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250"/>
  </p:notesMasterIdLst>
  <p:handoutMasterIdLst>
    <p:handoutMasterId r:id="rId251"/>
  </p:handoutMasterIdLst>
  <p:sldIdLst>
    <p:sldId id="895" r:id="rId2"/>
    <p:sldId id="1825" r:id="rId3"/>
    <p:sldId id="939" r:id="rId4"/>
    <p:sldId id="1833" r:id="rId5"/>
    <p:sldId id="1834" r:id="rId6"/>
    <p:sldId id="1837" r:id="rId7"/>
    <p:sldId id="1836" r:id="rId8"/>
    <p:sldId id="1823" r:id="rId9"/>
    <p:sldId id="1839" r:id="rId10"/>
    <p:sldId id="1851" r:id="rId11"/>
    <p:sldId id="1852" r:id="rId12"/>
    <p:sldId id="1853" r:id="rId13"/>
    <p:sldId id="1847" r:id="rId14"/>
    <p:sldId id="1849" r:id="rId15"/>
    <p:sldId id="1854" r:id="rId16"/>
    <p:sldId id="1840" r:id="rId17"/>
    <p:sldId id="1832" r:id="rId18"/>
    <p:sldId id="1841" r:id="rId19"/>
    <p:sldId id="1842" r:id="rId20"/>
    <p:sldId id="1843" r:id="rId21"/>
    <p:sldId id="1860" r:id="rId22"/>
    <p:sldId id="1845" r:id="rId23"/>
    <p:sldId id="1844" r:id="rId24"/>
    <p:sldId id="1846" r:id="rId25"/>
    <p:sldId id="1859" r:id="rId26"/>
    <p:sldId id="1861" r:id="rId27"/>
    <p:sldId id="1872" r:id="rId28"/>
    <p:sldId id="1862" r:id="rId29"/>
    <p:sldId id="1863" r:id="rId30"/>
    <p:sldId id="1873" r:id="rId31"/>
    <p:sldId id="1864" r:id="rId32"/>
    <p:sldId id="1865" r:id="rId33"/>
    <p:sldId id="1866" r:id="rId34"/>
    <p:sldId id="1867" r:id="rId35"/>
    <p:sldId id="1868" r:id="rId36"/>
    <p:sldId id="1869" r:id="rId37"/>
    <p:sldId id="1870" r:id="rId38"/>
    <p:sldId id="1871" r:id="rId39"/>
    <p:sldId id="1877" r:id="rId40"/>
    <p:sldId id="1878" r:id="rId41"/>
    <p:sldId id="1879" r:id="rId42"/>
    <p:sldId id="1880" r:id="rId43"/>
    <p:sldId id="1856" r:id="rId44"/>
    <p:sldId id="1857" r:id="rId45"/>
    <p:sldId id="1858" r:id="rId46"/>
    <p:sldId id="1874" r:id="rId47"/>
    <p:sldId id="1875" r:id="rId48"/>
    <p:sldId id="1876" r:id="rId49"/>
    <p:sldId id="1829" r:id="rId50"/>
    <p:sldId id="1850" r:id="rId51"/>
    <p:sldId id="1848" r:id="rId52"/>
    <p:sldId id="1830" r:id="rId53"/>
    <p:sldId id="1824" r:id="rId54"/>
    <p:sldId id="1828" r:id="rId55"/>
    <p:sldId id="1821" r:id="rId56"/>
    <p:sldId id="1822" r:id="rId57"/>
    <p:sldId id="1819" r:id="rId58"/>
    <p:sldId id="1820" r:id="rId59"/>
    <p:sldId id="1804" r:id="rId60"/>
    <p:sldId id="1787" r:id="rId61"/>
    <p:sldId id="1807" r:id="rId62"/>
    <p:sldId id="1808" r:id="rId63"/>
    <p:sldId id="1806" r:id="rId64"/>
    <p:sldId id="1805" r:id="rId65"/>
    <p:sldId id="1809" r:id="rId66"/>
    <p:sldId id="1810" r:id="rId67"/>
    <p:sldId id="1788" r:id="rId68"/>
    <p:sldId id="1791" r:id="rId69"/>
    <p:sldId id="1795" r:id="rId70"/>
    <p:sldId id="1799" r:id="rId71"/>
    <p:sldId id="1802" r:id="rId72"/>
    <p:sldId id="1800" r:id="rId73"/>
    <p:sldId id="1797" r:id="rId74"/>
    <p:sldId id="1803" r:id="rId75"/>
    <p:sldId id="1801" r:id="rId76"/>
    <p:sldId id="1798" r:id="rId77"/>
    <p:sldId id="1812" r:id="rId78"/>
    <p:sldId id="1811" r:id="rId79"/>
    <p:sldId id="1813" r:id="rId80"/>
    <p:sldId id="1814" r:id="rId81"/>
    <p:sldId id="1815" r:id="rId82"/>
    <p:sldId id="1817" r:id="rId83"/>
    <p:sldId id="1816" r:id="rId84"/>
    <p:sldId id="1777" r:id="rId85"/>
    <p:sldId id="1783" r:id="rId86"/>
    <p:sldId id="1784" r:id="rId87"/>
    <p:sldId id="1782" r:id="rId88"/>
    <p:sldId id="1778" r:id="rId89"/>
    <p:sldId id="1779" r:id="rId90"/>
    <p:sldId id="1780" r:id="rId91"/>
    <p:sldId id="1781" r:id="rId92"/>
    <p:sldId id="1691" r:id="rId93"/>
    <p:sldId id="1692" r:id="rId94"/>
    <p:sldId id="1693" r:id="rId95"/>
    <p:sldId id="1673" r:id="rId96"/>
    <p:sldId id="1632" r:id="rId97"/>
    <p:sldId id="1726" r:id="rId98"/>
    <p:sldId id="1725" r:id="rId99"/>
    <p:sldId id="1674" r:id="rId100"/>
    <p:sldId id="1630" r:id="rId101"/>
    <p:sldId id="1656" r:id="rId102"/>
    <p:sldId id="1657" r:id="rId103"/>
    <p:sldId id="1658" r:id="rId104"/>
    <p:sldId id="1660" r:id="rId105"/>
    <p:sldId id="1661" r:id="rId106"/>
    <p:sldId id="1662" r:id="rId107"/>
    <p:sldId id="1663" r:id="rId108"/>
    <p:sldId id="1664" r:id="rId109"/>
    <p:sldId id="1665" r:id="rId110"/>
    <p:sldId id="1666" r:id="rId111"/>
    <p:sldId id="1667" r:id="rId112"/>
    <p:sldId id="1668" r:id="rId113"/>
    <p:sldId id="1669" r:id="rId114"/>
    <p:sldId id="1670" r:id="rId115"/>
    <p:sldId id="1671" r:id="rId116"/>
    <p:sldId id="1672" r:id="rId117"/>
    <p:sldId id="1679" r:id="rId118"/>
    <p:sldId id="1680" r:id="rId119"/>
    <p:sldId id="1677" r:id="rId120"/>
    <p:sldId id="1641" r:id="rId121"/>
    <p:sldId id="1758" r:id="rId122"/>
    <p:sldId id="1774" r:id="rId123"/>
    <p:sldId id="1775" r:id="rId124"/>
    <p:sldId id="1698" r:id="rId125"/>
    <p:sldId id="1750" r:id="rId126"/>
    <p:sldId id="1751" r:id="rId127"/>
    <p:sldId id="1631" r:id="rId128"/>
    <p:sldId id="1633" r:id="rId129"/>
    <p:sldId id="1767" r:id="rId130"/>
    <p:sldId id="1768" r:id="rId131"/>
    <p:sldId id="1769" r:id="rId132"/>
    <p:sldId id="1770" r:id="rId133"/>
    <p:sldId id="1771" r:id="rId134"/>
    <p:sldId id="1639" r:id="rId135"/>
    <p:sldId id="1759" r:id="rId136"/>
    <p:sldId id="1760" r:id="rId137"/>
    <p:sldId id="1638" r:id="rId138"/>
    <p:sldId id="1761" r:id="rId139"/>
    <p:sldId id="1634" r:id="rId140"/>
    <p:sldId id="1762" r:id="rId141"/>
    <p:sldId id="1763" r:id="rId142"/>
    <p:sldId id="1640" r:id="rId143"/>
    <p:sldId id="1701" r:id="rId144"/>
    <p:sldId id="1764" r:id="rId145"/>
    <p:sldId id="1765" r:id="rId146"/>
    <p:sldId id="1766" r:id="rId147"/>
    <p:sldId id="1637" r:id="rId148"/>
    <p:sldId id="1342" r:id="rId149"/>
    <p:sldId id="1230" r:id="rId150"/>
    <p:sldId id="1344" r:id="rId151"/>
    <p:sldId id="1231" r:id="rId152"/>
    <p:sldId id="1644" r:id="rId153"/>
    <p:sldId id="1645" r:id="rId154"/>
    <p:sldId id="1772" r:id="rId155"/>
    <p:sldId id="1773" r:id="rId156"/>
    <p:sldId id="1702" r:id="rId157"/>
    <p:sldId id="1752" r:id="rId158"/>
    <p:sldId id="1753" r:id="rId159"/>
    <p:sldId id="1646" r:id="rId160"/>
    <p:sldId id="1699" r:id="rId161"/>
    <p:sldId id="1700" r:id="rId162"/>
    <p:sldId id="1754" r:id="rId163"/>
    <p:sldId id="1755" r:id="rId164"/>
    <p:sldId id="1650" r:id="rId165"/>
    <p:sldId id="1647" r:id="rId166"/>
    <p:sldId id="1756" r:id="rId167"/>
    <p:sldId id="1757" r:id="rId168"/>
    <p:sldId id="1339" r:id="rId169"/>
    <p:sldId id="1703" r:id="rId170"/>
    <p:sldId id="1707" r:id="rId171"/>
    <p:sldId id="1502" r:id="rId172"/>
    <p:sldId id="1503" r:id="rId173"/>
    <p:sldId id="1504" r:id="rId174"/>
    <p:sldId id="1564" r:id="rId175"/>
    <p:sldId id="1565" r:id="rId176"/>
    <p:sldId id="1566" r:id="rId177"/>
    <p:sldId id="1009" r:id="rId178"/>
    <p:sldId id="1284" r:id="rId179"/>
    <p:sldId id="1212" r:id="rId180"/>
    <p:sldId id="1241" r:id="rId181"/>
    <p:sldId id="1499" r:id="rId182"/>
    <p:sldId id="1500" r:id="rId183"/>
    <p:sldId id="1242" r:id="rId184"/>
    <p:sldId id="1497" r:id="rId185"/>
    <p:sldId id="1498" r:id="rId186"/>
    <p:sldId id="1205" r:id="rId187"/>
    <p:sldId id="1713" r:id="rId188"/>
    <p:sldId id="1560" r:id="rId189"/>
    <p:sldId id="1715" r:id="rId190"/>
    <p:sldId id="1571" r:id="rId191"/>
    <p:sldId id="1705" r:id="rId192"/>
    <p:sldId id="1704" r:id="rId193"/>
    <p:sldId id="1472" r:id="rId194"/>
    <p:sldId id="1719" r:id="rId195"/>
    <p:sldId id="1471" r:id="rId196"/>
    <p:sldId id="1716" r:id="rId197"/>
    <p:sldId id="1717" r:id="rId198"/>
    <p:sldId id="1718" r:id="rId199"/>
    <p:sldId id="1727" r:id="rId200"/>
    <p:sldId id="1728" r:id="rId201"/>
    <p:sldId id="1402" r:id="rId202"/>
    <p:sldId id="1314" r:id="rId203"/>
    <p:sldId id="1729" r:id="rId204"/>
    <p:sldId id="1316" r:id="rId205"/>
    <p:sldId id="1384" r:id="rId206"/>
    <p:sldId id="1324" r:id="rId207"/>
    <p:sldId id="1385" r:id="rId208"/>
    <p:sldId id="1386" r:id="rId209"/>
    <p:sldId id="1325" r:id="rId210"/>
    <p:sldId id="1390" r:id="rId211"/>
    <p:sldId id="1391" r:id="rId212"/>
    <p:sldId id="1392" r:id="rId213"/>
    <p:sldId id="1393" r:id="rId214"/>
    <p:sldId id="1480" r:id="rId215"/>
    <p:sldId id="1394" r:id="rId216"/>
    <p:sldId id="1395" r:id="rId217"/>
    <p:sldId id="1333" r:id="rId218"/>
    <p:sldId id="1724" r:id="rId219"/>
    <p:sldId id="1730" r:id="rId220"/>
    <p:sldId id="1731" r:id="rId221"/>
    <p:sldId id="1543" r:id="rId222"/>
    <p:sldId id="1611" r:id="rId223"/>
    <p:sldId id="1558" r:id="rId224"/>
    <p:sldId id="1721" r:id="rId225"/>
    <p:sldId id="1722" r:id="rId226"/>
    <p:sldId id="1723" r:id="rId227"/>
    <p:sldId id="1380" r:id="rId228"/>
    <p:sldId id="1381" r:id="rId229"/>
    <p:sldId id="1551" r:id="rId230"/>
    <p:sldId id="1615" r:id="rId231"/>
    <p:sldId id="1720" r:id="rId232"/>
    <p:sldId id="1652" r:id="rId233"/>
    <p:sldId id="1710" r:id="rId234"/>
    <p:sldId id="1711" r:id="rId235"/>
    <p:sldId id="1712" r:id="rId236"/>
    <p:sldId id="1732" r:id="rId237"/>
    <p:sldId id="1737" r:id="rId238"/>
    <p:sldId id="1748" r:id="rId239"/>
    <p:sldId id="1738" r:id="rId240"/>
    <p:sldId id="1739" r:id="rId241"/>
    <p:sldId id="1740" r:id="rId242"/>
    <p:sldId id="1741" r:id="rId243"/>
    <p:sldId id="1742" r:id="rId244"/>
    <p:sldId id="1743" r:id="rId245"/>
    <p:sldId id="1744" r:id="rId246"/>
    <p:sldId id="1745" r:id="rId247"/>
    <p:sldId id="1746" r:id="rId248"/>
    <p:sldId id="1747" r:id="rId2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B3FEC54-C99A-2341-AAD7-27E0ADE2F16E}">
          <p14:sldIdLst>
            <p14:sldId id="895"/>
            <p14:sldId id="1825"/>
            <p14:sldId id="939"/>
            <p14:sldId id="1833"/>
            <p14:sldId id="1834"/>
            <p14:sldId id="1837"/>
            <p14:sldId id="1836"/>
            <p14:sldId id="1823"/>
            <p14:sldId id="1839"/>
            <p14:sldId id="1851"/>
            <p14:sldId id="1852"/>
            <p14:sldId id="1853"/>
            <p14:sldId id="1847"/>
            <p14:sldId id="1849"/>
            <p14:sldId id="1854"/>
            <p14:sldId id="1840"/>
            <p14:sldId id="1832"/>
            <p14:sldId id="1841"/>
            <p14:sldId id="1842"/>
            <p14:sldId id="1843"/>
            <p14:sldId id="1860"/>
            <p14:sldId id="1845"/>
            <p14:sldId id="1844"/>
            <p14:sldId id="1846"/>
            <p14:sldId id="1859"/>
            <p14:sldId id="1861"/>
            <p14:sldId id="1872"/>
            <p14:sldId id="1862"/>
            <p14:sldId id="1863"/>
            <p14:sldId id="1873"/>
            <p14:sldId id="1864"/>
            <p14:sldId id="1865"/>
            <p14:sldId id="1866"/>
            <p14:sldId id="1867"/>
            <p14:sldId id="1868"/>
            <p14:sldId id="1869"/>
            <p14:sldId id="1870"/>
            <p14:sldId id="1871"/>
            <p14:sldId id="1877"/>
            <p14:sldId id="1878"/>
            <p14:sldId id="1879"/>
            <p14:sldId id="1880"/>
            <p14:sldId id="1856"/>
            <p14:sldId id="1857"/>
            <p14:sldId id="1858"/>
            <p14:sldId id="1874"/>
            <p14:sldId id="1875"/>
            <p14:sldId id="1876"/>
            <p14:sldId id="1829"/>
            <p14:sldId id="1850"/>
            <p14:sldId id="1848"/>
            <p14:sldId id="1830"/>
            <p14:sldId id="1824"/>
            <p14:sldId id="1828"/>
            <p14:sldId id="1821"/>
            <p14:sldId id="1822"/>
            <p14:sldId id="1819"/>
            <p14:sldId id="1820"/>
            <p14:sldId id="1804"/>
            <p14:sldId id="1787"/>
            <p14:sldId id="1807"/>
            <p14:sldId id="1808"/>
            <p14:sldId id="1806"/>
            <p14:sldId id="1805"/>
            <p14:sldId id="1809"/>
            <p14:sldId id="1810"/>
            <p14:sldId id="1788"/>
            <p14:sldId id="1791"/>
            <p14:sldId id="1795"/>
            <p14:sldId id="1799"/>
            <p14:sldId id="1802"/>
            <p14:sldId id="1800"/>
            <p14:sldId id="1797"/>
            <p14:sldId id="1803"/>
            <p14:sldId id="1801"/>
            <p14:sldId id="1798"/>
            <p14:sldId id="1812"/>
            <p14:sldId id="1811"/>
            <p14:sldId id="1813"/>
            <p14:sldId id="1814"/>
            <p14:sldId id="1815"/>
            <p14:sldId id="1817"/>
            <p14:sldId id="1816"/>
            <p14:sldId id="1777"/>
            <p14:sldId id="1783"/>
            <p14:sldId id="1784"/>
            <p14:sldId id="1782"/>
            <p14:sldId id="1778"/>
            <p14:sldId id="1779"/>
            <p14:sldId id="1780"/>
            <p14:sldId id="1781"/>
            <p14:sldId id="1691"/>
            <p14:sldId id="1692"/>
            <p14:sldId id="1693"/>
            <p14:sldId id="1673"/>
            <p14:sldId id="1632"/>
            <p14:sldId id="1726"/>
            <p14:sldId id="1725"/>
            <p14:sldId id="1674"/>
            <p14:sldId id="1630"/>
            <p14:sldId id="1656"/>
            <p14:sldId id="1657"/>
            <p14:sldId id="1658"/>
            <p14:sldId id="1660"/>
            <p14:sldId id="1661"/>
            <p14:sldId id="1662"/>
            <p14:sldId id="1663"/>
            <p14:sldId id="1664"/>
            <p14:sldId id="1665"/>
            <p14:sldId id="1666"/>
            <p14:sldId id="1667"/>
            <p14:sldId id="1668"/>
            <p14:sldId id="1669"/>
            <p14:sldId id="1670"/>
            <p14:sldId id="1671"/>
            <p14:sldId id="1672"/>
            <p14:sldId id="1679"/>
            <p14:sldId id="1680"/>
            <p14:sldId id="1677"/>
            <p14:sldId id="1641"/>
            <p14:sldId id="1758"/>
            <p14:sldId id="1774"/>
            <p14:sldId id="1775"/>
            <p14:sldId id="1698"/>
            <p14:sldId id="1750"/>
            <p14:sldId id="1751"/>
            <p14:sldId id="1631"/>
            <p14:sldId id="1633"/>
            <p14:sldId id="1767"/>
            <p14:sldId id="1768"/>
            <p14:sldId id="1769"/>
            <p14:sldId id="1770"/>
            <p14:sldId id="1771"/>
            <p14:sldId id="1639"/>
            <p14:sldId id="1759"/>
            <p14:sldId id="1760"/>
            <p14:sldId id="1638"/>
            <p14:sldId id="1761"/>
            <p14:sldId id="1634"/>
            <p14:sldId id="1762"/>
            <p14:sldId id="1763"/>
            <p14:sldId id="1640"/>
            <p14:sldId id="1701"/>
            <p14:sldId id="1764"/>
            <p14:sldId id="1765"/>
            <p14:sldId id="1766"/>
            <p14:sldId id="1637"/>
            <p14:sldId id="1342"/>
            <p14:sldId id="1230"/>
            <p14:sldId id="1344"/>
            <p14:sldId id="1231"/>
            <p14:sldId id="1644"/>
            <p14:sldId id="1645"/>
            <p14:sldId id="1772"/>
            <p14:sldId id="1773"/>
            <p14:sldId id="1702"/>
            <p14:sldId id="1752"/>
            <p14:sldId id="1753"/>
            <p14:sldId id="1646"/>
            <p14:sldId id="1699"/>
            <p14:sldId id="1700"/>
            <p14:sldId id="1754"/>
            <p14:sldId id="1755"/>
            <p14:sldId id="1650"/>
            <p14:sldId id="1647"/>
            <p14:sldId id="1756"/>
            <p14:sldId id="1757"/>
            <p14:sldId id="1339"/>
            <p14:sldId id="1703"/>
            <p14:sldId id="1707"/>
            <p14:sldId id="1502"/>
            <p14:sldId id="1503"/>
            <p14:sldId id="1504"/>
            <p14:sldId id="1564"/>
            <p14:sldId id="1565"/>
            <p14:sldId id="1566"/>
            <p14:sldId id="1009"/>
            <p14:sldId id="1284"/>
            <p14:sldId id="1212"/>
            <p14:sldId id="1241"/>
            <p14:sldId id="1499"/>
            <p14:sldId id="1500"/>
            <p14:sldId id="1242"/>
            <p14:sldId id="1497"/>
            <p14:sldId id="1498"/>
            <p14:sldId id="1205"/>
            <p14:sldId id="1713"/>
            <p14:sldId id="1560"/>
            <p14:sldId id="1715"/>
            <p14:sldId id="1571"/>
            <p14:sldId id="1705"/>
            <p14:sldId id="1704"/>
            <p14:sldId id="1472"/>
            <p14:sldId id="1719"/>
            <p14:sldId id="1471"/>
            <p14:sldId id="1716"/>
            <p14:sldId id="1717"/>
            <p14:sldId id="1718"/>
            <p14:sldId id="1727"/>
            <p14:sldId id="1728"/>
            <p14:sldId id="1402"/>
            <p14:sldId id="1314"/>
            <p14:sldId id="1729"/>
            <p14:sldId id="1316"/>
            <p14:sldId id="1384"/>
            <p14:sldId id="1324"/>
            <p14:sldId id="1385"/>
            <p14:sldId id="1386"/>
            <p14:sldId id="1325"/>
            <p14:sldId id="1390"/>
            <p14:sldId id="1391"/>
            <p14:sldId id="1392"/>
            <p14:sldId id="1393"/>
            <p14:sldId id="1480"/>
            <p14:sldId id="1394"/>
            <p14:sldId id="1395"/>
            <p14:sldId id="1333"/>
            <p14:sldId id="1724"/>
            <p14:sldId id="1730"/>
            <p14:sldId id="1731"/>
            <p14:sldId id="1543"/>
            <p14:sldId id="1611"/>
            <p14:sldId id="1558"/>
            <p14:sldId id="1721"/>
            <p14:sldId id="1722"/>
            <p14:sldId id="1723"/>
            <p14:sldId id="1380"/>
            <p14:sldId id="1381"/>
            <p14:sldId id="1551"/>
            <p14:sldId id="1615"/>
            <p14:sldId id="1720"/>
            <p14:sldId id="1652"/>
            <p14:sldId id="1710"/>
            <p14:sldId id="1711"/>
            <p14:sldId id="1712"/>
            <p14:sldId id="1732"/>
            <p14:sldId id="1737"/>
            <p14:sldId id="1748"/>
            <p14:sldId id="1738"/>
            <p14:sldId id="1739"/>
            <p14:sldId id="1740"/>
            <p14:sldId id="1741"/>
            <p14:sldId id="1742"/>
            <p14:sldId id="1743"/>
            <p14:sldId id="1744"/>
            <p14:sldId id="1745"/>
            <p14:sldId id="1746"/>
            <p14:sldId id="1747"/>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44F"/>
    <a:srgbClr val="1778B8"/>
    <a:srgbClr val="B04432"/>
    <a:srgbClr val="9E60B8"/>
    <a:srgbClr val="5AB88F"/>
    <a:srgbClr val="FB8E20"/>
    <a:srgbClr val="B58900"/>
    <a:srgbClr val="FFFDF9"/>
    <a:srgbClr val="3E729D"/>
    <a:srgbClr val="D4EB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66"/>
    <p:restoredTop sz="96911" autoAdjust="0"/>
  </p:normalViewPr>
  <p:slideViewPr>
    <p:cSldViewPr snapToGrid="0" snapToObjects="1">
      <p:cViewPr>
        <p:scale>
          <a:sx n="142" d="100"/>
          <a:sy n="142" d="100"/>
        </p:scale>
        <p:origin x="640" y="1360"/>
      </p:cViewPr>
      <p:guideLst>
        <p:guide orient="horz" pos="1620"/>
        <p:guide pos="2880"/>
      </p:guideLst>
    </p:cSldViewPr>
  </p:slideViewPr>
  <p:outlineViewPr>
    <p:cViewPr>
      <p:scale>
        <a:sx n="33" d="100"/>
        <a:sy n="33" d="100"/>
      </p:scale>
      <p:origin x="0" y="-7080"/>
    </p:cViewPr>
  </p:outlineViewPr>
  <p:notesTextViewPr>
    <p:cViewPr>
      <p:scale>
        <a:sx n="1" d="1"/>
        <a:sy n="1" d="1"/>
      </p:scale>
      <p:origin x="0" y="0"/>
    </p:cViewPr>
  </p:notesTextViewPr>
  <p:sorterViewPr>
    <p:cViewPr>
      <p:scale>
        <a:sx n="85" d="100"/>
        <a:sy n="85" d="100"/>
      </p:scale>
      <p:origin x="0" y="0"/>
    </p:cViewPr>
  </p:sorterViewPr>
  <p:notesViewPr>
    <p:cSldViewPr snapToGrid="0" snapToObjects="1">
      <p:cViewPr varScale="1">
        <p:scale>
          <a:sx n="122" d="100"/>
          <a:sy n="122" d="100"/>
        </p:scale>
        <p:origin x="4304"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presProps" Target="pres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9A0580E0-50EA-B04C-A23D-9E055999836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28DB275F-58C5-614C-AE1A-7640B373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4AF9EC-8012-1F4A-AE8D-5F4A36996518}" type="datetimeFigureOut">
              <a:rPr lang="de-DE" smtClean="0"/>
              <a:t>21.04.24</a:t>
            </a:fld>
            <a:endParaRPr lang="de-DE"/>
          </a:p>
        </p:txBody>
      </p:sp>
      <p:sp>
        <p:nvSpPr>
          <p:cNvPr id="4" name="Fußzeilenplatzhalter 3">
            <a:extLst>
              <a:ext uri="{FF2B5EF4-FFF2-40B4-BE49-F238E27FC236}">
                <a16:creationId xmlns:a16="http://schemas.microsoft.com/office/drawing/2014/main" id="{B70DF82B-13A7-E34F-96F0-BE613545C8F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B8D33D88-AF07-B249-A895-58D33190ECB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452498-D89F-D245-A8A0-401067CC51DB}" type="slidenum">
              <a:rPr lang="de-DE" smtClean="0"/>
              <a:t>‹Nr.›</a:t>
            </a:fld>
            <a:endParaRPr lang="de-DE"/>
          </a:p>
        </p:txBody>
      </p:sp>
    </p:spTree>
    <p:extLst>
      <p:ext uri="{BB962C8B-B14F-4D97-AF65-F5344CB8AC3E}">
        <p14:creationId xmlns:p14="http://schemas.microsoft.com/office/powerpoint/2010/main" val="13111933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854BB-5908-0843-BA41-B7E7E599A04D}" type="datetimeFigureOut">
              <a:rPr lang="de-DE" smtClean="0"/>
              <a:t>21.04.24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7E9B5-BB04-A741-9555-7CF01DDDA8C6}" type="slidenum">
              <a:rPr lang="de-DE" smtClean="0"/>
              <a:t>‹Nr.›</a:t>
            </a:fld>
            <a:endParaRPr lang="de-DE"/>
          </a:p>
        </p:txBody>
      </p:sp>
    </p:spTree>
    <p:extLst>
      <p:ext uri="{BB962C8B-B14F-4D97-AF65-F5344CB8AC3E}">
        <p14:creationId xmlns:p14="http://schemas.microsoft.com/office/powerpoint/2010/main" val="1899260258"/>
      </p:ext>
    </p:extLst>
  </p:cSld>
  <p:clrMap bg1="lt1" tx1="dk1" bg2="lt2" tx2="dk2" accent1="accent1" accent2="accent2" accent3="accent3" accent4="accent4" accent5="accent5" accent6="accent6" hlink="hlink" folHlink="folHlink"/>
  <p:notesStyle>
    <a:lvl1pPr marL="0" algn="l" defTabSz="779163" rtl="0" eaLnBrk="1" latinLnBrk="0" hangingPunct="1">
      <a:defRPr sz="1023" kern="1200">
        <a:solidFill>
          <a:schemeClr val="tx1"/>
        </a:solidFill>
        <a:latin typeface="+mn-lt"/>
        <a:ea typeface="+mn-ea"/>
        <a:cs typeface="+mn-cs"/>
      </a:defRPr>
    </a:lvl1pPr>
    <a:lvl2pPr marL="389582" algn="l" defTabSz="779163" rtl="0" eaLnBrk="1" latinLnBrk="0" hangingPunct="1">
      <a:defRPr sz="1023" kern="1200">
        <a:solidFill>
          <a:schemeClr val="tx1"/>
        </a:solidFill>
        <a:latin typeface="+mn-lt"/>
        <a:ea typeface="+mn-ea"/>
        <a:cs typeface="+mn-cs"/>
      </a:defRPr>
    </a:lvl2pPr>
    <a:lvl3pPr marL="779163" algn="l" defTabSz="779163" rtl="0" eaLnBrk="1" latinLnBrk="0" hangingPunct="1">
      <a:defRPr sz="1023" kern="1200">
        <a:solidFill>
          <a:schemeClr val="tx1"/>
        </a:solidFill>
        <a:latin typeface="+mn-lt"/>
        <a:ea typeface="+mn-ea"/>
        <a:cs typeface="+mn-cs"/>
      </a:defRPr>
    </a:lvl3pPr>
    <a:lvl4pPr marL="1168745" algn="l" defTabSz="779163" rtl="0" eaLnBrk="1" latinLnBrk="0" hangingPunct="1">
      <a:defRPr sz="1023" kern="1200">
        <a:solidFill>
          <a:schemeClr val="tx1"/>
        </a:solidFill>
        <a:latin typeface="+mn-lt"/>
        <a:ea typeface="+mn-ea"/>
        <a:cs typeface="+mn-cs"/>
      </a:defRPr>
    </a:lvl4pPr>
    <a:lvl5pPr marL="1558326" algn="l" defTabSz="779163" rtl="0" eaLnBrk="1" latinLnBrk="0" hangingPunct="1">
      <a:defRPr sz="1023" kern="1200">
        <a:solidFill>
          <a:schemeClr val="tx1"/>
        </a:solidFill>
        <a:latin typeface="+mn-lt"/>
        <a:ea typeface="+mn-ea"/>
        <a:cs typeface="+mn-cs"/>
      </a:defRPr>
    </a:lvl5pPr>
    <a:lvl6pPr marL="1947908" algn="l" defTabSz="779163" rtl="0" eaLnBrk="1" latinLnBrk="0" hangingPunct="1">
      <a:defRPr sz="1023" kern="1200">
        <a:solidFill>
          <a:schemeClr val="tx1"/>
        </a:solidFill>
        <a:latin typeface="+mn-lt"/>
        <a:ea typeface="+mn-ea"/>
        <a:cs typeface="+mn-cs"/>
      </a:defRPr>
    </a:lvl6pPr>
    <a:lvl7pPr marL="2337489" algn="l" defTabSz="779163" rtl="0" eaLnBrk="1" latinLnBrk="0" hangingPunct="1">
      <a:defRPr sz="1023" kern="1200">
        <a:solidFill>
          <a:schemeClr val="tx1"/>
        </a:solidFill>
        <a:latin typeface="+mn-lt"/>
        <a:ea typeface="+mn-ea"/>
        <a:cs typeface="+mn-cs"/>
      </a:defRPr>
    </a:lvl7pPr>
    <a:lvl8pPr marL="2727071" algn="l" defTabSz="779163" rtl="0" eaLnBrk="1" latinLnBrk="0" hangingPunct="1">
      <a:defRPr sz="1023" kern="1200">
        <a:solidFill>
          <a:schemeClr val="tx1"/>
        </a:solidFill>
        <a:latin typeface="+mn-lt"/>
        <a:ea typeface="+mn-ea"/>
        <a:cs typeface="+mn-cs"/>
      </a:defRPr>
    </a:lvl8pPr>
    <a:lvl9pPr marL="3116652" algn="l" defTabSz="779163" rtl="0" eaLnBrk="1" latinLnBrk="0" hangingPunct="1">
      <a:defRPr sz="102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1143000"/>
            <a:ext cx="5486400" cy="3086100"/>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3C67E9B5-BB04-A741-9555-7CF01DDDA8C6}" type="slidenum">
              <a:rPr lang="de-DE" smtClean="0"/>
              <a:t>1</a:t>
            </a:fld>
            <a:endParaRPr lang="de-DE"/>
          </a:p>
        </p:txBody>
      </p:sp>
    </p:spTree>
    <p:extLst>
      <p:ext uri="{BB962C8B-B14F-4D97-AF65-F5344CB8AC3E}">
        <p14:creationId xmlns:p14="http://schemas.microsoft.com/office/powerpoint/2010/main" val="842743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‹Nr.›</a:t>
            </a:fld>
            <a:endParaRPr lang="en-US" dirty="0"/>
          </a:p>
        </p:txBody>
      </p:sp>
    </p:spTree>
    <p:extLst>
      <p:ext uri="{BB962C8B-B14F-4D97-AF65-F5344CB8AC3E}">
        <p14:creationId xmlns:p14="http://schemas.microsoft.com/office/powerpoint/2010/main" val="261595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‹Nr.›</a:t>
            </a:fld>
            <a:endParaRPr lang="en-US" dirty="0"/>
          </a:p>
        </p:txBody>
      </p:sp>
    </p:spTree>
    <p:extLst>
      <p:ext uri="{BB962C8B-B14F-4D97-AF65-F5344CB8AC3E}">
        <p14:creationId xmlns:p14="http://schemas.microsoft.com/office/powerpoint/2010/main" val="1770494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‹Nr.›</a:t>
            </a:fld>
            <a:endParaRPr lang="en-US" dirty="0"/>
          </a:p>
        </p:txBody>
      </p:sp>
    </p:spTree>
    <p:extLst>
      <p:ext uri="{BB962C8B-B14F-4D97-AF65-F5344CB8AC3E}">
        <p14:creationId xmlns:p14="http://schemas.microsoft.com/office/powerpoint/2010/main" val="1811649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UNTEN">
    <p:spTree>
      <p:nvGrpSpPr>
        <p:cNvPr id="1" name=""/>
        <p:cNvGrpSpPr/>
        <p:nvPr/>
      </p:nvGrpSpPr>
      <p:grpSpPr>
        <a:xfrm>
          <a:off x="0" y="0"/>
          <a:ext cx="0" cy="0"/>
          <a:chOff x="0" y="0"/>
          <a:chExt cx="0" cy="0"/>
        </a:xfrm>
      </p:grpSpPr>
      <p:sp>
        <p:nvSpPr>
          <p:cNvPr id="7" name="Rechteck 6"/>
          <p:cNvSpPr/>
          <p:nvPr userDrawn="1"/>
        </p:nvSpPr>
        <p:spPr>
          <a:xfrm>
            <a:off x="0" y="4559301"/>
            <a:ext cx="9144000" cy="592667"/>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97"/>
          </a:p>
        </p:txBody>
      </p:sp>
      <p:sp>
        <p:nvSpPr>
          <p:cNvPr id="8" name="Titel 7"/>
          <p:cNvSpPr>
            <a:spLocks noGrp="1"/>
          </p:cNvSpPr>
          <p:nvPr>
            <p:ph type="title"/>
          </p:nvPr>
        </p:nvSpPr>
        <p:spPr>
          <a:xfrm>
            <a:off x="0" y="4550835"/>
            <a:ext cx="9144000" cy="592667"/>
          </a:xfrm>
          <a:prstGeom prst="rect">
            <a:avLst/>
          </a:prstGeom>
        </p:spPr>
        <p:txBody>
          <a:bodyPr lIns="0" tIns="0" rIns="0" bIns="0" anchor="ctr" anchorCtr="0"/>
          <a:lstStyle>
            <a:lvl1pPr algn="ctr">
              <a:defRPr sz="1523" b="1" i="0" cap="all" baseline="0">
                <a:solidFill>
                  <a:srgbClr val="025249"/>
                </a:solidFill>
                <a:latin typeface="Montserrat" charset="0"/>
              </a:defRPr>
            </a:lvl1pPr>
          </a:lstStyle>
          <a:p>
            <a:r>
              <a:rPr lang="de-DE" dirty="0"/>
              <a:t>Mastertitelformat bearbeiten</a:t>
            </a:r>
          </a:p>
        </p:txBody>
      </p:sp>
    </p:spTree>
    <p:extLst>
      <p:ext uri="{BB962C8B-B14F-4D97-AF65-F5344CB8AC3E}">
        <p14:creationId xmlns:p14="http://schemas.microsoft.com/office/powerpoint/2010/main" val="4275840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BEN">
    <p:spTree>
      <p:nvGrpSpPr>
        <p:cNvPr id="1" name=""/>
        <p:cNvGrpSpPr/>
        <p:nvPr/>
      </p:nvGrpSpPr>
      <p:grpSpPr>
        <a:xfrm>
          <a:off x="0" y="0"/>
          <a:ext cx="0" cy="0"/>
          <a:chOff x="0" y="0"/>
          <a:chExt cx="0" cy="0"/>
        </a:xfrm>
      </p:grpSpPr>
      <p:sp>
        <p:nvSpPr>
          <p:cNvPr id="7" name="Rechteck 6"/>
          <p:cNvSpPr/>
          <p:nvPr userDrawn="1"/>
        </p:nvSpPr>
        <p:spPr>
          <a:xfrm>
            <a:off x="0" y="1"/>
            <a:ext cx="9144000" cy="592667"/>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97"/>
          </a:p>
        </p:txBody>
      </p:sp>
      <p:sp>
        <p:nvSpPr>
          <p:cNvPr id="8" name="Titel 7"/>
          <p:cNvSpPr>
            <a:spLocks noGrp="1"/>
          </p:cNvSpPr>
          <p:nvPr>
            <p:ph type="title"/>
          </p:nvPr>
        </p:nvSpPr>
        <p:spPr>
          <a:xfrm>
            <a:off x="0" y="2"/>
            <a:ext cx="9144000" cy="592667"/>
          </a:xfrm>
          <a:prstGeom prst="rect">
            <a:avLst/>
          </a:prstGeom>
        </p:spPr>
        <p:txBody>
          <a:bodyPr lIns="0" tIns="0" rIns="0" bIns="0" anchor="ctr" anchorCtr="0"/>
          <a:lstStyle>
            <a:lvl1pPr algn="ctr">
              <a:defRPr sz="1523" b="1" i="0" cap="all" baseline="0">
                <a:solidFill>
                  <a:srgbClr val="025249"/>
                </a:solidFill>
                <a:latin typeface="Montserrat" charset="0"/>
              </a:defRPr>
            </a:lvl1pPr>
          </a:lstStyle>
          <a:p>
            <a:r>
              <a:rPr lang="de-DE" dirty="0"/>
              <a:t>Mastertitelformat bearbeiten</a:t>
            </a:r>
          </a:p>
        </p:txBody>
      </p:sp>
      <p:sp>
        <p:nvSpPr>
          <p:cNvPr id="13" name="Inhaltsplatzhalter 12">
            <a:extLst>
              <a:ext uri="{FF2B5EF4-FFF2-40B4-BE49-F238E27FC236}">
                <a16:creationId xmlns:a16="http://schemas.microsoft.com/office/drawing/2014/main" id="{54046EA0-476F-F64F-8694-855A1E7DAD94}"/>
              </a:ext>
            </a:extLst>
          </p:cNvPr>
          <p:cNvSpPr>
            <a:spLocks noGrp="1"/>
          </p:cNvSpPr>
          <p:nvPr>
            <p:ph sz="quarter" idx="10" hasCustomPrompt="1"/>
          </p:nvPr>
        </p:nvSpPr>
        <p:spPr>
          <a:xfrm>
            <a:off x="187570" y="769545"/>
            <a:ext cx="8768862" cy="3996928"/>
          </a:xfrm>
        </p:spPr>
        <p:txBody>
          <a:bodyPr/>
          <a:lstStyle>
            <a:lvl1pPr>
              <a:defRPr b="1">
                <a:solidFill>
                  <a:srgbClr val="FB8E20"/>
                </a:solidFill>
              </a:defRPr>
            </a:lvl1pPr>
          </a:lstStyle>
          <a:p>
            <a:r>
              <a:rPr lang="de-DE" dirty="0"/>
              <a:t>Mastertextformat bearbeiten
	</a:t>
            </a:r>
            <a:r>
              <a:rPr lang="de-DE" dirty="0" err="1"/>
              <a:t>fasdfsdf</a:t>
            </a:r>
            <a:r>
              <a:rPr lang="de-DE" dirty="0"/>
              <a:t>		</a:t>
            </a:r>
          </a:p>
        </p:txBody>
      </p:sp>
    </p:spTree>
    <p:extLst>
      <p:ext uri="{BB962C8B-B14F-4D97-AF65-F5344CB8AC3E}">
        <p14:creationId xmlns:p14="http://schemas.microsoft.com/office/powerpoint/2010/main" val="3551088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2_Titelfolie">
    <p:spTree>
      <p:nvGrpSpPr>
        <p:cNvPr id="1" name=""/>
        <p:cNvGrpSpPr/>
        <p:nvPr/>
      </p:nvGrpSpPr>
      <p:grpSpPr>
        <a:xfrm>
          <a:off x="0" y="0"/>
          <a:ext cx="0" cy="0"/>
          <a:chOff x="0" y="0"/>
          <a:chExt cx="0" cy="0"/>
        </a:xfrm>
      </p:grpSpPr>
      <p:sp>
        <p:nvSpPr>
          <p:cNvPr id="7" name="Rechteck 6"/>
          <p:cNvSpPr/>
          <p:nvPr userDrawn="1"/>
        </p:nvSpPr>
        <p:spPr>
          <a:xfrm>
            <a:off x="0" y="4559301"/>
            <a:ext cx="9144000" cy="34289"/>
          </a:xfrm>
          <a:prstGeom prst="rect">
            <a:avLst/>
          </a:prstGeom>
          <a:solidFill>
            <a:srgbClr val="5AB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097"/>
          </a:p>
        </p:txBody>
      </p:sp>
    </p:spTree>
    <p:extLst>
      <p:ext uri="{BB962C8B-B14F-4D97-AF65-F5344CB8AC3E}">
        <p14:creationId xmlns:p14="http://schemas.microsoft.com/office/powerpoint/2010/main" val="1176646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‹Nr.›</a:t>
            </a:fld>
            <a:endParaRPr lang="en-US" dirty="0"/>
          </a:p>
        </p:txBody>
      </p:sp>
    </p:spTree>
    <p:extLst>
      <p:ext uri="{BB962C8B-B14F-4D97-AF65-F5344CB8AC3E}">
        <p14:creationId xmlns:p14="http://schemas.microsoft.com/office/powerpoint/2010/main" val="3945590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C764DE79-268F-4C1A-8933-263129D2AF90}" type="datetimeFigureOut">
              <a:rPr lang="en-US" smtClean="0"/>
              <a:t>4/21/24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‹Nr.›</a:t>
            </a:fld>
            <a:endParaRPr lang="en-US" dirty="0"/>
          </a:p>
        </p:txBody>
      </p:sp>
    </p:spTree>
    <p:extLst>
      <p:ext uri="{BB962C8B-B14F-4D97-AF65-F5344CB8AC3E}">
        <p14:creationId xmlns:p14="http://schemas.microsoft.com/office/powerpoint/2010/main" val="2383846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‹Nr.›</a:t>
            </a:fld>
            <a:endParaRPr lang="en-US" dirty="0"/>
          </a:p>
        </p:txBody>
      </p:sp>
    </p:spTree>
    <p:extLst>
      <p:ext uri="{BB962C8B-B14F-4D97-AF65-F5344CB8AC3E}">
        <p14:creationId xmlns:p14="http://schemas.microsoft.com/office/powerpoint/2010/main" val="3281781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de-DE"/>
              <a:t>Mastertitelformat bearbeiten</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629842" y="1878806"/>
            <a:ext cx="3868340" cy="276344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4629150" y="1878806"/>
            <a:ext cx="3887391" cy="2763441"/>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4/21/24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‹Nr.›</a:t>
            </a:fld>
            <a:endParaRPr lang="en-US" dirty="0"/>
          </a:p>
        </p:txBody>
      </p:sp>
    </p:spTree>
    <p:extLst>
      <p:ext uri="{BB962C8B-B14F-4D97-AF65-F5344CB8AC3E}">
        <p14:creationId xmlns:p14="http://schemas.microsoft.com/office/powerpoint/2010/main" val="366987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4/21/24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‹Nr.›</a:t>
            </a:fld>
            <a:endParaRPr lang="en-US" dirty="0"/>
          </a:p>
        </p:txBody>
      </p:sp>
    </p:spTree>
    <p:extLst>
      <p:ext uri="{BB962C8B-B14F-4D97-AF65-F5344CB8AC3E}">
        <p14:creationId xmlns:p14="http://schemas.microsoft.com/office/powerpoint/2010/main" val="408731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4/21/24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‹Nr.›</a:t>
            </a:fld>
            <a:endParaRPr lang="en-US" dirty="0"/>
          </a:p>
        </p:txBody>
      </p:sp>
    </p:spTree>
    <p:extLst>
      <p:ext uri="{BB962C8B-B14F-4D97-AF65-F5344CB8AC3E}">
        <p14:creationId xmlns:p14="http://schemas.microsoft.com/office/powerpoint/2010/main" val="193050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C764DE79-268F-4C1A-8933-263129D2AF90}" type="datetimeFigureOut">
              <a:rPr lang="en-US" smtClean="0"/>
              <a:t>4/21/24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‹Nr.›</a:t>
            </a:fld>
            <a:endParaRPr lang="en-US" dirty="0"/>
          </a:p>
        </p:txBody>
      </p:sp>
    </p:spTree>
    <p:extLst>
      <p:ext uri="{BB962C8B-B14F-4D97-AF65-F5344CB8AC3E}">
        <p14:creationId xmlns:p14="http://schemas.microsoft.com/office/powerpoint/2010/main" val="389334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C764DE79-268F-4C1A-8933-263129D2AF90}" type="datetimeFigureOut">
              <a:rPr lang="en-US" smtClean="0"/>
              <a:t>4/21/24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‹Nr.›</a:t>
            </a:fld>
            <a:endParaRPr lang="en-US" dirty="0"/>
          </a:p>
        </p:txBody>
      </p:sp>
    </p:spTree>
    <p:extLst>
      <p:ext uri="{BB962C8B-B14F-4D97-AF65-F5344CB8AC3E}">
        <p14:creationId xmlns:p14="http://schemas.microsoft.com/office/powerpoint/2010/main" val="188617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4EBE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de-DE" dirty="0"/>
              <a:t>Mastertitelformat bearbeiten</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smtClean="0"/>
              <a:t>4/21/24</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smtClean="0"/>
              <a:t>‹Nr.›</a:t>
            </a:fld>
            <a:endParaRPr lang="en-US" dirty="0"/>
          </a:p>
        </p:txBody>
      </p:sp>
    </p:spTree>
    <p:extLst>
      <p:ext uri="{BB962C8B-B14F-4D97-AF65-F5344CB8AC3E}">
        <p14:creationId xmlns:p14="http://schemas.microsoft.com/office/powerpoint/2010/main" val="284457905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51"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3.xml"/></Relationships>
</file>

<file path=ppt/slides/_rels/slide19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98C485C3-3E18-0EF4-A624-A899AABAAE6B}"/>
              </a:ext>
            </a:extLst>
          </p:cNvPr>
          <p:cNvPicPr>
            <a:picLocks noChangeAspect="1"/>
          </p:cNvPicPr>
          <p:nvPr/>
        </p:nvPicPr>
        <p:blipFill rotWithShape="1">
          <a:blip r:embed="rId3"/>
          <a:srcRect l="36412" t="49511" r="8635" b="4228"/>
          <a:stretch/>
        </p:blipFill>
        <p:spPr>
          <a:xfrm>
            <a:off x="-19098" y="1"/>
            <a:ext cx="9154726" cy="5143500"/>
          </a:xfrm>
          <a:prstGeom prst="rect">
            <a:avLst/>
          </a:prstGeom>
        </p:spPr>
      </p:pic>
      <p:sp>
        <p:nvSpPr>
          <p:cNvPr id="16" name="Rechteck 15">
            <a:extLst>
              <a:ext uri="{FF2B5EF4-FFF2-40B4-BE49-F238E27FC236}">
                <a16:creationId xmlns:a16="http://schemas.microsoft.com/office/drawing/2014/main" id="{BFC65F46-4ADC-885E-587B-AD83C18DEC74}"/>
              </a:ext>
            </a:extLst>
          </p:cNvPr>
          <p:cNvSpPr/>
          <p:nvPr/>
        </p:nvSpPr>
        <p:spPr>
          <a:xfrm>
            <a:off x="-1" y="0"/>
            <a:ext cx="9143999" cy="4550833"/>
          </a:xfrm>
          <a:prstGeom prst="rect">
            <a:avLst/>
          </a:prstGeom>
          <a:solidFill>
            <a:srgbClr val="D4EBE9">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 name="Rechteck 2"/>
          <p:cNvSpPr/>
          <p:nvPr/>
        </p:nvSpPr>
        <p:spPr>
          <a:xfrm>
            <a:off x="2678795" y="1495735"/>
            <a:ext cx="3382424" cy="584775"/>
          </a:xfrm>
          <a:prstGeom prst="rect">
            <a:avLst/>
          </a:prstGeom>
          <a:ln>
            <a:noFill/>
          </a:ln>
        </p:spPr>
        <p:txBody>
          <a:bodyPr wrap="square">
            <a:spAutoFit/>
          </a:bodyPr>
          <a:lstStyle/>
          <a:p>
            <a:pPr algn="ctr"/>
            <a:r>
              <a:rPr lang="de-DE" sz="3200" b="1" dirty="0">
                <a:ln>
                  <a:solidFill>
                    <a:srgbClr val="B58900"/>
                  </a:solidFill>
                </a:ln>
                <a:solidFill>
                  <a:srgbClr val="B04432"/>
                </a:solidFill>
                <a:latin typeface="Montserrat" charset="0"/>
                <a:ea typeface="Montserrat" charset="0"/>
                <a:cs typeface="Montserrat" charset="0"/>
              </a:rPr>
              <a:t>Die passende</a:t>
            </a:r>
            <a:endParaRPr lang="de-DE" sz="4000" b="1" dirty="0">
              <a:ln>
                <a:solidFill>
                  <a:srgbClr val="B58900"/>
                </a:solidFill>
              </a:ln>
              <a:solidFill>
                <a:srgbClr val="9E60B8"/>
              </a:solidFill>
              <a:latin typeface="Montserrat" charset="0"/>
              <a:ea typeface="Montserrat" charset="0"/>
              <a:cs typeface="Montserrat" charset="0"/>
            </a:endParaRPr>
          </a:p>
        </p:txBody>
      </p:sp>
      <p:sp>
        <p:nvSpPr>
          <p:cNvPr id="12" name="Rechteck 11">
            <a:extLst>
              <a:ext uri="{FF2B5EF4-FFF2-40B4-BE49-F238E27FC236}">
                <a16:creationId xmlns:a16="http://schemas.microsoft.com/office/drawing/2014/main" id="{8583827D-AF88-4F48-8D0F-147CD5A74D67}"/>
              </a:ext>
            </a:extLst>
          </p:cNvPr>
          <p:cNvSpPr/>
          <p:nvPr/>
        </p:nvSpPr>
        <p:spPr>
          <a:xfrm>
            <a:off x="8371" y="4550833"/>
            <a:ext cx="9154724" cy="592667"/>
          </a:xfrm>
          <a:prstGeom prst="rect">
            <a:avLst/>
          </a:prstGeom>
          <a:solidFill>
            <a:srgbClr val="5AB88F">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51"/>
          </a:p>
        </p:txBody>
      </p:sp>
      <p:sp>
        <p:nvSpPr>
          <p:cNvPr id="4" name="Titel 3"/>
          <p:cNvSpPr>
            <a:spLocks noGrp="1"/>
          </p:cNvSpPr>
          <p:nvPr>
            <p:ph type="title"/>
          </p:nvPr>
        </p:nvSpPr>
        <p:spPr>
          <a:xfrm>
            <a:off x="8371" y="4550833"/>
            <a:ext cx="9127258" cy="592667"/>
          </a:xfrm>
        </p:spPr>
        <p:txBody>
          <a:bodyPr>
            <a:normAutofit/>
          </a:bodyPr>
          <a:lstStyle/>
          <a:p>
            <a:r>
              <a:rPr lang="de-DE" sz="1050" spc="60" dirty="0" err="1">
                <a:solidFill>
                  <a:srgbClr val="D4EBE9"/>
                </a:solidFill>
              </a:rPr>
              <a:t>Jax</a:t>
            </a:r>
            <a:r>
              <a:rPr lang="de-DE" sz="1050" spc="60" dirty="0">
                <a:solidFill>
                  <a:srgbClr val="D4EBE9"/>
                </a:solidFill>
              </a:rPr>
              <a:t> | Mainz, 24. April 2024 | @</a:t>
            </a:r>
            <a:r>
              <a:rPr lang="de-DE" sz="1050" spc="60" dirty="0" err="1">
                <a:solidFill>
                  <a:srgbClr val="D4EBE9"/>
                </a:solidFill>
              </a:rPr>
              <a:t>nilshartmann</a:t>
            </a:r>
            <a:endParaRPr lang="de-DE" sz="1050" spc="60" dirty="0">
              <a:solidFill>
                <a:srgbClr val="D4EBE9"/>
              </a:solidFill>
            </a:endParaRPr>
          </a:p>
        </p:txBody>
      </p:sp>
      <p:grpSp>
        <p:nvGrpSpPr>
          <p:cNvPr id="2" name="Gruppieren 1">
            <a:extLst>
              <a:ext uri="{FF2B5EF4-FFF2-40B4-BE49-F238E27FC236}">
                <a16:creationId xmlns:a16="http://schemas.microsoft.com/office/drawing/2014/main" id="{A1BB54C4-7B79-E9D2-8871-1FEB6D9A922F}"/>
              </a:ext>
            </a:extLst>
          </p:cNvPr>
          <p:cNvGrpSpPr/>
          <p:nvPr/>
        </p:nvGrpSpPr>
        <p:grpSpPr>
          <a:xfrm>
            <a:off x="257460" y="252550"/>
            <a:ext cx="2501921" cy="680234"/>
            <a:chOff x="12484424" y="2415330"/>
            <a:chExt cx="2501921" cy="680234"/>
          </a:xfrm>
          <a:solidFill>
            <a:schemeClr val="bg1">
              <a:lumMod val="85000"/>
              <a:alpha val="53000"/>
            </a:schemeClr>
          </a:solidFill>
        </p:grpSpPr>
        <p:sp>
          <p:nvSpPr>
            <p:cNvPr id="5" name="Textfeld 4">
              <a:extLst>
                <a:ext uri="{FF2B5EF4-FFF2-40B4-BE49-F238E27FC236}">
                  <a16:creationId xmlns:a16="http://schemas.microsoft.com/office/drawing/2014/main" id="{03673105-AE7A-8BBB-C435-0FF8B31245A6}"/>
                </a:ext>
              </a:extLst>
            </p:cNvPr>
            <p:cNvSpPr txBox="1"/>
            <p:nvPr/>
          </p:nvSpPr>
          <p:spPr>
            <a:xfrm>
              <a:off x="12484424" y="2415330"/>
              <a:ext cx="2501921" cy="461665"/>
            </a:xfrm>
            <a:prstGeom prst="rect">
              <a:avLst/>
            </a:prstGeom>
            <a:grpFill/>
          </p:spPr>
          <p:txBody>
            <a:bodyPr wrap="square" rtlCol="0">
              <a:spAutoFit/>
            </a:bodyPr>
            <a:lstStyle/>
            <a:p>
              <a:pPr algn="just"/>
              <a:r>
                <a:rPr lang="de-DE" sz="2400" b="1" dirty="0">
                  <a:solidFill>
                    <a:schemeClr val="tx1">
                      <a:lumMod val="65000"/>
                      <a:lumOff val="35000"/>
                    </a:schemeClr>
                  </a:solidFill>
                  <a:latin typeface="Source Sans Pro" charset="0"/>
                  <a:ea typeface="Source Sans Pro" charset="0"/>
                  <a:cs typeface="Source Sans Pro" charset="0"/>
                </a:rPr>
                <a:t>NILS HARTMANN</a:t>
              </a:r>
            </a:p>
          </p:txBody>
        </p:sp>
        <p:sp>
          <p:nvSpPr>
            <p:cNvPr id="8" name="Textfeld 7">
              <a:extLst>
                <a:ext uri="{FF2B5EF4-FFF2-40B4-BE49-F238E27FC236}">
                  <a16:creationId xmlns:a16="http://schemas.microsoft.com/office/drawing/2014/main" id="{D17D18E9-0DD6-D82D-C119-387C8D2CFAFF}"/>
                </a:ext>
              </a:extLst>
            </p:cNvPr>
            <p:cNvSpPr txBox="1"/>
            <p:nvPr/>
          </p:nvSpPr>
          <p:spPr>
            <a:xfrm>
              <a:off x="12491879" y="2787787"/>
              <a:ext cx="2494466" cy="307777"/>
            </a:xfrm>
            <a:prstGeom prst="rect">
              <a:avLst/>
            </a:prstGeom>
            <a:grpFill/>
          </p:spPr>
          <p:txBody>
            <a:bodyPr wrap="square" rtlCol="0">
              <a:spAutoFit/>
            </a:bodyPr>
            <a:lstStyle/>
            <a:p>
              <a:pPr algn="just"/>
              <a:r>
                <a:rPr lang="de-DE" sz="1400" dirty="0">
                  <a:solidFill>
                    <a:schemeClr val="tx1">
                      <a:lumMod val="65000"/>
                      <a:lumOff val="35000"/>
                    </a:schemeClr>
                  </a:solidFill>
                  <a:latin typeface="Source Sans Pro" charset="0"/>
                  <a:ea typeface="Source Sans Pro" charset="0"/>
                  <a:cs typeface="Source Sans Pro" charset="0"/>
                </a:rPr>
                <a:t>https://</a:t>
              </a:r>
              <a:r>
                <a:rPr lang="de-DE" sz="1400" dirty="0" err="1">
                  <a:solidFill>
                    <a:schemeClr val="tx1">
                      <a:lumMod val="65000"/>
                      <a:lumOff val="35000"/>
                    </a:schemeClr>
                  </a:solidFill>
                  <a:latin typeface="Source Sans Pro" charset="0"/>
                  <a:ea typeface="Source Sans Pro" charset="0"/>
                  <a:cs typeface="Source Sans Pro" charset="0"/>
                </a:rPr>
                <a:t>nilshartmann.net</a:t>
              </a:r>
              <a:endParaRPr lang="de-DE" sz="1400" dirty="0">
                <a:solidFill>
                  <a:schemeClr val="tx1">
                    <a:lumMod val="65000"/>
                    <a:lumOff val="35000"/>
                  </a:schemeClr>
                </a:solidFill>
                <a:latin typeface="Source Sans Pro" charset="0"/>
                <a:ea typeface="Source Sans Pro" charset="0"/>
                <a:cs typeface="Source Sans Pro" charset="0"/>
              </a:endParaRPr>
            </a:p>
          </p:txBody>
        </p:sp>
      </p:grpSp>
      <p:sp>
        <p:nvSpPr>
          <p:cNvPr id="11" name="Textfeld 10">
            <a:extLst>
              <a:ext uri="{FF2B5EF4-FFF2-40B4-BE49-F238E27FC236}">
                <a16:creationId xmlns:a16="http://schemas.microsoft.com/office/drawing/2014/main" id="{2B6D6895-F954-E0BC-6139-F49F6DC2E5B3}"/>
              </a:ext>
            </a:extLst>
          </p:cNvPr>
          <p:cNvSpPr txBox="1"/>
          <p:nvPr/>
        </p:nvSpPr>
        <p:spPr>
          <a:xfrm>
            <a:off x="4316343" y="909193"/>
            <a:ext cx="990322" cy="584775"/>
          </a:xfrm>
          <a:prstGeom prst="rect">
            <a:avLst/>
          </a:prstGeom>
          <a:noFill/>
        </p:spPr>
        <p:txBody>
          <a:bodyPr wrap="square">
            <a:spAutoFit/>
          </a:bodyPr>
          <a:lstStyle/>
          <a:p>
            <a:pPr algn="ctr"/>
            <a:r>
              <a:rPr lang="de-DE" sz="3200" b="1" dirty="0">
                <a:ln>
                  <a:solidFill>
                    <a:srgbClr val="36544F"/>
                  </a:solidFill>
                </a:ln>
                <a:solidFill>
                  <a:srgbClr val="FB8E20"/>
                </a:solidFill>
                <a:latin typeface="Montserrat" charset="0"/>
                <a:ea typeface="Montserrat" charset="0"/>
                <a:cs typeface="Montserrat" charset="0"/>
              </a:rPr>
              <a:t>der</a:t>
            </a:r>
            <a:endParaRPr lang="de-DE" sz="4400" dirty="0">
              <a:ln>
                <a:solidFill>
                  <a:srgbClr val="36544F"/>
                </a:solidFill>
              </a:ln>
              <a:solidFill>
                <a:srgbClr val="FB8E20"/>
              </a:solidFill>
            </a:endParaRPr>
          </a:p>
        </p:txBody>
      </p:sp>
      <p:sp>
        <p:nvSpPr>
          <p:cNvPr id="9" name="Textfeld 8">
            <a:extLst>
              <a:ext uri="{FF2B5EF4-FFF2-40B4-BE49-F238E27FC236}">
                <a16:creationId xmlns:a16="http://schemas.microsoft.com/office/drawing/2014/main" id="{FDEFCDB2-9B33-959B-B3AC-270F733CFD53}"/>
              </a:ext>
            </a:extLst>
          </p:cNvPr>
          <p:cNvSpPr txBox="1"/>
          <p:nvPr/>
        </p:nvSpPr>
        <p:spPr>
          <a:xfrm>
            <a:off x="-1" y="2771748"/>
            <a:ext cx="9127259" cy="1200329"/>
          </a:xfrm>
          <a:prstGeom prst="rect">
            <a:avLst/>
          </a:prstGeom>
          <a:noFill/>
        </p:spPr>
        <p:txBody>
          <a:bodyPr wrap="square">
            <a:spAutoFit/>
          </a:bodyPr>
          <a:lstStyle/>
          <a:p>
            <a:pPr algn="ctr"/>
            <a:r>
              <a:rPr lang="de-DE" sz="7200" b="1" dirty="0">
                <a:ln>
                  <a:solidFill>
                    <a:srgbClr val="B58900"/>
                  </a:solidFill>
                </a:ln>
                <a:solidFill>
                  <a:srgbClr val="9E60B8"/>
                </a:solidFill>
                <a:latin typeface="Montserrat" charset="0"/>
                <a:ea typeface="Montserrat" charset="0"/>
                <a:cs typeface="Montserrat" charset="0"/>
              </a:rPr>
              <a:t>Technologie</a:t>
            </a:r>
            <a:endParaRPr lang="de-DE" sz="900" b="1" dirty="0">
              <a:ln>
                <a:solidFill>
                  <a:srgbClr val="B58900"/>
                </a:solidFill>
              </a:ln>
              <a:solidFill>
                <a:srgbClr val="9E60B8"/>
              </a:solidFill>
              <a:latin typeface="Montserrat" charset="0"/>
              <a:ea typeface="Montserrat" charset="0"/>
              <a:cs typeface="Montserrat" charset="0"/>
            </a:endParaRPr>
          </a:p>
        </p:txBody>
      </p:sp>
      <p:sp>
        <p:nvSpPr>
          <p:cNvPr id="13" name="Textfeld 12">
            <a:extLst>
              <a:ext uri="{FF2B5EF4-FFF2-40B4-BE49-F238E27FC236}">
                <a16:creationId xmlns:a16="http://schemas.microsoft.com/office/drawing/2014/main" id="{944BE12B-AC30-ACB7-9138-F847FC75E2C3}"/>
              </a:ext>
            </a:extLst>
          </p:cNvPr>
          <p:cNvSpPr txBox="1"/>
          <p:nvPr/>
        </p:nvSpPr>
        <p:spPr>
          <a:xfrm>
            <a:off x="27467" y="1902298"/>
            <a:ext cx="9135628" cy="1200329"/>
          </a:xfrm>
          <a:prstGeom prst="rect">
            <a:avLst/>
          </a:prstGeom>
          <a:noFill/>
        </p:spPr>
        <p:txBody>
          <a:bodyPr wrap="square">
            <a:spAutoFit/>
          </a:bodyPr>
          <a:lstStyle/>
          <a:p>
            <a:pPr algn="ctr"/>
            <a:r>
              <a:rPr lang="de-DE" sz="7200" b="1" dirty="0">
                <a:ln>
                  <a:solidFill>
                    <a:srgbClr val="B58900"/>
                  </a:solidFill>
                </a:ln>
                <a:solidFill>
                  <a:srgbClr val="1778B8"/>
                </a:solidFill>
                <a:latin typeface="Montserrat" charset="0"/>
                <a:ea typeface="Montserrat" charset="0"/>
                <a:cs typeface="Montserrat" charset="0"/>
              </a:rPr>
              <a:t>Frontend-</a:t>
            </a:r>
            <a:endParaRPr lang="de-DE" sz="5400" dirty="0"/>
          </a:p>
        </p:txBody>
      </p:sp>
      <p:sp>
        <p:nvSpPr>
          <p:cNvPr id="14" name="Rechteck 13">
            <a:extLst>
              <a:ext uri="{FF2B5EF4-FFF2-40B4-BE49-F238E27FC236}">
                <a16:creationId xmlns:a16="http://schemas.microsoft.com/office/drawing/2014/main" id="{C2F980C7-00F5-183A-E0D6-6147BF4201C5}"/>
              </a:ext>
            </a:extLst>
          </p:cNvPr>
          <p:cNvSpPr/>
          <p:nvPr/>
        </p:nvSpPr>
        <p:spPr>
          <a:xfrm>
            <a:off x="-1947043" y="1297809"/>
            <a:ext cx="1276141" cy="646331"/>
          </a:xfrm>
          <a:prstGeom prst="rect">
            <a:avLst/>
          </a:prstGeom>
          <a:ln>
            <a:noFill/>
          </a:ln>
        </p:spPr>
        <p:txBody>
          <a:bodyPr wrap="square">
            <a:spAutoFit/>
          </a:bodyPr>
          <a:lstStyle/>
          <a:p>
            <a:pPr algn="ctr"/>
            <a:r>
              <a:rPr lang="de-DE" sz="3600" b="1" dirty="0">
                <a:ln>
                  <a:solidFill>
                    <a:srgbClr val="B58900"/>
                  </a:solidFill>
                </a:ln>
                <a:solidFill>
                  <a:srgbClr val="5AB88F"/>
                </a:solidFill>
                <a:latin typeface="Montserrat" charset="0"/>
                <a:ea typeface="Montserrat" charset="0"/>
                <a:cs typeface="Montserrat" charset="0"/>
              </a:rPr>
              <a:t>Die</a:t>
            </a:r>
            <a:endParaRPr lang="de-DE" sz="5400" b="1" dirty="0">
              <a:ln>
                <a:solidFill>
                  <a:srgbClr val="B58900"/>
                </a:solidFill>
              </a:ln>
              <a:solidFill>
                <a:srgbClr val="9E60B8"/>
              </a:solidFill>
              <a:latin typeface="Montserrat" charset="0"/>
              <a:ea typeface="Montserrat" charset="0"/>
              <a:cs typeface="Montserrat" charset="0"/>
            </a:endParaRPr>
          </a:p>
        </p:txBody>
      </p:sp>
      <p:sp>
        <p:nvSpPr>
          <p:cNvPr id="18" name="Textfeld 17">
            <a:extLst>
              <a:ext uri="{FF2B5EF4-FFF2-40B4-BE49-F238E27FC236}">
                <a16:creationId xmlns:a16="http://schemas.microsoft.com/office/drawing/2014/main" id="{BEB42428-7F49-3FE4-9FF0-F0D28C9BC721}"/>
              </a:ext>
            </a:extLst>
          </p:cNvPr>
          <p:cNvSpPr txBox="1"/>
          <p:nvPr/>
        </p:nvSpPr>
        <p:spPr>
          <a:xfrm>
            <a:off x="4978337" y="862490"/>
            <a:ext cx="2181504" cy="769441"/>
          </a:xfrm>
          <a:prstGeom prst="rect">
            <a:avLst/>
          </a:prstGeom>
          <a:noFill/>
        </p:spPr>
        <p:txBody>
          <a:bodyPr wrap="square">
            <a:spAutoFit/>
          </a:bodyPr>
          <a:lstStyle/>
          <a:p>
            <a:pPr algn="ctr"/>
            <a:r>
              <a:rPr lang="de-DE" sz="4400" b="1" dirty="0">
                <a:ln>
                  <a:solidFill>
                    <a:srgbClr val="36544F"/>
                  </a:solidFill>
                </a:ln>
                <a:solidFill>
                  <a:srgbClr val="FB8E20"/>
                </a:solidFill>
                <a:latin typeface="Montserrat" charset="0"/>
                <a:ea typeface="Montserrat" charset="0"/>
                <a:cs typeface="Montserrat" charset="0"/>
              </a:rPr>
              <a:t>Wahl</a:t>
            </a:r>
            <a:endParaRPr lang="de-DE" sz="4400" dirty="0">
              <a:ln>
                <a:solidFill>
                  <a:srgbClr val="36544F"/>
                </a:solidFill>
              </a:ln>
              <a:solidFill>
                <a:srgbClr val="FB8E20"/>
              </a:solidFill>
            </a:endParaRPr>
          </a:p>
        </p:txBody>
      </p:sp>
      <p:sp>
        <p:nvSpPr>
          <p:cNvPr id="19" name="Textfeld 18">
            <a:extLst>
              <a:ext uri="{FF2B5EF4-FFF2-40B4-BE49-F238E27FC236}">
                <a16:creationId xmlns:a16="http://schemas.microsoft.com/office/drawing/2014/main" id="{43139DE0-5F13-86EA-1060-3A314560EDCC}"/>
              </a:ext>
            </a:extLst>
          </p:cNvPr>
          <p:cNvSpPr txBox="1"/>
          <p:nvPr/>
        </p:nvSpPr>
        <p:spPr>
          <a:xfrm>
            <a:off x="4156699" y="174150"/>
            <a:ext cx="2816986" cy="769441"/>
          </a:xfrm>
          <a:prstGeom prst="rect">
            <a:avLst/>
          </a:prstGeom>
          <a:noFill/>
        </p:spPr>
        <p:txBody>
          <a:bodyPr wrap="square">
            <a:spAutoFit/>
          </a:bodyPr>
          <a:lstStyle/>
          <a:p>
            <a:pPr algn="ctr"/>
            <a:r>
              <a:rPr lang="de-DE" sz="4400" b="1" dirty="0">
                <a:ln>
                  <a:solidFill>
                    <a:srgbClr val="36544F"/>
                  </a:solidFill>
                </a:ln>
                <a:solidFill>
                  <a:srgbClr val="FB8E20"/>
                </a:solidFill>
                <a:latin typeface="Montserrat" charset="0"/>
                <a:ea typeface="Montserrat" charset="0"/>
                <a:cs typeface="Montserrat" charset="0"/>
              </a:rPr>
              <a:t>Qual</a:t>
            </a:r>
            <a:endParaRPr lang="de-DE" sz="4400" dirty="0">
              <a:ln>
                <a:solidFill>
                  <a:srgbClr val="36544F"/>
                </a:solidFill>
              </a:ln>
              <a:solidFill>
                <a:srgbClr val="FB8E20"/>
              </a:solidFill>
            </a:endParaRPr>
          </a:p>
        </p:txBody>
      </p:sp>
      <p:sp>
        <p:nvSpPr>
          <p:cNvPr id="20" name="Textfeld 19">
            <a:extLst>
              <a:ext uri="{FF2B5EF4-FFF2-40B4-BE49-F238E27FC236}">
                <a16:creationId xmlns:a16="http://schemas.microsoft.com/office/drawing/2014/main" id="{60A93D1D-4FE3-F0D5-378D-4C0F0C0AC5FD}"/>
              </a:ext>
            </a:extLst>
          </p:cNvPr>
          <p:cNvSpPr txBox="1"/>
          <p:nvPr/>
        </p:nvSpPr>
        <p:spPr>
          <a:xfrm>
            <a:off x="4000476" y="315369"/>
            <a:ext cx="990322" cy="461665"/>
          </a:xfrm>
          <a:prstGeom prst="rect">
            <a:avLst/>
          </a:prstGeom>
          <a:noFill/>
        </p:spPr>
        <p:txBody>
          <a:bodyPr wrap="square">
            <a:spAutoFit/>
          </a:bodyPr>
          <a:lstStyle/>
          <a:p>
            <a:pPr algn="ctr"/>
            <a:r>
              <a:rPr lang="de-DE" sz="2400" b="1" dirty="0">
                <a:ln>
                  <a:solidFill>
                    <a:srgbClr val="36544F"/>
                  </a:solidFill>
                </a:ln>
                <a:solidFill>
                  <a:srgbClr val="FB8E20"/>
                </a:solidFill>
                <a:latin typeface="Montserrat" charset="0"/>
                <a:ea typeface="Montserrat" charset="0"/>
                <a:cs typeface="Montserrat" charset="0"/>
              </a:rPr>
              <a:t>Die</a:t>
            </a:r>
            <a:endParaRPr lang="de-DE" sz="4400" dirty="0">
              <a:ln>
                <a:solidFill>
                  <a:srgbClr val="36544F"/>
                </a:solidFill>
              </a:ln>
              <a:solidFill>
                <a:srgbClr val="FB8E20"/>
              </a:solidFill>
            </a:endParaRPr>
          </a:p>
        </p:txBody>
      </p:sp>
    </p:spTree>
    <p:extLst>
      <p:ext uri="{BB962C8B-B14F-4D97-AF65-F5344CB8AC3E}">
        <p14:creationId xmlns:p14="http://schemas.microsoft.com/office/powerpoint/2010/main" val="2137545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pic>
        <p:nvPicPr>
          <p:cNvPr id="4" name="Grafik 3">
            <a:extLst>
              <a:ext uri="{FF2B5EF4-FFF2-40B4-BE49-F238E27FC236}">
                <a16:creationId xmlns:a16="http://schemas.microsoft.com/office/drawing/2014/main" id="{43F17967-8C06-59B9-AAD1-ECD6E3F5C56F}"/>
              </a:ext>
            </a:extLst>
          </p:cNvPr>
          <p:cNvPicPr>
            <a:picLocks noChangeAspect="1"/>
          </p:cNvPicPr>
          <p:nvPr/>
        </p:nvPicPr>
        <p:blipFill>
          <a:blip r:embed="rId2"/>
          <a:stretch>
            <a:fillRect/>
          </a:stretch>
        </p:blipFill>
        <p:spPr>
          <a:xfrm>
            <a:off x="6287445" y="626114"/>
            <a:ext cx="2489234" cy="1945636"/>
          </a:xfrm>
          <a:prstGeom prst="rect">
            <a:avLst/>
          </a:prstGeom>
        </p:spPr>
      </p:pic>
      <p:pic>
        <p:nvPicPr>
          <p:cNvPr id="5" name="Grafik 4">
            <a:extLst>
              <a:ext uri="{FF2B5EF4-FFF2-40B4-BE49-F238E27FC236}">
                <a16:creationId xmlns:a16="http://schemas.microsoft.com/office/drawing/2014/main" id="{50763B04-5C93-FE2A-F88A-1042B799CFFF}"/>
              </a:ext>
            </a:extLst>
          </p:cNvPr>
          <p:cNvPicPr>
            <a:picLocks noChangeAspect="1"/>
          </p:cNvPicPr>
          <p:nvPr/>
        </p:nvPicPr>
        <p:blipFill>
          <a:blip r:embed="rId3"/>
          <a:stretch>
            <a:fillRect/>
          </a:stretch>
        </p:blipFill>
        <p:spPr>
          <a:xfrm flipH="1">
            <a:off x="6759927" y="2849246"/>
            <a:ext cx="2016752" cy="1576335"/>
          </a:xfrm>
          <a:prstGeom prst="rect">
            <a:avLst/>
          </a:prstGeom>
        </p:spPr>
      </p:pic>
      <p:pic>
        <p:nvPicPr>
          <p:cNvPr id="6" name="Grafik 5">
            <a:extLst>
              <a:ext uri="{FF2B5EF4-FFF2-40B4-BE49-F238E27FC236}">
                <a16:creationId xmlns:a16="http://schemas.microsoft.com/office/drawing/2014/main" id="{186C7FA0-6B44-111A-A1F6-F6D44AA88BB0}"/>
              </a:ext>
            </a:extLst>
          </p:cNvPr>
          <p:cNvPicPr>
            <a:picLocks noChangeAspect="1"/>
          </p:cNvPicPr>
          <p:nvPr/>
        </p:nvPicPr>
        <p:blipFill>
          <a:blip r:embed="rId4"/>
          <a:stretch>
            <a:fillRect/>
          </a:stretch>
        </p:blipFill>
        <p:spPr>
          <a:xfrm>
            <a:off x="1696962" y="373446"/>
            <a:ext cx="2695024" cy="2695024"/>
          </a:xfrm>
          <a:prstGeom prst="rect">
            <a:avLst/>
          </a:prstGeom>
        </p:spPr>
      </p:pic>
      <p:pic>
        <p:nvPicPr>
          <p:cNvPr id="7" name="Grafik 6">
            <a:extLst>
              <a:ext uri="{FF2B5EF4-FFF2-40B4-BE49-F238E27FC236}">
                <a16:creationId xmlns:a16="http://schemas.microsoft.com/office/drawing/2014/main" id="{C6144710-8F06-BD14-0F74-AF3EAAEFC9D1}"/>
              </a:ext>
            </a:extLst>
          </p:cNvPr>
          <p:cNvPicPr>
            <a:picLocks noChangeAspect="1"/>
          </p:cNvPicPr>
          <p:nvPr/>
        </p:nvPicPr>
        <p:blipFill>
          <a:blip r:embed="rId5"/>
          <a:stretch>
            <a:fillRect/>
          </a:stretch>
        </p:blipFill>
        <p:spPr>
          <a:xfrm>
            <a:off x="47065" y="1795299"/>
            <a:ext cx="2254085" cy="1999778"/>
          </a:xfrm>
          <a:prstGeom prst="rect">
            <a:avLst/>
          </a:prstGeom>
        </p:spPr>
      </p:pic>
      <p:pic>
        <p:nvPicPr>
          <p:cNvPr id="8" name="Grafik 7">
            <a:extLst>
              <a:ext uri="{FF2B5EF4-FFF2-40B4-BE49-F238E27FC236}">
                <a16:creationId xmlns:a16="http://schemas.microsoft.com/office/drawing/2014/main" id="{6F293D96-8770-EBFB-0A9C-F587D8B53F92}"/>
              </a:ext>
            </a:extLst>
          </p:cNvPr>
          <p:cNvPicPr>
            <a:picLocks noChangeAspect="1"/>
          </p:cNvPicPr>
          <p:nvPr/>
        </p:nvPicPr>
        <p:blipFill>
          <a:blip r:embed="rId6"/>
          <a:stretch>
            <a:fillRect/>
          </a:stretch>
        </p:blipFill>
        <p:spPr>
          <a:xfrm>
            <a:off x="3699981" y="895193"/>
            <a:ext cx="2935253" cy="2294254"/>
          </a:xfrm>
          <a:prstGeom prst="rect">
            <a:avLst/>
          </a:prstGeom>
        </p:spPr>
      </p:pic>
      <p:pic>
        <p:nvPicPr>
          <p:cNvPr id="9" name="Grafik 8">
            <a:extLst>
              <a:ext uri="{FF2B5EF4-FFF2-40B4-BE49-F238E27FC236}">
                <a16:creationId xmlns:a16="http://schemas.microsoft.com/office/drawing/2014/main" id="{C8E8DFB1-3812-2E7C-F89D-F14BC23597B3}"/>
              </a:ext>
            </a:extLst>
          </p:cNvPr>
          <p:cNvPicPr>
            <a:picLocks noChangeAspect="1"/>
          </p:cNvPicPr>
          <p:nvPr/>
        </p:nvPicPr>
        <p:blipFill>
          <a:blip r:embed="rId7"/>
          <a:stretch>
            <a:fillRect/>
          </a:stretch>
        </p:blipFill>
        <p:spPr>
          <a:xfrm>
            <a:off x="2502168" y="2759887"/>
            <a:ext cx="3288649" cy="2294255"/>
          </a:xfrm>
          <a:prstGeom prst="rect">
            <a:avLst/>
          </a:prstGeom>
        </p:spPr>
      </p:pic>
      <p:pic>
        <p:nvPicPr>
          <p:cNvPr id="10" name="Grafik 9">
            <a:extLst>
              <a:ext uri="{FF2B5EF4-FFF2-40B4-BE49-F238E27FC236}">
                <a16:creationId xmlns:a16="http://schemas.microsoft.com/office/drawing/2014/main" id="{1E51FE24-8333-F033-130C-CF1CCEF65AD6}"/>
              </a:ext>
            </a:extLst>
          </p:cNvPr>
          <p:cNvPicPr>
            <a:picLocks noChangeAspect="1"/>
          </p:cNvPicPr>
          <p:nvPr/>
        </p:nvPicPr>
        <p:blipFill>
          <a:blip r:embed="rId8"/>
          <a:stretch>
            <a:fillRect/>
          </a:stretch>
        </p:blipFill>
        <p:spPr>
          <a:xfrm>
            <a:off x="852545" y="2759887"/>
            <a:ext cx="2044920" cy="2086076"/>
          </a:xfrm>
          <a:prstGeom prst="rect">
            <a:avLst/>
          </a:prstGeom>
        </p:spPr>
      </p:pic>
      <p:pic>
        <p:nvPicPr>
          <p:cNvPr id="11" name="Grafik 10">
            <a:extLst>
              <a:ext uri="{FF2B5EF4-FFF2-40B4-BE49-F238E27FC236}">
                <a16:creationId xmlns:a16="http://schemas.microsoft.com/office/drawing/2014/main" id="{AC71CFB2-6877-F935-89BF-9CC284CC843E}"/>
              </a:ext>
            </a:extLst>
          </p:cNvPr>
          <p:cNvPicPr>
            <a:picLocks noChangeAspect="1"/>
          </p:cNvPicPr>
          <p:nvPr/>
        </p:nvPicPr>
        <p:blipFill>
          <a:blip r:embed="rId9"/>
          <a:stretch>
            <a:fillRect/>
          </a:stretch>
        </p:blipFill>
        <p:spPr>
          <a:xfrm>
            <a:off x="406051" y="895193"/>
            <a:ext cx="2695024" cy="2236749"/>
          </a:xfrm>
          <a:prstGeom prst="rect">
            <a:avLst/>
          </a:prstGeom>
        </p:spPr>
      </p:pic>
      <p:pic>
        <p:nvPicPr>
          <p:cNvPr id="12" name="Grafik 11">
            <a:extLst>
              <a:ext uri="{FF2B5EF4-FFF2-40B4-BE49-F238E27FC236}">
                <a16:creationId xmlns:a16="http://schemas.microsoft.com/office/drawing/2014/main" id="{1022A5E3-2280-21A4-0F8C-9D7ABAB4701B}"/>
              </a:ext>
            </a:extLst>
          </p:cNvPr>
          <p:cNvPicPr>
            <a:picLocks noChangeAspect="1"/>
          </p:cNvPicPr>
          <p:nvPr/>
        </p:nvPicPr>
        <p:blipFill>
          <a:blip r:embed="rId10"/>
          <a:stretch>
            <a:fillRect/>
          </a:stretch>
        </p:blipFill>
        <p:spPr>
          <a:xfrm>
            <a:off x="4829561" y="1722597"/>
            <a:ext cx="2935254" cy="2417802"/>
          </a:xfrm>
          <a:prstGeom prst="rect">
            <a:avLst/>
          </a:prstGeom>
        </p:spPr>
      </p:pic>
      <p:pic>
        <p:nvPicPr>
          <p:cNvPr id="1026" name="Picture 2" descr="petclinic-screenshot">
            <a:extLst>
              <a:ext uri="{FF2B5EF4-FFF2-40B4-BE49-F238E27FC236}">
                <a16:creationId xmlns:a16="http://schemas.microsoft.com/office/drawing/2014/main" id="{BEE28DE4-49F9-E459-98BB-0CD23954F0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6942" y="2699834"/>
            <a:ext cx="2615870" cy="16743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1A3E4D51-624F-AD93-04D5-5B37ADE789A5}"/>
              </a:ext>
            </a:extLst>
          </p:cNvPr>
          <p:cNvSpPr txBox="1"/>
          <p:nvPr/>
        </p:nvSpPr>
        <p:spPr>
          <a:xfrm rot="21030843">
            <a:off x="378722" y="1834035"/>
            <a:ext cx="7960834" cy="646331"/>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600" b="1" dirty="0">
                <a:solidFill>
                  <a:srgbClr val="36544F"/>
                </a:solidFill>
                <a:latin typeface="Source Sans Pro SemiBold" panose="020B0503030403020204" pitchFamily="34" charset="0"/>
              </a:rPr>
              <a:t>...aber: </a:t>
            </a:r>
            <a:r>
              <a:rPr lang="de-DE" sz="1600" b="1" dirty="0">
                <a:solidFill>
                  <a:srgbClr val="36544F"/>
                </a:solidFill>
                <a:latin typeface="Source Sans Pro SemiBold" panose="020B0503030403020204" pitchFamily="34" charset="0"/>
              </a:rPr>
              <a:t>(fast)</a:t>
            </a:r>
            <a:r>
              <a:rPr lang="de-DE" sz="3600" b="1" dirty="0">
                <a:solidFill>
                  <a:srgbClr val="36544F"/>
                </a:solidFill>
                <a:latin typeface="Source Sans Pro SemiBold" panose="020B0503030403020204" pitchFamily="34" charset="0"/>
              </a:rPr>
              <a:t> alle brauchen </a:t>
            </a:r>
            <a:r>
              <a:rPr lang="de-DE" sz="3600" b="1" dirty="0">
                <a:solidFill>
                  <a:srgbClr val="9E60B8"/>
                </a:solidFill>
                <a:latin typeface="Source Sans Pro SemiBold" panose="020B0503030403020204" pitchFamily="34" charset="0"/>
              </a:rPr>
              <a:t>JavaScript</a:t>
            </a:r>
            <a:r>
              <a:rPr lang="de-DE" sz="3600" b="1" dirty="0">
                <a:solidFill>
                  <a:srgbClr val="36544F"/>
                </a:solidFill>
                <a:latin typeface="Source Sans Pro SemiBold" panose="020B0503030403020204" pitchFamily="34" charset="0"/>
              </a:rPr>
              <a:t> 🙀</a:t>
            </a:r>
          </a:p>
        </p:txBody>
      </p:sp>
      <p:sp>
        <p:nvSpPr>
          <p:cNvPr id="14" name="Textfeld 13">
            <a:extLst>
              <a:ext uri="{FF2B5EF4-FFF2-40B4-BE49-F238E27FC236}">
                <a16:creationId xmlns:a16="http://schemas.microsoft.com/office/drawing/2014/main" id="{E2916A3E-983F-4270-C487-C485BF180132}"/>
              </a:ext>
            </a:extLst>
          </p:cNvPr>
          <p:cNvSpPr txBox="1"/>
          <p:nvPr/>
        </p:nvSpPr>
        <p:spPr>
          <a:xfrm rot="21030843">
            <a:off x="748368" y="758694"/>
            <a:ext cx="6623929" cy="646331"/>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600" b="1" i="1" dirty="0">
                <a:solidFill>
                  <a:srgbClr val="5AB88F"/>
                </a:solidFill>
                <a:latin typeface="Source Sans Pro SemiBold" panose="020B0503030403020204" pitchFamily="34" charset="0"/>
              </a:rPr>
              <a:t>Die </a:t>
            </a:r>
            <a:r>
              <a:rPr lang="de-DE" sz="3600" b="1" dirty="0">
                <a:solidFill>
                  <a:srgbClr val="36544F"/>
                </a:solidFill>
                <a:latin typeface="Source Sans Pro SemiBold" panose="020B0503030403020204" pitchFamily="34" charset="0"/>
              </a:rPr>
              <a:t>Webanwendung gibt es nicht</a:t>
            </a:r>
          </a:p>
        </p:txBody>
      </p:sp>
    </p:spTree>
    <p:extLst>
      <p:ext uri="{BB962C8B-B14F-4D97-AF65-F5344CB8AC3E}">
        <p14:creationId xmlns:p14="http://schemas.microsoft.com/office/powerpoint/2010/main" val="14000536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Neu: Es gibt ein Formular für Kommentare</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Validierung: Beide Felder sind Pflicht. Wann und wo Fehlermeldung?</a:t>
            </a:r>
          </a:p>
          <a:p>
            <a:pPr>
              <a:lnSpc>
                <a:spcPct val="140000"/>
              </a:lnSpc>
            </a:pPr>
            <a:r>
              <a:rPr lang="de-DE" sz="1600" b="0" dirty="0">
                <a:solidFill>
                  <a:srgbClr val="36544F"/>
                </a:solidFill>
              </a:rPr>
              <a:t>Nach dem Speichern soll der Kommentar direkt angezeigt werden </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step_03</a:t>
            </a:r>
          </a:p>
        </p:txBody>
      </p:sp>
      <p:pic>
        <p:nvPicPr>
          <p:cNvPr id="6" name="Grafik 5">
            <a:extLst>
              <a:ext uri="{FF2B5EF4-FFF2-40B4-BE49-F238E27FC236}">
                <a16:creationId xmlns:a16="http://schemas.microsoft.com/office/drawing/2014/main" id="{6B632487-5FC1-9EEE-DE7B-7FA267165896}"/>
              </a:ext>
            </a:extLst>
          </p:cNvPr>
          <p:cNvPicPr>
            <a:picLocks noChangeAspect="1"/>
          </p:cNvPicPr>
          <p:nvPr/>
        </p:nvPicPr>
        <p:blipFill>
          <a:blip r:embed="rId2"/>
          <a:stretch>
            <a:fillRect/>
          </a:stretch>
        </p:blipFill>
        <p:spPr>
          <a:xfrm>
            <a:off x="4431687" y="839639"/>
            <a:ext cx="3797913" cy="4000677"/>
          </a:xfrm>
          <a:prstGeom prst="rect">
            <a:avLst/>
          </a:prstGeom>
        </p:spPr>
      </p:pic>
      <p:sp>
        <p:nvSpPr>
          <p:cNvPr id="5" name="Textfeld 4">
            <a:extLst>
              <a:ext uri="{FF2B5EF4-FFF2-40B4-BE49-F238E27FC236}">
                <a16:creationId xmlns:a16="http://schemas.microsoft.com/office/drawing/2014/main" id="{833804CB-2168-713F-5441-F84FB75DB480}"/>
              </a:ext>
            </a:extLst>
          </p:cNvPr>
          <p:cNvSpPr txBox="1"/>
          <p:nvPr/>
        </p:nvSpPr>
        <p:spPr>
          <a:xfrm>
            <a:off x="4841966" y="2768009"/>
            <a:ext cx="2789546" cy="1077218"/>
          </a:xfrm>
          <a:prstGeom prst="rect">
            <a:avLst/>
          </a:prstGeom>
          <a:solidFill>
            <a:srgbClr val="FFFDF9"/>
          </a:solidFill>
        </p:spPr>
        <p:txBody>
          <a:bodyPr wrap="none" rtlCol="0">
            <a:spAutoFit/>
          </a:bodyPr>
          <a:lstStyle/>
          <a:p>
            <a:pPr algn="l"/>
            <a:r>
              <a:rPr lang="de-DE" sz="3200" b="1" dirty="0">
                <a:solidFill>
                  <a:srgbClr val="FF0000"/>
                </a:solidFill>
              </a:rPr>
              <a:t>Bewertung auf </a:t>
            </a:r>
          </a:p>
          <a:p>
            <a:pPr algn="l"/>
            <a:r>
              <a:rPr lang="de-DE" sz="3200" b="1" dirty="0">
                <a:solidFill>
                  <a:srgbClr val="FF0000"/>
                </a:solidFill>
              </a:rPr>
              <a:t>Rezept-Seite</a:t>
            </a:r>
          </a:p>
        </p:txBody>
      </p:sp>
    </p:spTree>
    <p:extLst>
      <p:ext uri="{BB962C8B-B14F-4D97-AF65-F5344CB8AC3E}">
        <p14:creationId xmlns:p14="http://schemas.microsoft.com/office/powerpoint/2010/main" val="36662651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marL="0" indent="0">
              <a:lnSpc>
                <a:spcPct val="140000"/>
              </a:lnSpc>
              <a:buNone/>
            </a:pPr>
            <a:r>
              <a:rPr lang="de-DE" sz="1600" b="0" u="sng" dirty="0">
                <a:solidFill>
                  <a:srgbClr val="36544F"/>
                </a:solidFill>
              </a:rPr>
              <a:t>Wohl ohne JS möglich</a:t>
            </a:r>
          </a:p>
          <a:p>
            <a:pPr>
              <a:lnSpc>
                <a:spcPct val="140000"/>
              </a:lnSpc>
            </a:pPr>
            <a:r>
              <a:rPr lang="de-DE" sz="1600" b="0" dirty="0">
                <a:solidFill>
                  <a:srgbClr val="36544F"/>
                </a:solidFill>
              </a:rPr>
              <a:t>Validierung geht mit HTML </a:t>
            </a:r>
            <a:r>
              <a:rPr lang="de-DE" sz="1600" b="0" dirty="0" err="1">
                <a:solidFill>
                  <a:srgbClr val="36544F"/>
                </a:solidFill>
              </a:rPr>
              <a:t>Constraint</a:t>
            </a:r>
            <a:r>
              <a:rPr lang="de-DE" sz="1600" b="0" dirty="0">
                <a:solidFill>
                  <a:srgbClr val="36544F"/>
                </a:solidFill>
              </a:rPr>
              <a:t> API so-la-la (kommt auf die Anforderung an)</a:t>
            </a:r>
          </a:p>
          <a:p>
            <a:pPr lvl="1">
              <a:lnSpc>
                <a:spcPct val="140000"/>
              </a:lnSpc>
            </a:pPr>
            <a:r>
              <a:rPr lang="de-DE" sz="1300" dirty="0" err="1"/>
              <a:t>Disablen</a:t>
            </a:r>
            <a:r>
              <a:rPr lang="de-DE" sz="1300" dirty="0"/>
              <a:t> des Buttons ohne JS nicht möglich</a:t>
            </a:r>
            <a:endParaRPr lang="de-DE" sz="1300" b="0" dirty="0">
              <a:solidFill>
                <a:srgbClr val="36544F"/>
              </a:solidFill>
            </a:endParaRPr>
          </a:p>
          <a:p>
            <a:pPr>
              <a:lnSpc>
                <a:spcPct val="140000"/>
              </a:lnSpc>
            </a:pPr>
            <a:r>
              <a:rPr lang="de-DE" sz="1600" b="0" dirty="0">
                <a:solidFill>
                  <a:srgbClr val="36544F"/>
                </a:solidFill>
              </a:rPr>
              <a:t>Nach Absenden des Formulars:</a:t>
            </a:r>
          </a:p>
          <a:p>
            <a:pPr lvl="1">
              <a:lnSpc>
                <a:spcPct val="140000"/>
              </a:lnSpc>
            </a:pPr>
            <a:r>
              <a:rPr lang="de-DE" sz="1300" b="0" dirty="0">
                <a:solidFill>
                  <a:srgbClr val="36544F"/>
                </a:solidFill>
              </a:rPr>
              <a:t>Server muss komplette Seite neu zurückschicken</a:t>
            </a:r>
          </a:p>
          <a:p>
            <a:pPr lvl="1">
              <a:lnSpc>
                <a:spcPct val="140000"/>
              </a:lnSpc>
            </a:pPr>
            <a:r>
              <a:rPr lang="de-DE" sz="1300" dirty="0"/>
              <a:t>Ggf. mit Fehlermeldung</a:t>
            </a:r>
          </a:p>
          <a:p>
            <a:pPr lvl="1">
              <a:lnSpc>
                <a:spcPct val="140000"/>
              </a:lnSpc>
            </a:pPr>
            <a:r>
              <a:rPr lang="de-DE" sz="1300" b="0" dirty="0">
                <a:solidFill>
                  <a:srgbClr val="36544F"/>
                </a:solidFill>
              </a:rPr>
              <a:t>Was bedeutet das für das Datenvolumen?</a:t>
            </a:r>
          </a:p>
          <a:p>
            <a:pPr>
              <a:lnSpc>
                <a:spcPct val="140000"/>
              </a:lnSpc>
            </a:pPr>
            <a:endParaRPr lang="de-DE" sz="1600" b="0" dirty="0">
              <a:solidFill>
                <a:srgbClr val="36544F"/>
              </a:solidFill>
            </a:endParaRP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step_03</a:t>
            </a:r>
          </a:p>
        </p:txBody>
      </p:sp>
      <p:pic>
        <p:nvPicPr>
          <p:cNvPr id="6" name="Grafik 5">
            <a:extLst>
              <a:ext uri="{FF2B5EF4-FFF2-40B4-BE49-F238E27FC236}">
                <a16:creationId xmlns:a16="http://schemas.microsoft.com/office/drawing/2014/main" id="{6B632487-5FC1-9EEE-DE7B-7FA267165896}"/>
              </a:ext>
            </a:extLst>
          </p:cNvPr>
          <p:cNvPicPr>
            <a:picLocks noChangeAspect="1"/>
          </p:cNvPicPr>
          <p:nvPr/>
        </p:nvPicPr>
        <p:blipFill>
          <a:blip r:embed="rId2"/>
          <a:stretch>
            <a:fillRect/>
          </a:stretch>
        </p:blipFill>
        <p:spPr>
          <a:xfrm>
            <a:off x="4431687" y="839639"/>
            <a:ext cx="3797913" cy="4000677"/>
          </a:xfrm>
          <a:prstGeom prst="rect">
            <a:avLst/>
          </a:prstGeom>
        </p:spPr>
      </p:pic>
    </p:spTree>
    <p:extLst>
      <p:ext uri="{BB962C8B-B14F-4D97-AF65-F5344CB8AC3E}">
        <p14:creationId xmlns:p14="http://schemas.microsoft.com/office/powerpoint/2010/main" val="25925448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Exkurs: Formvalidierung</a:t>
            </a:r>
            <a:endParaRPr lang="de-DE" sz="1800" b="0" dirty="0">
              <a:solidFill>
                <a:srgbClr val="9E60B8"/>
              </a:solidFill>
            </a:endParaRPr>
          </a:p>
          <a:p>
            <a:pPr>
              <a:lnSpc>
                <a:spcPct val="140000"/>
              </a:lnSpc>
            </a:pPr>
            <a:r>
              <a:rPr lang="de-DE" sz="1600" b="0" dirty="0">
                <a:solidFill>
                  <a:srgbClr val="36544F"/>
                </a:solidFill>
              </a:rPr>
              <a:t>Validierung der Eingaben </a:t>
            </a:r>
            <a:r>
              <a:rPr lang="de-DE" sz="1600" b="0" u="sng" dirty="0">
                <a:solidFill>
                  <a:srgbClr val="36544F"/>
                </a:solidFill>
              </a:rPr>
              <a:t>muss</a:t>
            </a:r>
            <a:r>
              <a:rPr lang="de-DE" sz="1600" b="0" dirty="0">
                <a:solidFill>
                  <a:srgbClr val="36544F"/>
                </a:solidFill>
              </a:rPr>
              <a:t> im Server erfolgen (Sicherheit!)</a:t>
            </a:r>
          </a:p>
          <a:p>
            <a:pPr>
              <a:lnSpc>
                <a:spcPct val="140000"/>
              </a:lnSpc>
            </a:pPr>
            <a:r>
              <a:rPr lang="de-DE" sz="1600" b="0" dirty="0">
                <a:solidFill>
                  <a:srgbClr val="36544F"/>
                </a:solidFill>
              </a:rPr>
              <a:t>Validierung </a:t>
            </a:r>
            <a:r>
              <a:rPr lang="de-DE" sz="1600" b="0" u="sng" dirty="0">
                <a:solidFill>
                  <a:srgbClr val="36544F"/>
                </a:solidFill>
              </a:rPr>
              <a:t>kann</a:t>
            </a:r>
            <a:r>
              <a:rPr lang="de-DE" sz="1600" b="0" dirty="0">
                <a:solidFill>
                  <a:srgbClr val="36544F"/>
                </a:solidFill>
              </a:rPr>
              <a:t> im Client erfolgen (bessere UX)</a:t>
            </a:r>
          </a:p>
          <a:p>
            <a:pPr>
              <a:lnSpc>
                <a:spcPct val="140000"/>
              </a:lnSpc>
            </a:pPr>
            <a:r>
              <a:rPr lang="de-DE" sz="1600" b="0" dirty="0">
                <a:solidFill>
                  <a:srgbClr val="36544F"/>
                </a:solidFill>
              </a:rPr>
              <a:t>HTML </a:t>
            </a:r>
            <a:r>
              <a:rPr lang="de-DE" sz="1600" b="0" dirty="0" err="1">
                <a:solidFill>
                  <a:srgbClr val="36544F"/>
                </a:solidFill>
              </a:rPr>
              <a:t>Constraints</a:t>
            </a:r>
            <a:r>
              <a:rPr lang="de-DE" sz="1600" b="0" dirty="0">
                <a:solidFill>
                  <a:srgbClr val="36544F"/>
                </a:solidFill>
              </a:rPr>
              <a:t> API</a:t>
            </a:r>
          </a:p>
          <a:p>
            <a:pPr lvl="1">
              <a:lnSpc>
                <a:spcPct val="140000"/>
              </a:lnSpc>
            </a:pPr>
            <a:r>
              <a:rPr lang="de-DE" sz="1300" b="0" dirty="0">
                <a:solidFill>
                  <a:srgbClr val="36544F"/>
                </a:solidFill>
              </a:rPr>
              <a:t>z.B. semantische Felder (email, </a:t>
            </a:r>
            <a:r>
              <a:rPr lang="de-DE" sz="1300" b="0" dirty="0" err="1">
                <a:solidFill>
                  <a:srgbClr val="36544F"/>
                </a:solidFill>
              </a:rPr>
              <a:t>number</a:t>
            </a:r>
            <a:r>
              <a:rPr lang="de-DE" sz="1300" b="0" dirty="0">
                <a:solidFill>
                  <a:srgbClr val="36544F"/>
                </a:solidFill>
              </a:rPr>
              <a:t>) mit eingebauten </a:t>
            </a:r>
            <a:r>
              <a:rPr lang="de-DE" sz="1300" b="0" dirty="0" err="1">
                <a:solidFill>
                  <a:srgbClr val="36544F"/>
                </a:solidFill>
              </a:rPr>
              <a:t>Constraints</a:t>
            </a:r>
            <a:endParaRPr lang="de-DE" sz="1300" b="0" dirty="0">
              <a:solidFill>
                <a:srgbClr val="36544F"/>
              </a:solidFill>
            </a:endParaRPr>
          </a:p>
          <a:p>
            <a:pPr lvl="1">
              <a:lnSpc>
                <a:spcPct val="140000"/>
              </a:lnSpc>
            </a:pPr>
            <a:r>
              <a:rPr lang="de-DE" sz="1300" dirty="0"/>
              <a:t>JS API für komplexe Validierungen</a:t>
            </a:r>
            <a:endParaRPr lang="de-DE" sz="1300" b="0" dirty="0">
              <a:solidFill>
                <a:srgbClr val="36544F"/>
              </a:solidFill>
            </a:endParaRPr>
          </a:p>
          <a:p>
            <a:pPr>
              <a:lnSpc>
                <a:spcPct val="140000"/>
              </a:lnSpc>
            </a:pPr>
            <a:r>
              <a:rPr lang="de-DE" sz="1600" b="0" dirty="0">
                <a:solidFill>
                  <a:srgbClr val="36544F"/>
                </a:solidFill>
              </a:rPr>
              <a:t>HTML </a:t>
            </a:r>
            <a:r>
              <a:rPr lang="de-DE" sz="1600" b="0" dirty="0" err="1">
                <a:solidFill>
                  <a:srgbClr val="36544F"/>
                </a:solidFill>
              </a:rPr>
              <a:t>Constraint</a:t>
            </a:r>
            <a:r>
              <a:rPr lang="de-DE" sz="1600" b="0" dirty="0">
                <a:solidFill>
                  <a:srgbClr val="36544F"/>
                </a:solidFill>
              </a:rPr>
              <a:t> API deckt einige Fälle noch nicht ab</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step_03</a:t>
            </a:r>
          </a:p>
        </p:txBody>
      </p:sp>
      <p:pic>
        <p:nvPicPr>
          <p:cNvPr id="6" name="Grafik 5">
            <a:extLst>
              <a:ext uri="{FF2B5EF4-FFF2-40B4-BE49-F238E27FC236}">
                <a16:creationId xmlns:a16="http://schemas.microsoft.com/office/drawing/2014/main" id="{6B632487-5FC1-9EEE-DE7B-7FA267165896}"/>
              </a:ext>
            </a:extLst>
          </p:cNvPr>
          <p:cNvPicPr>
            <a:picLocks noChangeAspect="1"/>
          </p:cNvPicPr>
          <p:nvPr/>
        </p:nvPicPr>
        <p:blipFill>
          <a:blip r:embed="rId2"/>
          <a:stretch>
            <a:fillRect/>
          </a:stretch>
        </p:blipFill>
        <p:spPr>
          <a:xfrm>
            <a:off x="4431687" y="839639"/>
            <a:ext cx="3797913" cy="4000677"/>
          </a:xfrm>
          <a:prstGeom prst="rect">
            <a:avLst/>
          </a:prstGeom>
        </p:spPr>
      </p:pic>
    </p:spTree>
    <p:extLst>
      <p:ext uri="{BB962C8B-B14F-4D97-AF65-F5344CB8AC3E}">
        <p14:creationId xmlns:p14="http://schemas.microsoft.com/office/powerpoint/2010/main" val="37440051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Neu: Es gibt ein 2. Formular ("Newsletter")</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Nach dem erfolgreichen Registrieren soll eine Meldung unter dem Textfeld auftauchen ("Vielen Dank für Ihre Registrierung)</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step_03</a:t>
            </a:r>
          </a:p>
        </p:txBody>
      </p:sp>
      <p:pic>
        <p:nvPicPr>
          <p:cNvPr id="7" name="Grafik 6">
            <a:extLst>
              <a:ext uri="{FF2B5EF4-FFF2-40B4-BE49-F238E27FC236}">
                <a16:creationId xmlns:a16="http://schemas.microsoft.com/office/drawing/2014/main" id="{6A00FA8C-8041-95AF-9630-02D475D6E2D9}"/>
              </a:ext>
            </a:extLst>
          </p:cNvPr>
          <p:cNvPicPr>
            <a:picLocks noChangeAspect="1"/>
          </p:cNvPicPr>
          <p:nvPr/>
        </p:nvPicPr>
        <p:blipFill>
          <a:blip r:embed="rId2"/>
          <a:stretch>
            <a:fillRect/>
          </a:stretch>
        </p:blipFill>
        <p:spPr>
          <a:xfrm>
            <a:off x="4431684" y="835890"/>
            <a:ext cx="3797915" cy="4000678"/>
          </a:xfrm>
          <a:prstGeom prst="rect">
            <a:avLst/>
          </a:prstGeom>
        </p:spPr>
      </p:pic>
      <p:pic>
        <p:nvPicPr>
          <p:cNvPr id="10" name="Grafik 9">
            <a:extLst>
              <a:ext uri="{FF2B5EF4-FFF2-40B4-BE49-F238E27FC236}">
                <a16:creationId xmlns:a16="http://schemas.microsoft.com/office/drawing/2014/main" id="{AB5FBC07-6587-8614-0C97-D2D8D7D41E51}"/>
              </a:ext>
            </a:extLst>
          </p:cNvPr>
          <p:cNvPicPr>
            <a:picLocks noChangeAspect="1"/>
          </p:cNvPicPr>
          <p:nvPr/>
        </p:nvPicPr>
        <p:blipFill rotWithShape="1">
          <a:blip r:embed="rId3"/>
          <a:srcRect l="32774" t="38184" r="-1"/>
          <a:stretch/>
        </p:blipFill>
        <p:spPr>
          <a:xfrm>
            <a:off x="345316" y="3210959"/>
            <a:ext cx="2253013" cy="1732390"/>
          </a:xfrm>
          <a:prstGeom prst="rect">
            <a:avLst/>
          </a:prstGeom>
        </p:spPr>
      </p:pic>
      <p:sp>
        <p:nvSpPr>
          <p:cNvPr id="5" name="Textfeld 4">
            <a:extLst>
              <a:ext uri="{FF2B5EF4-FFF2-40B4-BE49-F238E27FC236}">
                <a16:creationId xmlns:a16="http://schemas.microsoft.com/office/drawing/2014/main" id="{333ACE47-DDCF-A64A-DCA9-77D9C2D4F42D}"/>
              </a:ext>
            </a:extLst>
          </p:cNvPr>
          <p:cNvSpPr txBox="1"/>
          <p:nvPr/>
        </p:nvSpPr>
        <p:spPr>
          <a:xfrm>
            <a:off x="4841966" y="2768009"/>
            <a:ext cx="2710999" cy="1569660"/>
          </a:xfrm>
          <a:prstGeom prst="rect">
            <a:avLst/>
          </a:prstGeom>
          <a:solidFill>
            <a:srgbClr val="FFFDF9"/>
          </a:solidFill>
        </p:spPr>
        <p:txBody>
          <a:bodyPr wrap="none" rtlCol="0">
            <a:spAutoFit/>
          </a:bodyPr>
          <a:lstStyle/>
          <a:p>
            <a:pPr algn="l"/>
            <a:r>
              <a:rPr lang="de-DE" sz="3200" b="1" dirty="0">
                <a:solidFill>
                  <a:srgbClr val="FF0000"/>
                </a:solidFill>
                <a:highlight>
                  <a:srgbClr val="FFFF00"/>
                </a:highlight>
              </a:rPr>
              <a:t>Zweites OFFEN</a:t>
            </a:r>
          </a:p>
          <a:p>
            <a:pPr algn="l"/>
            <a:endParaRPr lang="de-DE" sz="3200" b="1" dirty="0">
              <a:solidFill>
                <a:srgbClr val="FF0000"/>
              </a:solidFill>
              <a:highlight>
                <a:srgbClr val="FFFF00"/>
              </a:highlight>
            </a:endParaRPr>
          </a:p>
          <a:p>
            <a:pPr algn="l"/>
            <a:endParaRPr lang="de-DE" sz="3200" b="1" dirty="0">
              <a:solidFill>
                <a:srgbClr val="FF0000"/>
              </a:solidFill>
              <a:highlight>
                <a:srgbClr val="FFFF00"/>
              </a:highlight>
            </a:endParaRPr>
          </a:p>
        </p:txBody>
      </p:sp>
    </p:spTree>
    <p:extLst>
      <p:ext uri="{BB962C8B-B14F-4D97-AF65-F5344CB8AC3E}">
        <p14:creationId xmlns:p14="http://schemas.microsoft.com/office/powerpoint/2010/main" val="11377831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marL="0" indent="0">
              <a:lnSpc>
                <a:spcPct val="140000"/>
              </a:lnSpc>
              <a:buNone/>
            </a:pPr>
            <a:r>
              <a:rPr lang="de-DE" sz="1600" b="0" u="sng" dirty="0">
                <a:solidFill>
                  <a:srgbClr val="36544F"/>
                </a:solidFill>
              </a:rPr>
              <a:t>Wohl ohne JS möglich:</a:t>
            </a:r>
          </a:p>
          <a:p>
            <a:pPr>
              <a:lnSpc>
                <a:spcPct val="140000"/>
              </a:lnSpc>
            </a:pPr>
            <a:r>
              <a:rPr lang="de-DE" sz="1600" b="0" dirty="0">
                <a:solidFill>
                  <a:srgbClr val="36544F"/>
                </a:solidFill>
              </a:rPr>
              <a:t>Konsequenzen wie beim 1. Formular</a:t>
            </a:r>
          </a:p>
          <a:p>
            <a:pPr>
              <a:lnSpc>
                <a:spcPct val="140000"/>
              </a:lnSpc>
            </a:pPr>
            <a:r>
              <a:rPr lang="de-DE" sz="1600" b="0" dirty="0">
                <a:solidFill>
                  <a:srgbClr val="36544F"/>
                </a:solidFill>
              </a:rPr>
              <a:t>Backend muss jetzt aber in der Lage sein, für eine Seite mit zwei Formularen zu arbeiten</a:t>
            </a:r>
          </a:p>
          <a:p>
            <a:pPr>
              <a:lnSpc>
                <a:spcPct val="140000"/>
              </a:lnSpc>
            </a:pPr>
            <a:r>
              <a:rPr lang="de-DE" sz="1600" b="0" dirty="0">
                <a:solidFill>
                  <a:srgbClr val="36544F"/>
                </a:solidFill>
              </a:rPr>
              <a:t>Muss wissen, woher die Daten jeweils kommen (URL, POST Body, ...)</a:t>
            </a:r>
          </a:p>
          <a:p>
            <a:pPr>
              <a:lnSpc>
                <a:spcPct val="140000"/>
              </a:lnSpc>
            </a:pPr>
            <a:r>
              <a:rPr lang="de-DE" sz="1600" b="0" dirty="0">
                <a:solidFill>
                  <a:srgbClr val="36544F"/>
                </a:solidFill>
              </a:rPr>
              <a:t>Muss wissen, welche Meldungen wohin gerendert werden müssen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step_03</a:t>
            </a:r>
          </a:p>
        </p:txBody>
      </p:sp>
      <p:pic>
        <p:nvPicPr>
          <p:cNvPr id="7" name="Grafik 6">
            <a:extLst>
              <a:ext uri="{FF2B5EF4-FFF2-40B4-BE49-F238E27FC236}">
                <a16:creationId xmlns:a16="http://schemas.microsoft.com/office/drawing/2014/main" id="{6A00FA8C-8041-95AF-9630-02D475D6E2D9}"/>
              </a:ext>
            </a:extLst>
          </p:cNvPr>
          <p:cNvPicPr>
            <a:picLocks noChangeAspect="1"/>
          </p:cNvPicPr>
          <p:nvPr/>
        </p:nvPicPr>
        <p:blipFill>
          <a:blip r:embed="rId2"/>
          <a:stretch>
            <a:fillRect/>
          </a:stretch>
        </p:blipFill>
        <p:spPr>
          <a:xfrm>
            <a:off x="4431684" y="835890"/>
            <a:ext cx="3797915" cy="4000678"/>
          </a:xfrm>
          <a:prstGeom prst="rect">
            <a:avLst/>
          </a:prstGeom>
        </p:spPr>
      </p:pic>
    </p:spTree>
    <p:extLst>
      <p:ext uri="{BB962C8B-B14F-4D97-AF65-F5344CB8AC3E}">
        <p14:creationId xmlns:p14="http://schemas.microsoft.com/office/powerpoint/2010/main" val="41900407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Der Blog-Post ist das Wichtigste der Seite</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Wenn das Ermitteln/Laden der Kommentare lange dauert, soll der Rest der Seite schon angezeigt werden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step_10</a:t>
            </a:r>
          </a:p>
        </p:txBody>
      </p:sp>
      <p:pic>
        <p:nvPicPr>
          <p:cNvPr id="11" name="Grafik 10">
            <a:extLst>
              <a:ext uri="{FF2B5EF4-FFF2-40B4-BE49-F238E27FC236}">
                <a16:creationId xmlns:a16="http://schemas.microsoft.com/office/drawing/2014/main" id="{4C443BA1-0DFD-056F-9BA6-FA9EBF22E5E0}"/>
              </a:ext>
            </a:extLst>
          </p:cNvPr>
          <p:cNvPicPr>
            <a:picLocks noChangeAspect="1"/>
          </p:cNvPicPr>
          <p:nvPr/>
        </p:nvPicPr>
        <p:blipFill rotWithShape="1">
          <a:blip r:embed="rId2"/>
          <a:srcRect l="2978" r="2699" b="6371"/>
          <a:stretch/>
        </p:blipFill>
        <p:spPr>
          <a:xfrm>
            <a:off x="4431685" y="839640"/>
            <a:ext cx="4366830" cy="3926834"/>
          </a:xfrm>
          <a:prstGeom prst="rect">
            <a:avLst/>
          </a:prstGeom>
        </p:spPr>
      </p:pic>
      <p:sp>
        <p:nvSpPr>
          <p:cNvPr id="5" name="Textfeld 4">
            <a:extLst>
              <a:ext uri="{FF2B5EF4-FFF2-40B4-BE49-F238E27FC236}">
                <a16:creationId xmlns:a16="http://schemas.microsoft.com/office/drawing/2014/main" id="{347E5127-E09B-C33B-AAED-9E74B51E2800}"/>
              </a:ext>
            </a:extLst>
          </p:cNvPr>
          <p:cNvSpPr txBox="1"/>
          <p:nvPr/>
        </p:nvSpPr>
        <p:spPr>
          <a:xfrm>
            <a:off x="4841966" y="2768009"/>
            <a:ext cx="4254691" cy="584775"/>
          </a:xfrm>
          <a:prstGeom prst="rect">
            <a:avLst/>
          </a:prstGeom>
          <a:solidFill>
            <a:srgbClr val="FFFDF9"/>
          </a:solidFill>
        </p:spPr>
        <p:txBody>
          <a:bodyPr wrap="none" rtlCol="0">
            <a:spAutoFit/>
          </a:bodyPr>
          <a:lstStyle/>
          <a:p>
            <a:pPr algn="l"/>
            <a:r>
              <a:rPr lang="de-DE" sz="3200" b="1" dirty="0">
                <a:solidFill>
                  <a:srgbClr val="FF0000"/>
                </a:solidFill>
              </a:rPr>
              <a:t>Laden der Bewertungen</a:t>
            </a:r>
          </a:p>
        </p:txBody>
      </p:sp>
    </p:spTree>
    <p:extLst>
      <p:ext uri="{BB962C8B-B14F-4D97-AF65-F5344CB8AC3E}">
        <p14:creationId xmlns:p14="http://schemas.microsoft.com/office/powerpoint/2010/main" val="29111200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marL="0" indent="0">
              <a:lnSpc>
                <a:spcPct val="140000"/>
              </a:lnSpc>
              <a:buNone/>
            </a:pPr>
            <a:r>
              <a:rPr lang="de-DE" sz="1600" b="0" u="sng" dirty="0">
                <a:solidFill>
                  <a:srgbClr val="36544F"/>
                </a:solidFill>
              </a:rPr>
              <a:t>Ohne JS unmöglich (?)</a:t>
            </a:r>
          </a:p>
          <a:p>
            <a:pPr>
              <a:lnSpc>
                <a:spcPct val="140000"/>
              </a:lnSpc>
            </a:pPr>
            <a:r>
              <a:rPr lang="de-DE" sz="1600" b="0" dirty="0">
                <a:solidFill>
                  <a:srgbClr val="36544F"/>
                </a:solidFill>
              </a:rPr>
              <a:t>Browser muss Seite mit Platzhalter/Wartemeldung liefern</a:t>
            </a:r>
          </a:p>
          <a:p>
            <a:pPr>
              <a:lnSpc>
                <a:spcPct val="140000"/>
              </a:lnSpc>
            </a:pPr>
            <a:r>
              <a:rPr lang="de-DE" sz="1600" b="0" dirty="0">
                <a:solidFill>
                  <a:srgbClr val="36544F"/>
                </a:solidFill>
              </a:rPr>
              <a:t>Client muss auf fehlende Teile warten und dann in die Seite integrieren</a:t>
            </a:r>
          </a:p>
          <a:p>
            <a:pPr>
              <a:lnSpc>
                <a:spcPct val="140000"/>
              </a:lnSpc>
            </a:pPr>
            <a:r>
              <a:rPr lang="de-DE" sz="1600" b="0" dirty="0">
                <a:solidFill>
                  <a:srgbClr val="36544F"/>
                </a:solidFill>
              </a:rPr>
              <a:t>HTMX</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step_10</a:t>
            </a:r>
          </a:p>
        </p:txBody>
      </p:sp>
      <p:pic>
        <p:nvPicPr>
          <p:cNvPr id="11" name="Grafik 10">
            <a:extLst>
              <a:ext uri="{FF2B5EF4-FFF2-40B4-BE49-F238E27FC236}">
                <a16:creationId xmlns:a16="http://schemas.microsoft.com/office/drawing/2014/main" id="{4C443BA1-0DFD-056F-9BA6-FA9EBF22E5E0}"/>
              </a:ext>
            </a:extLst>
          </p:cNvPr>
          <p:cNvPicPr>
            <a:picLocks noChangeAspect="1"/>
          </p:cNvPicPr>
          <p:nvPr/>
        </p:nvPicPr>
        <p:blipFill rotWithShape="1">
          <a:blip r:embed="rId2"/>
          <a:srcRect l="2978" r="2699" b="6371"/>
          <a:stretch/>
        </p:blipFill>
        <p:spPr>
          <a:xfrm>
            <a:off x="4431685" y="839640"/>
            <a:ext cx="4366830" cy="3926834"/>
          </a:xfrm>
          <a:prstGeom prst="rect">
            <a:avLst/>
          </a:prstGeom>
        </p:spPr>
      </p:pic>
    </p:spTree>
    <p:extLst>
      <p:ext uri="{BB962C8B-B14F-4D97-AF65-F5344CB8AC3E}">
        <p14:creationId xmlns:p14="http://schemas.microsoft.com/office/powerpoint/2010/main" val="24250453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Das Speichern des Kommentares dauert etwas länger</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Während der neue Kommentar gespeichert wird, soll eine Wartemeldung angezeigt werden</a:t>
            </a:r>
          </a:p>
          <a:p>
            <a:pPr>
              <a:lnSpc>
                <a:spcPct val="140000"/>
              </a:lnSpc>
            </a:pPr>
            <a:r>
              <a:rPr lang="de-DE" sz="1600" b="0" dirty="0">
                <a:solidFill>
                  <a:srgbClr val="36544F"/>
                </a:solidFill>
              </a:rPr>
              <a:t>Während der Kommentar gespeichert wird, soll es nicht möglich sein erneut, auf "Add"-Button zu drücken ("Double </a:t>
            </a:r>
            <a:r>
              <a:rPr lang="de-DE" sz="1600" b="0" dirty="0" err="1">
                <a:solidFill>
                  <a:srgbClr val="36544F"/>
                </a:solidFill>
              </a:rPr>
              <a:t>Submit</a:t>
            </a:r>
            <a:r>
              <a:rPr lang="de-DE" sz="1600" b="0" dirty="0">
                <a:solidFill>
                  <a:srgbClr val="36544F"/>
                </a:solidFill>
              </a:rPr>
              <a:t>")</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6" name="Grafik 5">
            <a:extLst>
              <a:ext uri="{FF2B5EF4-FFF2-40B4-BE49-F238E27FC236}">
                <a16:creationId xmlns:a16="http://schemas.microsoft.com/office/drawing/2014/main" id="{2DDCAD80-3A7F-CF11-E18E-2EF11C772829}"/>
              </a:ext>
            </a:extLst>
          </p:cNvPr>
          <p:cNvPicPr>
            <a:picLocks noChangeAspect="1"/>
          </p:cNvPicPr>
          <p:nvPr/>
        </p:nvPicPr>
        <p:blipFill>
          <a:blip r:embed="rId2"/>
          <a:stretch>
            <a:fillRect/>
          </a:stretch>
        </p:blipFill>
        <p:spPr>
          <a:xfrm>
            <a:off x="4431685" y="839640"/>
            <a:ext cx="3734305" cy="3933672"/>
          </a:xfrm>
          <a:prstGeom prst="rect">
            <a:avLst/>
          </a:prstGeom>
        </p:spPr>
      </p:pic>
      <p:sp>
        <p:nvSpPr>
          <p:cNvPr id="5" name="Textfeld 4">
            <a:extLst>
              <a:ext uri="{FF2B5EF4-FFF2-40B4-BE49-F238E27FC236}">
                <a16:creationId xmlns:a16="http://schemas.microsoft.com/office/drawing/2014/main" id="{9D86CFF9-4FAB-B88D-A846-048C442BAC60}"/>
              </a:ext>
            </a:extLst>
          </p:cNvPr>
          <p:cNvSpPr txBox="1"/>
          <p:nvPr/>
        </p:nvSpPr>
        <p:spPr>
          <a:xfrm>
            <a:off x="3672452" y="2475621"/>
            <a:ext cx="4493538" cy="584775"/>
          </a:xfrm>
          <a:prstGeom prst="rect">
            <a:avLst/>
          </a:prstGeom>
          <a:solidFill>
            <a:srgbClr val="FFFDF9"/>
          </a:solidFill>
        </p:spPr>
        <p:txBody>
          <a:bodyPr wrap="none" rtlCol="0">
            <a:spAutoFit/>
          </a:bodyPr>
          <a:lstStyle/>
          <a:p>
            <a:pPr algn="l"/>
            <a:r>
              <a:rPr lang="de-DE" sz="3200" b="1" dirty="0">
                <a:solidFill>
                  <a:srgbClr val="FF0000"/>
                </a:solidFill>
              </a:rPr>
              <a:t>Speichern der Bewertung</a:t>
            </a:r>
          </a:p>
        </p:txBody>
      </p:sp>
    </p:spTree>
    <p:extLst>
      <p:ext uri="{BB962C8B-B14F-4D97-AF65-F5344CB8AC3E}">
        <p14:creationId xmlns:p14="http://schemas.microsoft.com/office/powerpoint/2010/main" val="10962854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marL="0" indent="0">
              <a:lnSpc>
                <a:spcPct val="140000"/>
              </a:lnSpc>
              <a:buNone/>
            </a:pPr>
            <a:r>
              <a:rPr lang="de-DE" sz="1600" b="0" u="sng" dirty="0">
                <a:solidFill>
                  <a:srgbClr val="36544F"/>
                </a:solidFill>
              </a:rPr>
              <a:t>Ohne JS nicht möglich:</a:t>
            </a:r>
          </a:p>
          <a:p>
            <a:pPr>
              <a:lnSpc>
                <a:spcPct val="140000"/>
              </a:lnSpc>
            </a:pPr>
            <a:r>
              <a:rPr lang="de-DE" sz="1600" b="0" dirty="0">
                <a:solidFill>
                  <a:srgbClr val="36544F"/>
                </a:solidFill>
              </a:rPr>
              <a:t>Als Reaktion auf den "Add"-Button-Klick muss neben dem </a:t>
            </a:r>
            <a:r>
              <a:rPr lang="de-DE" sz="1600" b="0" dirty="0" err="1">
                <a:solidFill>
                  <a:srgbClr val="36544F"/>
                </a:solidFill>
              </a:rPr>
              <a:t>Submit</a:t>
            </a:r>
            <a:r>
              <a:rPr lang="de-DE" sz="1600" b="0" dirty="0">
                <a:solidFill>
                  <a:srgbClr val="36544F"/>
                </a:solidFill>
              </a:rPr>
              <a:t>-Request auch unmittelbar die Darstellung angepasst werden </a:t>
            </a:r>
          </a:p>
          <a:p>
            <a:pPr>
              <a:lnSpc>
                <a:spcPct val="140000"/>
              </a:lnSpc>
            </a:pPr>
            <a:r>
              <a:rPr lang="de-DE" sz="1600" b="0" dirty="0">
                <a:solidFill>
                  <a:srgbClr val="36544F"/>
                </a:solidFill>
              </a:rPr>
              <a:t>und der Button muss disabled werden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6" name="Grafik 5">
            <a:extLst>
              <a:ext uri="{FF2B5EF4-FFF2-40B4-BE49-F238E27FC236}">
                <a16:creationId xmlns:a16="http://schemas.microsoft.com/office/drawing/2014/main" id="{2DDCAD80-3A7F-CF11-E18E-2EF11C772829}"/>
              </a:ext>
            </a:extLst>
          </p:cNvPr>
          <p:cNvPicPr>
            <a:picLocks noChangeAspect="1"/>
          </p:cNvPicPr>
          <p:nvPr/>
        </p:nvPicPr>
        <p:blipFill>
          <a:blip r:embed="rId2"/>
          <a:stretch>
            <a:fillRect/>
          </a:stretch>
        </p:blipFill>
        <p:spPr>
          <a:xfrm>
            <a:off x="4431685" y="839640"/>
            <a:ext cx="3734305" cy="3933672"/>
          </a:xfrm>
          <a:prstGeom prst="rect">
            <a:avLst/>
          </a:prstGeom>
        </p:spPr>
      </p:pic>
    </p:spTree>
    <p:extLst>
      <p:ext uri="{BB962C8B-B14F-4D97-AF65-F5344CB8AC3E}">
        <p14:creationId xmlns:p14="http://schemas.microsoft.com/office/powerpoint/2010/main" val="34001311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Lahmes Internet</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Beim Klicken auf die Pfeile (vorheriger/nächster Blogpost) soll eine Wartemeldung angezeigt werden, bis der nächste Blog-Post dargestellt werden kann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5" name="Grafik 4">
            <a:extLst>
              <a:ext uri="{FF2B5EF4-FFF2-40B4-BE49-F238E27FC236}">
                <a16:creationId xmlns:a16="http://schemas.microsoft.com/office/drawing/2014/main" id="{FCF9B03A-5D85-0A5E-B607-3664340CC392}"/>
              </a:ext>
            </a:extLst>
          </p:cNvPr>
          <p:cNvPicPr>
            <a:picLocks noChangeAspect="1"/>
          </p:cNvPicPr>
          <p:nvPr/>
        </p:nvPicPr>
        <p:blipFill>
          <a:blip r:embed="rId2"/>
          <a:stretch>
            <a:fillRect/>
          </a:stretch>
        </p:blipFill>
        <p:spPr>
          <a:xfrm>
            <a:off x="4435182" y="836677"/>
            <a:ext cx="3735404" cy="1858816"/>
          </a:xfrm>
          <a:prstGeom prst="rect">
            <a:avLst/>
          </a:prstGeom>
        </p:spPr>
      </p:pic>
      <p:sp>
        <p:nvSpPr>
          <p:cNvPr id="6" name="Textfeld 5">
            <a:extLst>
              <a:ext uri="{FF2B5EF4-FFF2-40B4-BE49-F238E27FC236}">
                <a16:creationId xmlns:a16="http://schemas.microsoft.com/office/drawing/2014/main" id="{3F784410-069E-7BDA-621A-450C427676CF}"/>
              </a:ext>
            </a:extLst>
          </p:cNvPr>
          <p:cNvSpPr txBox="1"/>
          <p:nvPr/>
        </p:nvSpPr>
        <p:spPr>
          <a:xfrm>
            <a:off x="4841966" y="2768009"/>
            <a:ext cx="3230372" cy="1569660"/>
          </a:xfrm>
          <a:prstGeom prst="rect">
            <a:avLst/>
          </a:prstGeom>
          <a:solidFill>
            <a:srgbClr val="FFFDF9"/>
          </a:solidFill>
        </p:spPr>
        <p:txBody>
          <a:bodyPr wrap="none" rtlCol="0">
            <a:spAutoFit/>
          </a:bodyPr>
          <a:lstStyle/>
          <a:p>
            <a:pPr algn="l"/>
            <a:r>
              <a:rPr lang="de-DE" sz="3200" b="1" dirty="0">
                <a:solidFill>
                  <a:srgbClr val="FF0000"/>
                </a:solidFill>
              </a:rPr>
              <a:t>Laden</a:t>
            </a:r>
          </a:p>
          <a:p>
            <a:pPr algn="l"/>
            <a:r>
              <a:rPr lang="de-DE" sz="3200" b="1" dirty="0">
                <a:solidFill>
                  <a:srgbClr val="FF0000"/>
                </a:solidFill>
              </a:rPr>
              <a:t>der</a:t>
            </a:r>
          </a:p>
          <a:p>
            <a:pPr algn="l"/>
            <a:r>
              <a:rPr lang="de-DE" sz="3200" b="1" dirty="0">
                <a:solidFill>
                  <a:srgbClr val="FF0000"/>
                </a:solidFill>
              </a:rPr>
              <a:t>Rezeptdarstellung</a:t>
            </a:r>
          </a:p>
        </p:txBody>
      </p:sp>
    </p:spTree>
    <p:extLst>
      <p:ext uri="{BB962C8B-B14F-4D97-AF65-F5344CB8AC3E}">
        <p14:creationId xmlns:p14="http://schemas.microsoft.com/office/powerpoint/2010/main" val="3480058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pic>
        <p:nvPicPr>
          <p:cNvPr id="4" name="Grafik 3">
            <a:extLst>
              <a:ext uri="{FF2B5EF4-FFF2-40B4-BE49-F238E27FC236}">
                <a16:creationId xmlns:a16="http://schemas.microsoft.com/office/drawing/2014/main" id="{43F17967-8C06-59B9-AAD1-ECD6E3F5C56F}"/>
              </a:ext>
            </a:extLst>
          </p:cNvPr>
          <p:cNvPicPr>
            <a:picLocks noChangeAspect="1"/>
          </p:cNvPicPr>
          <p:nvPr/>
        </p:nvPicPr>
        <p:blipFill>
          <a:blip r:embed="rId2"/>
          <a:stretch>
            <a:fillRect/>
          </a:stretch>
        </p:blipFill>
        <p:spPr>
          <a:xfrm>
            <a:off x="6287445" y="626114"/>
            <a:ext cx="2489234" cy="1945636"/>
          </a:xfrm>
          <a:prstGeom prst="rect">
            <a:avLst/>
          </a:prstGeom>
        </p:spPr>
      </p:pic>
      <p:pic>
        <p:nvPicPr>
          <p:cNvPr id="5" name="Grafik 4">
            <a:extLst>
              <a:ext uri="{FF2B5EF4-FFF2-40B4-BE49-F238E27FC236}">
                <a16:creationId xmlns:a16="http://schemas.microsoft.com/office/drawing/2014/main" id="{50763B04-5C93-FE2A-F88A-1042B799CFFF}"/>
              </a:ext>
            </a:extLst>
          </p:cNvPr>
          <p:cNvPicPr>
            <a:picLocks noChangeAspect="1"/>
          </p:cNvPicPr>
          <p:nvPr/>
        </p:nvPicPr>
        <p:blipFill>
          <a:blip r:embed="rId3"/>
          <a:stretch>
            <a:fillRect/>
          </a:stretch>
        </p:blipFill>
        <p:spPr>
          <a:xfrm flipH="1">
            <a:off x="6759927" y="2849246"/>
            <a:ext cx="2016752" cy="1576335"/>
          </a:xfrm>
          <a:prstGeom prst="rect">
            <a:avLst/>
          </a:prstGeom>
        </p:spPr>
      </p:pic>
      <p:pic>
        <p:nvPicPr>
          <p:cNvPr id="6" name="Grafik 5">
            <a:extLst>
              <a:ext uri="{FF2B5EF4-FFF2-40B4-BE49-F238E27FC236}">
                <a16:creationId xmlns:a16="http://schemas.microsoft.com/office/drawing/2014/main" id="{186C7FA0-6B44-111A-A1F6-F6D44AA88BB0}"/>
              </a:ext>
            </a:extLst>
          </p:cNvPr>
          <p:cNvPicPr>
            <a:picLocks noChangeAspect="1"/>
          </p:cNvPicPr>
          <p:nvPr/>
        </p:nvPicPr>
        <p:blipFill>
          <a:blip r:embed="rId4"/>
          <a:stretch>
            <a:fillRect/>
          </a:stretch>
        </p:blipFill>
        <p:spPr>
          <a:xfrm>
            <a:off x="1696962" y="373446"/>
            <a:ext cx="2695024" cy="2695024"/>
          </a:xfrm>
          <a:prstGeom prst="rect">
            <a:avLst/>
          </a:prstGeom>
        </p:spPr>
      </p:pic>
      <p:pic>
        <p:nvPicPr>
          <p:cNvPr id="7" name="Grafik 6">
            <a:extLst>
              <a:ext uri="{FF2B5EF4-FFF2-40B4-BE49-F238E27FC236}">
                <a16:creationId xmlns:a16="http://schemas.microsoft.com/office/drawing/2014/main" id="{C6144710-8F06-BD14-0F74-AF3EAAEFC9D1}"/>
              </a:ext>
            </a:extLst>
          </p:cNvPr>
          <p:cNvPicPr>
            <a:picLocks noChangeAspect="1"/>
          </p:cNvPicPr>
          <p:nvPr/>
        </p:nvPicPr>
        <p:blipFill>
          <a:blip r:embed="rId5"/>
          <a:stretch>
            <a:fillRect/>
          </a:stretch>
        </p:blipFill>
        <p:spPr>
          <a:xfrm>
            <a:off x="47065" y="1795299"/>
            <a:ext cx="2254085" cy="1999778"/>
          </a:xfrm>
          <a:prstGeom prst="rect">
            <a:avLst/>
          </a:prstGeom>
        </p:spPr>
      </p:pic>
      <p:pic>
        <p:nvPicPr>
          <p:cNvPr id="8" name="Grafik 7">
            <a:extLst>
              <a:ext uri="{FF2B5EF4-FFF2-40B4-BE49-F238E27FC236}">
                <a16:creationId xmlns:a16="http://schemas.microsoft.com/office/drawing/2014/main" id="{6F293D96-8770-EBFB-0A9C-F587D8B53F92}"/>
              </a:ext>
            </a:extLst>
          </p:cNvPr>
          <p:cNvPicPr>
            <a:picLocks noChangeAspect="1"/>
          </p:cNvPicPr>
          <p:nvPr/>
        </p:nvPicPr>
        <p:blipFill>
          <a:blip r:embed="rId6"/>
          <a:stretch>
            <a:fillRect/>
          </a:stretch>
        </p:blipFill>
        <p:spPr>
          <a:xfrm>
            <a:off x="3699981" y="895193"/>
            <a:ext cx="2935253" cy="2294254"/>
          </a:xfrm>
          <a:prstGeom prst="rect">
            <a:avLst/>
          </a:prstGeom>
        </p:spPr>
      </p:pic>
      <p:pic>
        <p:nvPicPr>
          <p:cNvPr id="9" name="Grafik 8">
            <a:extLst>
              <a:ext uri="{FF2B5EF4-FFF2-40B4-BE49-F238E27FC236}">
                <a16:creationId xmlns:a16="http://schemas.microsoft.com/office/drawing/2014/main" id="{C8E8DFB1-3812-2E7C-F89D-F14BC23597B3}"/>
              </a:ext>
            </a:extLst>
          </p:cNvPr>
          <p:cNvPicPr>
            <a:picLocks noChangeAspect="1"/>
          </p:cNvPicPr>
          <p:nvPr/>
        </p:nvPicPr>
        <p:blipFill>
          <a:blip r:embed="rId7"/>
          <a:stretch>
            <a:fillRect/>
          </a:stretch>
        </p:blipFill>
        <p:spPr>
          <a:xfrm>
            <a:off x="2502168" y="2759887"/>
            <a:ext cx="3288649" cy="2294255"/>
          </a:xfrm>
          <a:prstGeom prst="rect">
            <a:avLst/>
          </a:prstGeom>
        </p:spPr>
      </p:pic>
      <p:pic>
        <p:nvPicPr>
          <p:cNvPr id="10" name="Grafik 9">
            <a:extLst>
              <a:ext uri="{FF2B5EF4-FFF2-40B4-BE49-F238E27FC236}">
                <a16:creationId xmlns:a16="http://schemas.microsoft.com/office/drawing/2014/main" id="{1E51FE24-8333-F033-130C-CF1CCEF65AD6}"/>
              </a:ext>
            </a:extLst>
          </p:cNvPr>
          <p:cNvPicPr>
            <a:picLocks noChangeAspect="1"/>
          </p:cNvPicPr>
          <p:nvPr/>
        </p:nvPicPr>
        <p:blipFill>
          <a:blip r:embed="rId8"/>
          <a:stretch>
            <a:fillRect/>
          </a:stretch>
        </p:blipFill>
        <p:spPr>
          <a:xfrm>
            <a:off x="852545" y="2759887"/>
            <a:ext cx="2044920" cy="2086076"/>
          </a:xfrm>
          <a:prstGeom prst="rect">
            <a:avLst/>
          </a:prstGeom>
        </p:spPr>
      </p:pic>
      <p:pic>
        <p:nvPicPr>
          <p:cNvPr id="11" name="Grafik 10">
            <a:extLst>
              <a:ext uri="{FF2B5EF4-FFF2-40B4-BE49-F238E27FC236}">
                <a16:creationId xmlns:a16="http://schemas.microsoft.com/office/drawing/2014/main" id="{AC71CFB2-6877-F935-89BF-9CC284CC843E}"/>
              </a:ext>
            </a:extLst>
          </p:cNvPr>
          <p:cNvPicPr>
            <a:picLocks noChangeAspect="1"/>
          </p:cNvPicPr>
          <p:nvPr/>
        </p:nvPicPr>
        <p:blipFill>
          <a:blip r:embed="rId9"/>
          <a:stretch>
            <a:fillRect/>
          </a:stretch>
        </p:blipFill>
        <p:spPr>
          <a:xfrm>
            <a:off x="406051" y="895193"/>
            <a:ext cx="2695024" cy="2236749"/>
          </a:xfrm>
          <a:prstGeom prst="rect">
            <a:avLst/>
          </a:prstGeom>
        </p:spPr>
      </p:pic>
      <p:pic>
        <p:nvPicPr>
          <p:cNvPr id="12" name="Grafik 11">
            <a:extLst>
              <a:ext uri="{FF2B5EF4-FFF2-40B4-BE49-F238E27FC236}">
                <a16:creationId xmlns:a16="http://schemas.microsoft.com/office/drawing/2014/main" id="{1022A5E3-2280-21A4-0F8C-9D7ABAB4701B}"/>
              </a:ext>
            </a:extLst>
          </p:cNvPr>
          <p:cNvPicPr>
            <a:picLocks noChangeAspect="1"/>
          </p:cNvPicPr>
          <p:nvPr/>
        </p:nvPicPr>
        <p:blipFill>
          <a:blip r:embed="rId10"/>
          <a:stretch>
            <a:fillRect/>
          </a:stretch>
        </p:blipFill>
        <p:spPr>
          <a:xfrm>
            <a:off x="4829561" y="1722597"/>
            <a:ext cx="2935254" cy="2417802"/>
          </a:xfrm>
          <a:prstGeom prst="rect">
            <a:avLst/>
          </a:prstGeom>
        </p:spPr>
      </p:pic>
      <p:pic>
        <p:nvPicPr>
          <p:cNvPr id="1026" name="Picture 2" descr="petclinic-screenshot">
            <a:extLst>
              <a:ext uri="{FF2B5EF4-FFF2-40B4-BE49-F238E27FC236}">
                <a16:creationId xmlns:a16="http://schemas.microsoft.com/office/drawing/2014/main" id="{BEE28DE4-49F9-E459-98BB-0CD23954F0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6942" y="2699834"/>
            <a:ext cx="2615870" cy="1674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6201B0E7-E3D0-4E23-2524-D2BD5D01149B}"/>
              </a:ext>
            </a:extLst>
          </p:cNvPr>
          <p:cNvSpPr txBox="1"/>
          <p:nvPr/>
        </p:nvSpPr>
        <p:spPr>
          <a:xfrm rot="21030843">
            <a:off x="356324" y="2879119"/>
            <a:ext cx="8656537" cy="58477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200" b="1" dirty="0">
                <a:solidFill>
                  <a:srgbClr val="36544F"/>
                </a:solidFill>
                <a:latin typeface="Source Sans Pro SemiBold" panose="020B0503030403020204" pitchFamily="34" charset="0"/>
              </a:rPr>
              <a:t>...die Frage ist nicht: </a:t>
            </a:r>
            <a:r>
              <a:rPr lang="de-DE" sz="3200" b="1" dirty="0">
                <a:solidFill>
                  <a:srgbClr val="9E60B8"/>
                </a:solidFill>
                <a:latin typeface="Source Sans Pro SemiBold" panose="020B0503030403020204" pitchFamily="34" charset="0"/>
              </a:rPr>
              <a:t>ob</a:t>
            </a:r>
            <a:r>
              <a:rPr lang="de-DE" sz="3200" b="1" dirty="0">
                <a:solidFill>
                  <a:srgbClr val="36544F"/>
                </a:solidFill>
                <a:latin typeface="Source Sans Pro SemiBold" panose="020B0503030403020204" pitchFamily="34" charset="0"/>
              </a:rPr>
              <a:t>, sondern </a:t>
            </a:r>
            <a:r>
              <a:rPr lang="de-DE" sz="3200" b="1" dirty="0">
                <a:solidFill>
                  <a:srgbClr val="FB8E20"/>
                </a:solidFill>
                <a:latin typeface="Source Sans Pro SemiBold" panose="020B0503030403020204" pitchFamily="34" charset="0"/>
              </a:rPr>
              <a:t>wo</a:t>
            </a:r>
            <a:r>
              <a:rPr lang="de-DE" sz="3200" b="1" dirty="0">
                <a:solidFill>
                  <a:srgbClr val="36544F"/>
                </a:solidFill>
                <a:latin typeface="Source Sans Pro SemiBold" panose="020B0503030403020204" pitchFamily="34" charset="0"/>
              </a:rPr>
              <a:t> und </a:t>
            </a:r>
            <a:r>
              <a:rPr lang="de-DE" sz="3200" b="1" dirty="0">
                <a:solidFill>
                  <a:srgbClr val="B04432"/>
                </a:solidFill>
                <a:latin typeface="Source Sans Pro SemiBold" panose="020B0503030403020204" pitchFamily="34" charset="0"/>
              </a:rPr>
              <a:t>wieviel</a:t>
            </a:r>
          </a:p>
        </p:txBody>
      </p:sp>
      <p:sp>
        <p:nvSpPr>
          <p:cNvPr id="13" name="Textfeld 12">
            <a:extLst>
              <a:ext uri="{FF2B5EF4-FFF2-40B4-BE49-F238E27FC236}">
                <a16:creationId xmlns:a16="http://schemas.microsoft.com/office/drawing/2014/main" id="{1A3E4D51-624F-AD93-04D5-5B37ADE789A5}"/>
              </a:ext>
            </a:extLst>
          </p:cNvPr>
          <p:cNvSpPr txBox="1"/>
          <p:nvPr/>
        </p:nvSpPr>
        <p:spPr>
          <a:xfrm rot="21030843">
            <a:off x="378722" y="1834035"/>
            <a:ext cx="7960834" cy="646331"/>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600" b="1" dirty="0">
                <a:solidFill>
                  <a:srgbClr val="36544F"/>
                </a:solidFill>
                <a:latin typeface="Source Sans Pro SemiBold" panose="020B0503030403020204" pitchFamily="34" charset="0"/>
              </a:rPr>
              <a:t>...aber: </a:t>
            </a:r>
            <a:r>
              <a:rPr lang="de-DE" sz="1600" b="1" dirty="0">
                <a:solidFill>
                  <a:srgbClr val="36544F"/>
                </a:solidFill>
                <a:latin typeface="Source Sans Pro SemiBold" panose="020B0503030403020204" pitchFamily="34" charset="0"/>
              </a:rPr>
              <a:t>(fast)</a:t>
            </a:r>
            <a:r>
              <a:rPr lang="de-DE" sz="3600" b="1" dirty="0">
                <a:solidFill>
                  <a:srgbClr val="36544F"/>
                </a:solidFill>
                <a:latin typeface="Source Sans Pro SemiBold" panose="020B0503030403020204" pitchFamily="34" charset="0"/>
              </a:rPr>
              <a:t> alle brauchen </a:t>
            </a:r>
            <a:r>
              <a:rPr lang="de-DE" sz="3600" b="1" dirty="0">
                <a:solidFill>
                  <a:srgbClr val="9E60B8"/>
                </a:solidFill>
                <a:latin typeface="Source Sans Pro SemiBold" panose="020B0503030403020204" pitchFamily="34" charset="0"/>
              </a:rPr>
              <a:t>JavaScript</a:t>
            </a:r>
            <a:r>
              <a:rPr lang="de-DE" sz="3600" b="1" dirty="0">
                <a:solidFill>
                  <a:srgbClr val="36544F"/>
                </a:solidFill>
                <a:latin typeface="Source Sans Pro SemiBold" panose="020B0503030403020204" pitchFamily="34" charset="0"/>
              </a:rPr>
              <a:t> 🙀</a:t>
            </a:r>
          </a:p>
        </p:txBody>
      </p:sp>
      <p:sp>
        <p:nvSpPr>
          <p:cNvPr id="14" name="Textfeld 13">
            <a:extLst>
              <a:ext uri="{FF2B5EF4-FFF2-40B4-BE49-F238E27FC236}">
                <a16:creationId xmlns:a16="http://schemas.microsoft.com/office/drawing/2014/main" id="{E2916A3E-983F-4270-C487-C485BF180132}"/>
              </a:ext>
            </a:extLst>
          </p:cNvPr>
          <p:cNvSpPr txBox="1"/>
          <p:nvPr/>
        </p:nvSpPr>
        <p:spPr>
          <a:xfrm rot="21030843">
            <a:off x="748368" y="758694"/>
            <a:ext cx="6623929" cy="646331"/>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600" b="1" i="1" dirty="0">
                <a:solidFill>
                  <a:srgbClr val="5AB88F"/>
                </a:solidFill>
                <a:latin typeface="Source Sans Pro SemiBold" panose="020B0503030403020204" pitchFamily="34" charset="0"/>
              </a:rPr>
              <a:t>Die</a:t>
            </a:r>
            <a:r>
              <a:rPr lang="de-DE" sz="3600" b="1" dirty="0">
                <a:solidFill>
                  <a:srgbClr val="36544F"/>
                </a:solidFill>
                <a:latin typeface="Source Sans Pro SemiBold" panose="020B0503030403020204" pitchFamily="34" charset="0"/>
              </a:rPr>
              <a:t> Webanwendung gibt es nicht</a:t>
            </a:r>
          </a:p>
        </p:txBody>
      </p:sp>
    </p:spTree>
    <p:extLst>
      <p:ext uri="{BB962C8B-B14F-4D97-AF65-F5344CB8AC3E}">
        <p14:creationId xmlns:p14="http://schemas.microsoft.com/office/powerpoint/2010/main" val="6551072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marL="0" indent="0">
              <a:lnSpc>
                <a:spcPct val="140000"/>
              </a:lnSpc>
              <a:buNone/>
            </a:pPr>
            <a:r>
              <a:rPr lang="de-DE" sz="1600" b="0" u="sng" dirty="0">
                <a:solidFill>
                  <a:srgbClr val="36544F"/>
                </a:solidFill>
              </a:rPr>
              <a:t>Ohne JS nicht möglich</a:t>
            </a:r>
          </a:p>
          <a:p>
            <a:pPr>
              <a:lnSpc>
                <a:spcPct val="140000"/>
              </a:lnSpc>
            </a:pPr>
            <a:r>
              <a:rPr lang="de-DE" sz="1600" b="0" dirty="0">
                <a:solidFill>
                  <a:srgbClr val="36544F"/>
                </a:solidFill>
              </a:rPr>
              <a:t>Wenn der Request läuft, zeigt der Browser ein Wartesymbol an (wenn überhaupt)</a:t>
            </a:r>
          </a:p>
          <a:p>
            <a:pPr>
              <a:lnSpc>
                <a:spcPct val="140000"/>
              </a:lnSpc>
            </a:pPr>
            <a:r>
              <a:rPr lang="de-DE" sz="1600" b="0" dirty="0">
                <a:solidFill>
                  <a:srgbClr val="36544F"/>
                </a:solidFill>
              </a:rPr>
              <a:t>Laden der Daten muss von der Darstellung entkoppelt werden</a:t>
            </a:r>
          </a:p>
          <a:p>
            <a:pPr>
              <a:lnSpc>
                <a:spcPct val="140000"/>
              </a:lnSpc>
            </a:pPr>
            <a:r>
              <a:rPr lang="de-DE" sz="1600" b="0" dirty="0">
                <a:solidFill>
                  <a:srgbClr val="36544F"/>
                </a:solidFill>
              </a:rPr>
              <a:t>Was bedeutet das für unsere SEO-Anforderung?</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5" name="Grafik 4">
            <a:extLst>
              <a:ext uri="{FF2B5EF4-FFF2-40B4-BE49-F238E27FC236}">
                <a16:creationId xmlns:a16="http://schemas.microsoft.com/office/drawing/2014/main" id="{FCF9B03A-5D85-0A5E-B607-3664340CC392}"/>
              </a:ext>
            </a:extLst>
          </p:cNvPr>
          <p:cNvPicPr>
            <a:picLocks noChangeAspect="1"/>
          </p:cNvPicPr>
          <p:nvPr/>
        </p:nvPicPr>
        <p:blipFill>
          <a:blip r:embed="rId2"/>
          <a:stretch>
            <a:fillRect/>
          </a:stretch>
        </p:blipFill>
        <p:spPr>
          <a:xfrm>
            <a:off x="4435182" y="828726"/>
            <a:ext cx="3735404" cy="1858816"/>
          </a:xfrm>
          <a:prstGeom prst="rect">
            <a:avLst/>
          </a:prstGeom>
        </p:spPr>
      </p:pic>
    </p:spTree>
    <p:extLst>
      <p:ext uri="{BB962C8B-B14F-4D97-AF65-F5344CB8AC3E}">
        <p14:creationId xmlns:p14="http://schemas.microsoft.com/office/powerpoint/2010/main" val="8781476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Zwei Formulare auf einer Seite</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Wenn auf den "Register"-Knopf gedrückt wird, sollen Eingaben im Kommentar-Formular erhalten bleiben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7" name="Grafik 6">
            <a:extLst>
              <a:ext uri="{FF2B5EF4-FFF2-40B4-BE49-F238E27FC236}">
                <a16:creationId xmlns:a16="http://schemas.microsoft.com/office/drawing/2014/main" id="{BDEF82C6-6590-1C88-310A-C8E82D42AB03}"/>
              </a:ext>
            </a:extLst>
          </p:cNvPr>
          <p:cNvPicPr>
            <a:picLocks noChangeAspect="1"/>
          </p:cNvPicPr>
          <p:nvPr/>
        </p:nvPicPr>
        <p:blipFill>
          <a:blip r:embed="rId2"/>
          <a:stretch>
            <a:fillRect/>
          </a:stretch>
        </p:blipFill>
        <p:spPr>
          <a:xfrm>
            <a:off x="4435182" y="831643"/>
            <a:ext cx="3735404" cy="3934830"/>
          </a:xfrm>
          <a:prstGeom prst="rect">
            <a:avLst/>
          </a:prstGeom>
        </p:spPr>
      </p:pic>
      <p:sp>
        <p:nvSpPr>
          <p:cNvPr id="5" name="Textfeld 4">
            <a:extLst>
              <a:ext uri="{FF2B5EF4-FFF2-40B4-BE49-F238E27FC236}">
                <a16:creationId xmlns:a16="http://schemas.microsoft.com/office/drawing/2014/main" id="{FC28F7CE-0CFB-1C9C-85F5-A5B36CE0C9C8}"/>
              </a:ext>
            </a:extLst>
          </p:cNvPr>
          <p:cNvSpPr txBox="1"/>
          <p:nvPr/>
        </p:nvSpPr>
        <p:spPr>
          <a:xfrm>
            <a:off x="4841966" y="2768009"/>
            <a:ext cx="1309974" cy="584775"/>
          </a:xfrm>
          <a:prstGeom prst="rect">
            <a:avLst/>
          </a:prstGeom>
          <a:solidFill>
            <a:srgbClr val="FFFDF9"/>
          </a:solidFill>
        </p:spPr>
        <p:txBody>
          <a:bodyPr wrap="none" rtlCol="0">
            <a:spAutoFit/>
          </a:bodyPr>
          <a:lstStyle/>
          <a:p>
            <a:pPr algn="l"/>
            <a:r>
              <a:rPr lang="de-DE" sz="3200" b="1" dirty="0">
                <a:solidFill>
                  <a:srgbClr val="FF0000"/>
                </a:solidFill>
                <a:highlight>
                  <a:srgbClr val="FFFF00"/>
                </a:highlight>
              </a:rPr>
              <a:t>OFFEN</a:t>
            </a:r>
          </a:p>
        </p:txBody>
      </p:sp>
    </p:spTree>
    <p:extLst>
      <p:ext uri="{BB962C8B-B14F-4D97-AF65-F5344CB8AC3E}">
        <p14:creationId xmlns:p14="http://schemas.microsoft.com/office/powerpoint/2010/main" val="41951801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marL="0" indent="0">
              <a:lnSpc>
                <a:spcPct val="140000"/>
              </a:lnSpc>
              <a:buNone/>
            </a:pPr>
            <a:r>
              <a:rPr lang="de-DE" sz="1600" b="0" u="sng" dirty="0">
                <a:solidFill>
                  <a:srgbClr val="36544F"/>
                </a:solidFill>
              </a:rPr>
              <a:t>Ohne JS schwierig</a:t>
            </a:r>
          </a:p>
          <a:p>
            <a:pPr>
              <a:lnSpc>
                <a:spcPct val="140000"/>
              </a:lnSpc>
            </a:pPr>
            <a:r>
              <a:rPr lang="de-DE" sz="1600" b="0" dirty="0">
                <a:solidFill>
                  <a:srgbClr val="36544F"/>
                </a:solidFill>
              </a:rPr>
              <a:t>Beide Formulare müssten "eins" sein</a:t>
            </a:r>
          </a:p>
          <a:p>
            <a:pPr>
              <a:lnSpc>
                <a:spcPct val="140000"/>
              </a:lnSpc>
            </a:pPr>
            <a:r>
              <a:rPr lang="de-DE" sz="1600" b="0" dirty="0">
                <a:solidFill>
                  <a:srgbClr val="36544F"/>
                </a:solidFill>
              </a:rPr>
              <a:t>beide Inhalte müssten beim Klick auf den Server übertragen werden</a:t>
            </a:r>
          </a:p>
          <a:p>
            <a:pPr>
              <a:lnSpc>
                <a:spcPct val="140000"/>
              </a:lnSpc>
            </a:pPr>
            <a:r>
              <a:rPr lang="de-DE" sz="1600" b="0" dirty="0">
                <a:solidFill>
                  <a:srgbClr val="36544F"/>
                </a:solidFill>
              </a:rPr>
              <a:t>der Server müsste wissen, was er tun soll (Button "Add" oder Button "Register")</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7" name="Grafik 6">
            <a:extLst>
              <a:ext uri="{FF2B5EF4-FFF2-40B4-BE49-F238E27FC236}">
                <a16:creationId xmlns:a16="http://schemas.microsoft.com/office/drawing/2014/main" id="{BDEF82C6-6590-1C88-310A-C8E82D42AB03}"/>
              </a:ext>
            </a:extLst>
          </p:cNvPr>
          <p:cNvPicPr>
            <a:picLocks noChangeAspect="1"/>
          </p:cNvPicPr>
          <p:nvPr/>
        </p:nvPicPr>
        <p:blipFill>
          <a:blip r:embed="rId2"/>
          <a:stretch>
            <a:fillRect/>
          </a:stretch>
        </p:blipFill>
        <p:spPr>
          <a:xfrm>
            <a:off x="4435182" y="831643"/>
            <a:ext cx="3735404" cy="3934830"/>
          </a:xfrm>
          <a:prstGeom prst="rect">
            <a:avLst/>
          </a:prstGeom>
        </p:spPr>
      </p:pic>
    </p:spTree>
    <p:extLst>
      <p:ext uri="{BB962C8B-B14F-4D97-AF65-F5344CB8AC3E}">
        <p14:creationId xmlns:p14="http://schemas.microsoft.com/office/powerpoint/2010/main" val="16317647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Kein Datenverlust</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Beim Navigieren von einer Seite zur nächsten und wieder zurück sollen die Daten im Kommentar-Formular erhalten bleiben</a:t>
            </a:r>
          </a:p>
          <a:p>
            <a:pPr>
              <a:lnSpc>
                <a:spcPct val="140000"/>
              </a:lnSpc>
            </a:pPr>
            <a:r>
              <a:rPr lang="de-DE" sz="1600" b="0" dirty="0">
                <a:solidFill>
                  <a:srgbClr val="36544F"/>
                </a:solidFill>
              </a:rPr>
              <a:t>Auch bei der Verwendung des Back-/Forward-Buttons!</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6" name="Grafik 5">
            <a:extLst>
              <a:ext uri="{FF2B5EF4-FFF2-40B4-BE49-F238E27FC236}">
                <a16:creationId xmlns:a16="http://schemas.microsoft.com/office/drawing/2014/main" id="{DE87490F-CDD2-FE55-EDF1-FD68A869E89A}"/>
              </a:ext>
            </a:extLst>
          </p:cNvPr>
          <p:cNvPicPr>
            <a:picLocks noChangeAspect="1"/>
          </p:cNvPicPr>
          <p:nvPr/>
        </p:nvPicPr>
        <p:blipFill>
          <a:blip r:embed="rId2"/>
          <a:stretch>
            <a:fillRect/>
          </a:stretch>
        </p:blipFill>
        <p:spPr>
          <a:xfrm>
            <a:off x="4435182" y="831643"/>
            <a:ext cx="3735404" cy="3934830"/>
          </a:xfrm>
          <a:prstGeom prst="rect">
            <a:avLst/>
          </a:prstGeom>
        </p:spPr>
      </p:pic>
      <p:sp>
        <p:nvSpPr>
          <p:cNvPr id="5" name="Textfeld 4">
            <a:extLst>
              <a:ext uri="{FF2B5EF4-FFF2-40B4-BE49-F238E27FC236}">
                <a16:creationId xmlns:a16="http://schemas.microsoft.com/office/drawing/2014/main" id="{6AFD8AD6-E569-93FF-0B64-8BA1628E5BCC}"/>
              </a:ext>
            </a:extLst>
          </p:cNvPr>
          <p:cNvSpPr txBox="1"/>
          <p:nvPr/>
        </p:nvSpPr>
        <p:spPr>
          <a:xfrm>
            <a:off x="4841966" y="2768009"/>
            <a:ext cx="6101350" cy="2554545"/>
          </a:xfrm>
          <a:prstGeom prst="rect">
            <a:avLst/>
          </a:prstGeom>
          <a:solidFill>
            <a:srgbClr val="FFFDF9"/>
          </a:solidFill>
        </p:spPr>
        <p:txBody>
          <a:bodyPr wrap="none" rtlCol="0">
            <a:spAutoFit/>
          </a:bodyPr>
          <a:lstStyle/>
          <a:p>
            <a:pPr algn="l"/>
            <a:r>
              <a:rPr lang="de-DE" sz="3200" b="1" dirty="0">
                <a:solidFill>
                  <a:srgbClr val="FF0000"/>
                </a:solidFill>
                <a:highlight>
                  <a:srgbClr val="FFFF00"/>
                </a:highlight>
              </a:rPr>
              <a:t>OFFEN</a:t>
            </a:r>
          </a:p>
          <a:p>
            <a:pPr algn="l"/>
            <a:endParaRPr lang="de-DE" sz="3200" b="1" dirty="0">
              <a:solidFill>
                <a:srgbClr val="FF0000"/>
              </a:solidFill>
              <a:highlight>
                <a:srgbClr val="FFFF00"/>
              </a:highlight>
            </a:endParaRPr>
          </a:p>
          <a:p>
            <a:pPr algn="l"/>
            <a:r>
              <a:rPr lang="de-DE" sz="3200" b="1" dirty="0">
                <a:solidFill>
                  <a:srgbClr val="FF0000"/>
                </a:solidFill>
                <a:highlight>
                  <a:srgbClr val="FFFF00"/>
                </a:highlight>
              </a:rPr>
              <a:t>Paginierung hätten wir in der Liste,</a:t>
            </a:r>
          </a:p>
          <a:p>
            <a:pPr algn="l"/>
            <a:r>
              <a:rPr lang="de-DE" sz="3200" b="1" dirty="0">
                <a:solidFill>
                  <a:srgbClr val="FF0000"/>
                </a:solidFill>
                <a:highlight>
                  <a:srgbClr val="FFFF00"/>
                </a:highlight>
              </a:rPr>
              <a:t>dann brauchen wir da ein </a:t>
            </a:r>
            <a:r>
              <a:rPr lang="de-DE" sz="3200" b="1" dirty="0" err="1">
                <a:solidFill>
                  <a:srgbClr val="FF0000"/>
                </a:solidFill>
                <a:highlight>
                  <a:srgbClr val="FFFF00"/>
                </a:highlight>
              </a:rPr>
              <a:t>Fomular</a:t>
            </a:r>
            <a:endParaRPr lang="de-DE" sz="3200" b="1" dirty="0">
              <a:solidFill>
                <a:srgbClr val="FF0000"/>
              </a:solidFill>
              <a:highlight>
                <a:srgbClr val="FFFF00"/>
              </a:highlight>
            </a:endParaRPr>
          </a:p>
          <a:p>
            <a:pPr algn="l"/>
            <a:endParaRPr lang="de-DE" sz="3200" b="1" dirty="0">
              <a:solidFill>
                <a:srgbClr val="FF0000"/>
              </a:solidFill>
              <a:highlight>
                <a:srgbClr val="FFFF00"/>
              </a:highlight>
            </a:endParaRPr>
          </a:p>
        </p:txBody>
      </p:sp>
    </p:spTree>
    <p:extLst>
      <p:ext uri="{BB962C8B-B14F-4D97-AF65-F5344CB8AC3E}">
        <p14:creationId xmlns:p14="http://schemas.microsoft.com/office/powerpoint/2010/main" val="20982366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marL="0" indent="0">
              <a:lnSpc>
                <a:spcPct val="140000"/>
              </a:lnSpc>
              <a:buNone/>
            </a:pPr>
            <a:r>
              <a:rPr lang="de-DE" sz="1600" b="0" u="sng" dirty="0">
                <a:solidFill>
                  <a:srgbClr val="36544F"/>
                </a:solidFill>
              </a:rPr>
              <a:t>Ohne JS unmöglich</a:t>
            </a:r>
          </a:p>
          <a:p>
            <a:pPr>
              <a:lnSpc>
                <a:spcPct val="140000"/>
              </a:lnSpc>
            </a:pPr>
            <a:r>
              <a:rPr lang="de-DE" sz="1600" b="0" dirty="0">
                <a:solidFill>
                  <a:srgbClr val="36544F"/>
                </a:solidFill>
              </a:rPr>
              <a:t>bei Navigation über die Links kommt immer neue Seite vom Server</a:t>
            </a:r>
          </a:p>
          <a:p>
            <a:pPr>
              <a:lnSpc>
                <a:spcPct val="140000"/>
              </a:lnSpc>
            </a:pPr>
            <a:r>
              <a:rPr lang="de-DE" sz="1600" b="0" dirty="0">
                <a:solidFill>
                  <a:srgbClr val="36544F"/>
                </a:solidFill>
              </a:rPr>
              <a:t>Eingaben sind dann weg</a:t>
            </a:r>
          </a:p>
          <a:p>
            <a:pPr>
              <a:lnSpc>
                <a:spcPct val="140000"/>
              </a:lnSpc>
            </a:pPr>
            <a:r>
              <a:rPr lang="de-DE" sz="1600" b="0" dirty="0">
                <a:solidFill>
                  <a:srgbClr val="36544F"/>
                </a:solidFill>
              </a:rPr>
              <a:t>Die Eingaben müssen also irgendwo zwischengespeichert werden (bzw. bei jedem Request mitgesendet werden)</a:t>
            </a:r>
          </a:p>
          <a:p>
            <a:pPr>
              <a:lnSpc>
                <a:spcPct val="140000"/>
              </a:lnSpc>
            </a:pPr>
            <a:r>
              <a:rPr lang="de-DE" sz="1600" b="0" dirty="0">
                <a:solidFill>
                  <a:srgbClr val="36544F"/>
                </a:solidFill>
              </a:rPr>
              <a:t>Klassiker in SPA: Globaler Zustand</a:t>
            </a:r>
          </a:p>
          <a:p>
            <a:pPr>
              <a:lnSpc>
                <a:spcPct val="140000"/>
              </a:lnSpc>
            </a:pPr>
            <a:r>
              <a:rPr lang="de-DE" sz="1600" b="0" dirty="0">
                <a:solidFill>
                  <a:srgbClr val="36544F"/>
                </a:solidFill>
              </a:rPr>
              <a:t>Wie sähe es aus, wenn die Daten sogar über Seiten </a:t>
            </a:r>
            <a:r>
              <a:rPr lang="de-DE" sz="1600" b="0" dirty="0" err="1">
                <a:solidFill>
                  <a:srgbClr val="36544F"/>
                </a:solidFill>
              </a:rPr>
              <a:t>reload</a:t>
            </a:r>
            <a:r>
              <a:rPr lang="de-DE" sz="1600" b="0" dirty="0">
                <a:solidFill>
                  <a:srgbClr val="36544F"/>
                </a:solidFill>
              </a:rPr>
              <a:t> erhalten bleiben sollen?</a:t>
            </a:r>
          </a:p>
          <a:p>
            <a:pPr marL="342900" lvl="1" indent="0">
              <a:lnSpc>
                <a:spcPct val="140000"/>
              </a:lnSpc>
              <a:buNone/>
            </a:pPr>
            <a:endParaRPr lang="de-DE" sz="1300" b="0" dirty="0">
              <a:solidFill>
                <a:srgbClr val="36544F"/>
              </a:solidFill>
            </a:endParaRP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6" name="Grafik 5">
            <a:extLst>
              <a:ext uri="{FF2B5EF4-FFF2-40B4-BE49-F238E27FC236}">
                <a16:creationId xmlns:a16="http://schemas.microsoft.com/office/drawing/2014/main" id="{DE87490F-CDD2-FE55-EDF1-FD68A869E89A}"/>
              </a:ext>
            </a:extLst>
          </p:cNvPr>
          <p:cNvPicPr>
            <a:picLocks noChangeAspect="1"/>
          </p:cNvPicPr>
          <p:nvPr/>
        </p:nvPicPr>
        <p:blipFill>
          <a:blip r:embed="rId2"/>
          <a:stretch>
            <a:fillRect/>
          </a:stretch>
        </p:blipFill>
        <p:spPr>
          <a:xfrm>
            <a:off x="4435182" y="831643"/>
            <a:ext cx="3735404" cy="3934830"/>
          </a:xfrm>
          <a:prstGeom prst="rect">
            <a:avLst/>
          </a:prstGeom>
        </p:spPr>
      </p:pic>
    </p:spTree>
    <p:extLst>
      <p:ext uri="{BB962C8B-B14F-4D97-AF65-F5344CB8AC3E}">
        <p14:creationId xmlns:p14="http://schemas.microsoft.com/office/powerpoint/2010/main" val="33081938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Im Header wird ein </a:t>
            </a:r>
            <a:r>
              <a:rPr lang="de-DE" sz="1600" b="0" dirty="0" err="1">
                <a:solidFill>
                  <a:srgbClr val="36544F"/>
                </a:solidFill>
              </a:rPr>
              <a:t>Timer</a:t>
            </a:r>
            <a:r>
              <a:rPr lang="de-DE" sz="1600" b="0" dirty="0">
                <a:solidFill>
                  <a:srgbClr val="36544F"/>
                </a:solidFill>
              </a:rPr>
              <a:t> o.ä. dargestellt (z.B. Session Timeout </a:t>
            </a:r>
            <a:r>
              <a:rPr lang="de-DE" sz="1600" b="0" dirty="0" err="1">
                <a:solidFill>
                  <a:srgbClr val="36544F"/>
                </a:solidFill>
              </a:rPr>
              <a:t>Timer</a:t>
            </a:r>
            <a:r>
              <a:rPr lang="de-DE" sz="1600" b="0" dirty="0">
                <a:solidFill>
                  <a:srgbClr val="36544F"/>
                </a:solidFill>
              </a:rPr>
              <a:t>)</a:t>
            </a:r>
          </a:p>
          <a:p>
            <a:pPr>
              <a:lnSpc>
                <a:spcPct val="140000"/>
              </a:lnSpc>
            </a:pPr>
            <a:r>
              <a:rPr lang="de-DE" sz="1600" b="0" dirty="0">
                <a:solidFill>
                  <a:srgbClr val="36544F"/>
                </a:solidFill>
              </a:rPr>
              <a:t>oder ein Video läuft (z.B. mit Werbung)</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Beim Navigieren durch die Seiten soll das Video/der </a:t>
            </a:r>
            <a:r>
              <a:rPr lang="de-DE" sz="1600" b="0" dirty="0" err="1">
                <a:solidFill>
                  <a:srgbClr val="36544F"/>
                </a:solidFill>
              </a:rPr>
              <a:t>Timer</a:t>
            </a:r>
            <a:r>
              <a:rPr lang="de-DE" sz="1600" b="0" dirty="0">
                <a:solidFill>
                  <a:srgbClr val="36544F"/>
                </a:solidFill>
              </a:rPr>
              <a:t> ununterbrochen flüssig weiterlaufen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6" name="Grafik 5">
            <a:extLst>
              <a:ext uri="{FF2B5EF4-FFF2-40B4-BE49-F238E27FC236}">
                <a16:creationId xmlns:a16="http://schemas.microsoft.com/office/drawing/2014/main" id="{1C41AC81-1E8C-CB68-727B-00DC7823D315}"/>
              </a:ext>
            </a:extLst>
          </p:cNvPr>
          <p:cNvPicPr>
            <a:picLocks noChangeAspect="1"/>
          </p:cNvPicPr>
          <p:nvPr/>
        </p:nvPicPr>
        <p:blipFill>
          <a:blip r:embed="rId2"/>
          <a:stretch>
            <a:fillRect/>
          </a:stretch>
        </p:blipFill>
        <p:spPr>
          <a:xfrm>
            <a:off x="4435182" y="831642"/>
            <a:ext cx="3855378" cy="3266021"/>
          </a:xfrm>
          <a:prstGeom prst="rect">
            <a:avLst/>
          </a:prstGeom>
        </p:spPr>
      </p:pic>
      <p:sp>
        <p:nvSpPr>
          <p:cNvPr id="7" name="Rechteck 6">
            <a:extLst>
              <a:ext uri="{FF2B5EF4-FFF2-40B4-BE49-F238E27FC236}">
                <a16:creationId xmlns:a16="http://schemas.microsoft.com/office/drawing/2014/main" id="{EEEC5CB1-C300-2FD2-3A77-1B92F017FD21}"/>
              </a:ext>
            </a:extLst>
          </p:cNvPr>
          <p:cNvSpPr/>
          <p:nvPr/>
        </p:nvSpPr>
        <p:spPr>
          <a:xfrm>
            <a:off x="5736336" y="1207008"/>
            <a:ext cx="682752" cy="217301"/>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
        <p:nvSpPr>
          <p:cNvPr id="8" name="Textfeld 7">
            <a:extLst>
              <a:ext uri="{FF2B5EF4-FFF2-40B4-BE49-F238E27FC236}">
                <a16:creationId xmlns:a16="http://schemas.microsoft.com/office/drawing/2014/main" id="{C122CBE0-33C3-CA86-C480-A7D9823E4843}"/>
              </a:ext>
            </a:extLst>
          </p:cNvPr>
          <p:cNvSpPr txBox="1"/>
          <p:nvPr/>
        </p:nvSpPr>
        <p:spPr>
          <a:xfrm>
            <a:off x="4841966" y="2768009"/>
            <a:ext cx="3034805" cy="584775"/>
          </a:xfrm>
          <a:prstGeom prst="rect">
            <a:avLst/>
          </a:prstGeom>
          <a:solidFill>
            <a:srgbClr val="FFFDF9"/>
          </a:solidFill>
        </p:spPr>
        <p:txBody>
          <a:bodyPr wrap="none" rtlCol="0">
            <a:spAutoFit/>
          </a:bodyPr>
          <a:lstStyle/>
          <a:p>
            <a:pPr algn="l"/>
            <a:r>
              <a:rPr lang="de-DE" sz="3200" b="1" dirty="0" err="1">
                <a:solidFill>
                  <a:srgbClr val="FF0000"/>
                </a:solidFill>
              </a:rPr>
              <a:t>Timer</a:t>
            </a:r>
            <a:r>
              <a:rPr lang="de-DE" sz="3200" b="1" dirty="0">
                <a:solidFill>
                  <a:srgbClr val="FF0000"/>
                </a:solidFill>
              </a:rPr>
              <a:t> im Header</a:t>
            </a:r>
          </a:p>
        </p:txBody>
      </p:sp>
    </p:spTree>
    <p:extLst>
      <p:ext uri="{BB962C8B-B14F-4D97-AF65-F5344CB8AC3E}">
        <p14:creationId xmlns:p14="http://schemas.microsoft.com/office/powerpoint/2010/main" val="33631854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marL="0" indent="0">
              <a:lnSpc>
                <a:spcPct val="140000"/>
              </a:lnSpc>
              <a:buNone/>
            </a:pPr>
            <a:r>
              <a:rPr lang="de-DE" sz="1600" b="0" u="sng" dirty="0">
                <a:solidFill>
                  <a:srgbClr val="36544F"/>
                </a:solidFill>
              </a:rPr>
              <a:t>Ohne JS unmöglich</a:t>
            </a:r>
          </a:p>
          <a:p>
            <a:pPr>
              <a:lnSpc>
                <a:spcPct val="140000"/>
              </a:lnSpc>
            </a:pPr>
            <a:r>
              <a:rPr lang="de-DE" sz="1600" b="0" dirty="0">
                <a:solidFill>
                  <a:srgbClr val="36544F"/>
                </a:solidFill>
              </a:rPr>
              <a:t>Beim Server Request wird die Seite komplett neu aufgebaut, Video fängt von vorne an</a:t>
            </a:r>
          </a:p>
          <a:p>
            <a:pPr>
              <a:lnSpc>
                <a:spcPct val="140000"/>
              </a:lnSpc>
            </a:pPr>
            <a:r>
              <a:rPr lang="de-DE" sz="1600" b="0" dirty="0">
                <a:solidFill>
                  <a:srgbClr val="36544F"/>
                </a:solidFill>
              </a:rPr>
              <a:t>Countdown/</a:t>
            </a:r>
            <a:r>
              <a:rPr lang="de-DE" sz="1600" b="0" dirty="0" err="1">
                <a:solidFill>
                  <a:srgbClr val="36544F"/>
                </a:solidFill>
              </a:rPr>
              <a:t>Timer</a:t>
            </a:r>
            <a:r>
              <a:rPr lang="de-DE" sz="1600" b="0" dirty="0">
                <a:solidFill>
                  <a:srgbClr val="36544F"/>
                </a:solidFill>
              </a:rPr>
              <a:t> ist ohne JS ohnehin nicht möglich</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5" name="Grafik 4">
            <a:extLst>
              <a:ext uri="{FF2B5EF4-FFF2-40B4-BE49-F238E27FC236}">
                <a16:creationId xmlns:a16="http://schemas.microsoft.com/office/drawing/2014/main" id="{28B6BF17-4052-6907-6FF6-DBB2AC41C107}"/>
              </a:ext>
            </a:extLst>
          </p:cNvPr>
          <p:cNvPicPr>
            <a:picLocks noChangeAspect="1"/>
          </p:cNvPicPr>
          <p:nvPr/>
        </p:nvPicPr>
        <p:blipFill>
          <a:blip r:embed="rId2"/>
          <a:stretch>
            <a:fillRect/>
          </a:stretch>
        </p:blipFill>
        <p:spPr>
          <a:xfrm>
            <a:off x="4435182" y="831642"/>
            <a:ext cx="3855378" cy="3266021"/>
          </a:xfrm>
          <a:prstGeom prst="rect">
            <a:avLst/>
          </a:prstGeom>
        </p:spPr>
      </p:pic>
      <p:sp>
        <p:nvSpPr>
          <p:cNvPr id="6" name="Rechteck 5">
            <a:extLst>
              <a:ext uri="{FF2B5EF4-FFF2-40B4-BE49-F238E27FC236}">
                <a16:creationId xmlns:a16="http://schemas.microsoft.com/office/drawing/2014/main" id="{6139DDE9-A745-E022-5688-A6C7FF88CE7B}"/>
              </a:ext>
            </a:extLst>
          </p:cNvPr>
          <p:cNvSpPr/>
          <p:nvPr/>
        </p:nvSpPr>
        <p:spPr>
          <a:xfrm>
            <a:off x="5736336" y="1207008"/>
            <a:ext cx="682752" cy="217301"/>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Tree>
    <p:extLst>
      <p:ext uri="{BB962C8B-B14F-4D97-AF65-F5344CB8AC3E}">
        <p14:creationId xmlns:p14="http://schemas.microsoft.com/office/powerpoint/2010/main" val="11323949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Der </a:t>
            </a:r>
            <a:r>
              <a:rPr lang="de-DE" sz="1600" b="0" dirty="0" err="1">
                <a:solidFill>
                  <a:srgbClr val="36544F"/>
                </a:solidFill>
              </a:rPr>
              <a:t>CommentService</a:t>
            </a:r>
            <a:r>
              <a:rPr lang="de-DE" sz="1600" b="0" dirty="0">
                <a:solidFill>
                  <a:srgbClr val="36544F"/>
                </a:solidFill>
              </a:rPr>
              <a:t> wird von einem externen Dienstleister betrieben</a:t>
            </a:r>
          </a:p>
          <a:p>
            <a:pPr>
              <a:lnSpc>
                <a:spcPct val="140000"/>
              </a:lnSpc>
            </a:pPr>
            <a:r>
              <a:rPr lang="de-DE" sz="1600" b="0" dirty="0">
                <a:solidFill>
                  <a:srgbClr val="36544F"/>
                </a:solidFill>
              </a:rPr>
              <a:t>Wir brauchen für den Zugriff einen API-Key</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Der API-Key ist ein Geheimnis und darf nicht für Dritte sichtbar sein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6" name="Grafik 5">
            <a:extLst>
              <a:ext uri="{FF2B5EF4-FFF2-40B4-BE49-F238E27FC236}">
                <a16:creationId xmlns:a16="http://schemas.microsoft.com/office/drawing/2014/main" id="{2DDCAD80-3A7F-CF11-E18E-2EF11C772829}"/>
              </a:ext>
            </a:extLst>
          </p:cNvPr>
          <p:cNvPicPr>
            <a:picLocks noChangeAspect="1"/>
          </p:cNvPicPr>
          <p:nvPr/>
        </p:nvPicPr>
        <p:blipFill>
          <a:blip r:embed="rId2"/>
          <a:stretch>
            <a:fillRect/>
          </a:stretch>
        </p:blipFill>
        <p:spPr>
          <a:xfrm>
            <a:off x="4431685" y="839640"/>
            <a:ext cx="3734305" cy="3933672"/>
          </a:xfrm>
          <a:prstGeom prst="rect">
            <a:avLst/>
          </a:prstGeom>
        </p:spPr>
      </p:pic>
    </p:spTree>
    <p:extLst>
      <p:ext uri="{BB962C8B-B14F-4D97-AF65-F5344CB8AC3E}">
        <p14:creationId xmlns:p14="http://schemas.microsoft.com/office/powerpoint/2010/main" val="16856502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marL="0" indent="0">
              <a:lnSpc>
                <a:spcPct val="140000"/>
              </a:lnSpc>
              <a:buNone/>
            </a:pPr>
            <a:r>
              <a:rPr lang="de-DE" sz="1600" b="0" u="sng" dirty="0">
                <a:solidFill>
                  <a:srgbClr val="36544F"/>
                </a:solidFill>
              </a:rPr>
              <a:t>Weder noch:</a:t>
            </a:r>
          </a:p>
          <a:p>
            <a:pPr>
              <a:lnSpc>
                <a:spcPct val="140000"/>
              </a:lnSpc>
            </a:pPr>
            <a:r>
              <a:rPr lang="de-DE" sz="1600" b="0" dirty="0">
                <a:solidFill>
                  <a:srgbClr val="36544F"/>
                </a:solidFill>
              </a:rPr>
              <a:t>"Geheimnisse" wie Keys und Passwörter dürfen nicht in den Client gelangen</a:t>
            </a:r>
          </a:p>
          <a:p>
            <a:pPr>
              <a:lnSpc>
                <a:spcPct val="140000"/>
              </a:lnSpc>
            </a:pPr>
            <a:r>
              <a:rPr lang="de-DE" sz="1600" b="0" dirty="0">
                <a:solidFill>
                  <a:srgbClr val="36544F"/>
                </a:solidFill>
              </a:rPr>
              <a:t>Sofern die Blog-Anwendung API </a:t>
            </a:r>
            <a:r>
              <a:rPr lang="de-DE" sz="1600" b="0" dirty="0" err="1">
                <a:solidFill>
                  <a:srgbClr val="36544F"/>
                </a:solidFill>
              </a:rPr>
              <a:t>Requests</a:t>
            </a:r>
            <a:r>
              <a:rPr lang="de-DE" sz="1600" b="0" dirty="0">
                <a:solidFill>
                  <a:srgbClr val="36544F"/>
                </a:solidFill>
              </a:rPr>
              <a:t> mit JavaScript macht, müsste "unser" Backend dafür einen "Proxy-Dienst" anbieten</a:t>
            </a:r>
          </a:p>
          <a:p>
            <a:pPr>
              <a:lnSpc>
                <a:spcPct val="140000"/>
              </a:lnSpc>
            </a:pPr>
            <a:r>
              <a:rPr lang="de-DE" sz="1600" b="0" dirty="0">
                <a:solidFill>
                  <a:srgbClr val="36544F"/>
                </a:solidFill>
              </a:rPr>
              <a:t>Der Proxy-Dienst nimmt den Request vom Client, fügt den Key hinzu und leitet ihn an den Dritt-Service weiter</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6" name="Grafik 5">
            <a:extLst>
              <a:ext uri="{FF2B5EF4-FFF2-40B4-BE49-F238E27FC236}">
                <a16:creationId xmlns:a16="http://schemas.microsoft.com/office/drawing/2014/main" id="{2DDCAD80-3A7F-CF11-E18E-2EF11C772829}"/>
              </a:ext>
            </a:extLst>
          </p:cNvPr>
          <p:cNvPicPr>
            <a:picLocks noChangeAspect="1"/>
          </p:cNvPicPr>
          <p:nvPr/>
        </p:nvPicPr>
        <p:blipFill>
          <a:blip r:embed="rId2"/>
          <a:stretch>
            <a:fillRect/>
          </a:stretch>
        </p:blipFill>
        <p:spPr>
          <a:xfrm>
            <a:off x="4431685" y="839640"/>
            <a:ext cx="3734305" cy="3933672"/>
          </a:xfrm>
          <a:prstGeom prst="rect">
            <a:avLst/>
          </a:prstGeom>
        </p:spPr>
      </p:pic>
    </p:spTree>
    <p:extLst>
      <p:ext uri="{BB962C8B-B14F-4D97-AF65-F5344CB8AC3E}">
        <p14:creationId xmlns:p14="http://schemas.microsoft.com/office/powerpoint/2010/main" val="217210729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7572305" cy="3996928"/>
          </a:xfrm>
        </p:spPr>
        <p:txBody>
          <a:bodyPr>
            <a:noAutofit/>
          </a:bodyPr>
          <a:lstStyle/>
          <a:p>
            <a:pPr marL="0" indent="0">
              <a:buNone/>
            </a:pPr>
            <a:r>
              <a:rPr lang="de-DE" dirty="0"/>
              <a:t>Wo haben wir denn jetzt überall JavaScript?</a:t>
            </a:r>
          </a:p>
          <a:p>
            <a:pPr>
              <a:lnSpc>
                <a:spcPct val="140000"/>
              </a:lnSpc>
            </a:pPr>
            <a:r>
              <a:rPr lang="de-DE" sz="1600" b="0" dirty="0">
                <a:solidFill>
                  <a:srgbClr val="36544F"/>
                </a:solidFill>
              </a:rPr>
              <a:t>Formulare: Button </a:t>
            </a:r>
            <a:r>
              <a:rPr lang="de-DE" sz="1600" b="0" dirty="0" err="1">
                <a:solidFill>
                  <a:srgbClr val="36544F"/>
                </a:solidFill>
              </a:rPr>
              <a:t>disablen</a:t>
            </a:r>
            <a:r>
              <a:rPr lang="de-DE" sz="1600" b="0" dirty="0">
                <a:solidFill>
                  <a:srgbClr val="36544F"/>
                </a:solidFill>
              </a:rPr>
              <a:t>, während Request läuft</a:t>
            </a:r>
          </a:p>
          <a:p>
            <a:pPr>
              <a:lnSpc>
                <a:spcPct val="140000"/>
              </a:lnSpc>
            </a:pPr>
            <a:r>
              <a:rPr lang="de-DE" sz="1600" b="0" dirty="0">
                <a:solidFill>
                  <a:srgbClr val="36544F"/>
                </a:solidFill>
              </a:rPr>
              <a:t>Formulare: Warte-Meldung, während Request läuft</a:t>
            </a:r>
          </a:p>
          <a:p>
            <a:pPr>
              <a:lnSpc>
                <a:spcPct val="140000"/>
              </a:lnSpc>
            </a:pPr>
            <a:r>
              <a:rPr lang="de-DE" sz="1600" b="0" dirty="0">
                <a:solidFill>
                  <a:srgbClr val="36544F"/>
                </a:solidFill>
              </a:rPr>
              <a:t>Kommentar-Formular: Eingaben bei Seitenwechsel </a:t>
            </a:r>
            <a:br>
              <a:rPr lang="de-DE" sz="1600" b="0" dirty="0">
                <a:solidFill>
                  <a:srgbClr val="36544F"/>
                </a:solidFill>
              </a:rPr>
            </a:br>
            <a:r>
              <a:rPr lang="de-DE" sz="1600" b="0" dirty="0">
                <a:solidFill>
                  <a:srgbClr val="36544F"/>
                </a:solidFill>
              </a:rPr>
              <a:t>nicht verlieren</a:t>
            </a:r>
          </a:p>
          <a:p>
            <a:pPr>
              <a:lnSpc>
                <a:spcPct val="140000"/>
              </a:lnSpc>
            </a:pPr>
            <a:r>
              <a:rPr lang="de-DE" sz="1600" b="0" dirty="0">
                <a:solidFill>
                  <a:srgbClr val="36544F"/>
                </a:solidFill>
              </a:rPr>
              <a:t>Kommentar-Formular: Eingaben bei </a:t>
            </a:r>
            <a:r>
              <a:rPr lang="de-DE" sz="1600" b="0" dirty="0" err="1">
                <a:solidFill>
                  <a:srgbClr val="36544F"/>
                </a:solidFill>
              </a:rPr>
              <a:t>Submit</a:t>
            </a:r>
            <a:r>
              <a:rPr lang="de-DE" sz="1600" b="0" dirty="0">
                <a:solidFill>
                  <a:srgbClr val="36544F"/>
                </a:solidFill>
              </a:rPr>
              <a:t> des </a:t>
            </a:r>
            <a:br>
              <a:rPr lang="de-DE" sz="1600" b="0" dirty="0">
                <a:solidFill>
                  <a:srgbClr val="36544F"/>
                </a:solidFill>
              </a:rPr>
            </a:br>
            <a:r>
              <a:rPr lang="de-DE" sz="1600" b="0" dirty="0">
                <a:solidFill>
                  <a:srgbClr val="36544F"/>
                </a:solidFill>
              </a:rPr>
              <a:t>Newsletter-Formulars nicht verlieren</a:t>
            </a:r>
          </a:p>
          <a:p>
            <a:pPr>
              <a:lnSpc>
                <a:spcPct val="140000"/>
              </a:lnSpc>
            </a:pPr>
            <a:r>
              <a:rPr lang="de-DE" sz="1600" b="0">
                <a:solidFill>
                  <a:srgbClr val="36544F"/>
                </a:solidFill>
              </a:rPr>
              <a:t>(evtl.) </a:t>
            </a:r>
            <a:r>
              <a:rPr lang="de-DE" sz="1600" b="0" dirty="0">
                <a:solidFill>
                  <a:srgbClr val="36544F"/>
                </a:solidFill>
              </a:rPr>
              <a:t>Formulare: Validierung</a:t>
            </a:r>
          </a:p>
          <a:p>
            <a:pPr>
              <a:lnSpc>
                <a:spcPct val="140000"/>
              </a:lnSpc>
            </a:pPr>
            <a:r>
              <a:rPr lang="de-DE" sz="1600" b="0" dirty="0">
                <a:solidFill>
                  <a:srgbClr val="36544F"/>
                </a:solidFill>
              </a:rPr>
              <a:t>Kommentare: Warte-Meldung, wenn Laden lange dauert</a:t>
            </a:r>
          </a:p>
          <a:p>
            <a:pPr>
              <a:lnSpc>
                <a:spcPct val="140000"/>
              </a:lnSpc>
            </a:pPr>
            <a:r>
              <a:rPr lang="de-DE" sz="1600" b="0" dirty="0">
                <a:solidFill>
                  <a:srgbClr val="36544F"/>
                </a:solidFill>
              </a:rPr>
              <a:t>Blog-Artikel: Warte-Meldung, wenn Laden lange dauert</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9" name="Grafik 8">
            <a:extLst>
              <a:ext uri="{FF2B5EF4-FFF2-40B4-BE49-F238E27FC236}">
                <a16:creationId xmlns:a16="http://schemas.microsoft.com/office/drawing/2014/main" id="{EB9FE6D1-DC9D-605F-E481-205D93EF40DF}"/>
              </a:ext>
            </a:extLst>
          </p:cNvPr>
          <p:cNvPicPr>
            <a:picLocks noChangeAspect="1"/>
          </p:cNvPicPr>
          <p:nvPr/>
        </p:nvPicPr>
        <p:blipFill>
          <a:blip r:embed="rId2"/>
          <a:stretch>
            <a:fillRect/>
          </a:stretch>
        </p:blipFill>
        <p:spPr>
          <a:xfrm>
            <a:off x="5314636" y="1263743"/>
            <a:ext cx="3493114" cy="3679606"/>
          </a:xfrm>
          <a:prstGeom prst="rect">
            <a:avLst/>
          </a:prstGeom>
        </p:spPr>
      </p:pic>
      <p:sp>
        <p:nvSpPr>
          <p:cNvPr id="5" name="Rechteck 4">
            <a:extLst>
              <a:ext uri="{FF2B5EF4-FFF2-40B4-BE49-F238E27FC236}">
                <a16:creationId xmlns:a16="http://schemas.microsoft.com/office/drawing/2014/main" id="{96930E33-907C-5501-3130-97170EED06F2}"/>
              </a:ext>
            </a:extLst>
          </p:cNvPr>
          <p:cNvSpPr/>
          <p:nvPr/>
        </p:nvSpPr>
        <p:spPr>
          <a:xfrm>
            <a:off x="5517661" y="1958360"/>
            <a:ext cx="2102339" cy="2866846"/>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7AA48010-A0FA-05D7-3188-7BA03759D92A}"/>
              </a:ext>
            </a:extLst>
          </p:cNvPr>
          <p:cNvSpPr/>
          <p:nvPr/>
        </p:nvSpPr>
        <p:spPr>
          <a:xfrm>
            <a:off x="5572370" y="4325932"/>
            <a:ext cx="1922584" cy="429847"/>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AB7823E5-56E8-0541-DB11-328B62BFCA96}"/>
              </a:ext>
            </a:extLst>
          </p:cNvPr>
          <p:cNvSpPr/>
          <p:nvPr/>
        </p:nvSpPr>
        <p:spPr>
          <a:xfrm>
            <a:off x="7666397" y="2396896"/>
            <a:ext cx="922710" cy="358146"/>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398F9915-C3B5-96D1-D6E9-51E454A1DA0D}"/>
              </a:ext>
            </a:extLst>
          </p:cNvPr>
          <p:cNvSpPr/>
          <p:nvPr/>
        </p:nvSpPr>
        <p:spPr>
          <a:xfrm>
            <a:off x="5572370" y="3898359"/>
            <a:ext cx="922710" cy="358146"/>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DC1E9613-47E7-7411-D220-AD7CCE86A062}"/>
              </a:ext>
            </a:extLst>
          </p:cNvPr>
          <p:cNvSpPr/>
          <p:nvPr/>
        </p:nvSpPr>
        <p:spPr>
          <a:xfrm>
            <a:off x="7161376" y="4544290"/>
            <a:ext cx="295031" cy="189127"/>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1306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pic>
        <p:nvPicPr>
          <p:cNvPr id="4" name="Grafik 3">
            <a:extLst>
              <a:ext uri="{FF2B5EF4-FFF2-40B4-BE49-F238E27FC236}">
                <a16:creationId xmlns:a16="http://schemas.microsoft.com/office/drawing/2014/main" id="{43F17967-8C06-59B9-AAD1-ECD6E3F5C56F}"/>
              </a:ext>
            </a:extLst>
          </p:cNvPr>
          <p:cNvPicPr>
            <a:picLocks noChangeAspect="1"/>
          </p:cNvPicPr>
          <p:nvPr/>
        </p:nvPicPr>
        <p:blipFill>
          <a:blip r:embed="rId2"/>
          <a:stretch>
            <a:fillRect/>
          </a:stretch>
        </p:blipFill>
        <p:spPr>
          <a:xfrm>
            <a:off x="6287445" y="626114"/>
            <a:ext cx="2489234" cy="1945636"/>
          </a:xfrm>
          <a:prstGeom prst="rect">
            <a:avLst/>
          </a:prstGeom>
        </p:spPr>
      </p:pic>
      <p:pic>
        <p:nvPicPr>
          <p:cNvPr id="5" name="Grafik 4">
            <a:extLst>
              <a:ext uri="{FF2B5EF4-FFF2-40B4-BE49-F238E27FC236}">
                <a16:creationId xmlns:a16="http://schemas.microsoft.com/office/drawing/2014/main" id="{50763B04-5C93-FE2A-F88A-1042B799CFFF}"/>
              </a:ext>
            </a:extLst>
          </p:cNvPr>
          <p:cNvPicPr>
            <a:picLocks noChangeAspect="1"/>
          </p:cNvPicPr>
          <p:nvPr/>
        </p:nvPicPr>
        <p:blipFill>
          <a:blip r:embed="rId3"/>
          <a:stretch>
            <a:fillRect/>
          </a:stretch>
        </p:blipFill>
        <p:spPr>
          <a:xfrm flipH="1">
            <a:off x="6759927" y="2849246"/>
            <a:ext cx="2016752" cy="1576335"/>
          </a:xfrm>
          <a:prstGeom prst="rect">
            <a:avLst/>
          </a:prstGeom>
        </p:spPr>
      </p:pic>
      <p:pic>
        <p:nvPicPr>
          <p:cNvPr id="6" name="Grafik 5">
            <a:extLst>
              <a:ext uri="{FF2B5EF4-FFF2-40B4-BE49-F238E27FC236}">
                <a16:creationId xmlns:a16="http://schemas.microsoft.com/office/drawing/2014/main" id="{186C7FA0-6B44-111A-A1F6-F6D44AA88BB0}"/>
              </a:ext>
            </a:extLst>
          </p:cNvPr>
          <p:cNvPicPr>
            <a:picLocks noChangeAspect="1"/>
          </p:cNvPicPr>
          <p:nvPr/>
        </p:nvPicPr>
        <p:blipFill>
          <a:blip r:embed="rId4"/>
          <a:stretch>
            <a:fillRect/>
          </a:stretch>
        </p:blipFill>
        <p:spPr>
          <a:xfrm>
            <a:off x="1696962" y="373446"/>
            <a:ext cx="2695024" cy="2695024"/>
          </a:xfrm>
          <a:prstGeom prst="rect">
            <a:avLst/>
          </a:prstGeom>
        </p:spPr>
      </p:pic>
      <p:pic>
        <p:nvPicPr>
          <p:cNvPr id="7" name="Grafik 6">
            <a:extLst>
              <a:ext uri="{FF2B5EF4-FFF2-40B4-BE49-F238E27FC236}">
                <a16:creationId xmlns:a16="http://schemas.microsoft.com/office/drawing/2014/main" id="{C6144710-8F06-BD14-0F74-AF3EAAEFC9D1}"/>
              </a:ext>
            </a:extLst>
          </p:cNvPr>
          <p:cNvPicPr>
            <a:picLocks noChangeAspect="1"/>
          </p:cNvPicPr>
          <p:nvPr/>
        </p:nvPicPr>
        <p:blipFill>
          <a:blip r:embed="rId5"/>
          <a:stretch>
            <a:fillRect/>
          </a:stretch>
        </p:blipFill>
        <p:spPr>
          <a:xfrm>
            <a:off x="47065" y="1795299"/>
            <a:ext cx="2254085" cy="1999778"/>
          </a:xfrm>
          <a:prstGeom prst="rect">
            <a:avLst/>
          </a:prstGeom>
        </p:spPr>
      </p:pic>
      <p:pic>
        <p:nvPicPr>
          <p:cNvPr id="8" name="Grafik 7">
            <a:extLst>
              <a:ext uri="{FF2B5EF4-FFF2-40B4-BE49-F238E27FC236}">
                <a16:creationId xmlns:a16="http://schemas.microsoft.com/office/drawing/2014/main" id="{6F293D96-8770-EBFB-0A9C-F587D8B53F92}"/>
              </a:ext>
            </a:extLst>
          </p:cNvPr>
          <p:cNvPicPr>
            <a:picLocks noChangeAspect="1"/>
          </p:cNvPicPr>
          <p:nvPr/>
        </p:nvPicPr>
        <p:blipFill>
          <a:blip r:embed="rId6"/>
          <a:stretch>
            <a:fillRect/>
          </a:stretch>
        </p:blipFill>
        <p:spPr>
          <a:xfrm>
            <a:off x="3699981" y="895193"/>
            <a:ext cx="2935253" cy="2294254"/>
          </a:xfrm>
          <a:prstGeom prst="rect">
            <a:avLst/>
          </a:prstGeom>
        </p:spPr>
      </p:pic>
      <p:pic>
        <p:nvPicPr>
          <p:cNvPr id="9" name="Grafik 8">
            <a:extLst>
              <a:ext uri="{FF2B5EF4-FFF2-40B4-BE49-F238E27FC236}">
                <a16:creationId xmlns:a16="http://schemas.microsoft.com/office/drawing/2014/main" id="{C8E8DFB1-3812-2E7C-F89D-F14BC23597B3}"/>
              </a:ext>
            </a:extLst>
          </p:cNvPr>
          <p:cNvPicPr>
            <a:picLocks noChangeAspect="1"/>
          </p:cNvPicPr>
          <p:nvPr/>
        </p:nvPicPr>
        <p:blipFill>
          <a:blip r:embed="rId7"/>
          <a:stretch>
            <a:fillRect/>
          </a:stretch>
        </p:blipFill>
        <p:spPr>
          <a:xfrm>
            <a:off x="2502168" y="2759887"/>
            <a:ext cx="3288649" cy="2294255"/>
          </a:xfrm>
          <a:prstGeom prst="rect">
            <a:avLst/>
          </a:prstGeom>
        </p:spPr>
      </p:pic>
      <p:pic>
        <p:nvPicPr>
          <p:cNvPr id="10" name="Grafik 9">
            <a:extLst>
              <a:ext uri="{FF2B5EF4-FFF2-40B4-BE49-F238E27FC236}">
                <a16:creationId xmlns:a16="http://schemas.microsoft.com/office/drawing/2014/main" id="{1E51FE24-8333-F033-130C-CF1CCEF65AD6}"/>
              </a:ext>
            </a:extLst>
          </p:cNvPr>
          <p:cNvPicPr>
            <a:picLocks noChangeAspect="1"/>
          </p:cNvPicPr>
          <p:nvPr/>
        </p:nvPicPr>
        <p:blipFill>
          <a:blip r:embed="rId8"/>
          <a:stretch>
            <a:fillRect/>
          </a:stretch>
        </p:blipFill>
        <p:spPr>
          <a:xfrm>
            <a:off x="852545" y="2759887"/>
            <a:ext cx="2044920" cy="2086076"/>
          </a:xfrm>
          <a:prstGeom prst="rect">
            <a:avLst/>
          </a:prstGeom>
        </p:spPr>
      </p:pic>
      <p:pic>
        <p:nvPicPr>
          <p:cNvPr id="11" name="Grafik 10">
            <a:extLst>
              <a:ext uri="{FF2B5EF4-FFF2-40B4-BE49-F238E27FC236}">
                <a16:creationId xmlns:a16="http://schemas.microsoft.com/office/drawing/2014/main" id="{AC71CFB2-6877-F935-89BF-9CC284CC843E}"/>
              </a:ext>
            </a:extLst>
          </p:cNvPr>
          <p:cNvPicPr>
            <a:picLocks noChangeAspect="1"/>
          </p:cNvPicPr>
          <p:nvPr/>
        </p:nvPicPr>
        <p:blipFill>
          <a:blip r:embed="rId9"/>
          <a:stretch>
            <a:fillRect/>
          </a:stretch>
        </p:blipFill>
        <p:spPr>
          <a:xfrm>
            <a:off x="406051" y="895193"/>
            <a:ext cx="2695024" cy="2236749"/>
          </a:xfrm>
          <a:prstGeom prst="rect">
            <a:avLst/>
          </a:prstGeom>
        </p:spPr>
      </p:pic>
      <p:pic>
        <p:nvPicPr>
          <p:cNvPr id="12" name="Grafik 11">
            <a:extLst>
              <a:ext uri="{FF2B5EF4-FFF2-40B4-BE49-F238E27FC236}">
                <a16:creationId xmlns:a16="http://schemas.microsoft.com/office/drawing/2014/main" id="{1022A5E3-2280-21A4-0F8C-9D7ABAB4701B}"/>
              </a:ext>
            </a:extLst>
          </p:cNvPr>
          <p:cNvPicPr>
            <a:picLocks noChangeAspect="1"/>
          </p:cNvPicPr>
          <p:nvPr/>
        </p:nvPicPr>
        <p:blipFill>
          <a:blip r:embed="rId10"/>
          <a:stretch>
            <a:fillRect/>
          </a:stretch>
        </p:blipFill>
        <p:spPr>
          <a:xfrm>
            <a:off x="4829561" y="1722597"/>
            <a:ext cx="2935254" cy="2417802"/>
          </a:xfrm>
          <a:prstGeom prst="rect">
            <a:avLst/>
          </a:prstGeom>
        </p:spPr>
      </p:pic>
      <p:pic>
        <p:nvPicPr>
          <p:cNvPr id="1026" name="Picture 2" descr="petclinic-screenshot">
            <a:extLst>
              <a:ext uri="{FF2B5EF4-FFF2-40B4-BE49-F238E27FC236}">
                <a16:creationId xmlns:a16="http://schemas.microsoft.com/office/drawing/2014/main" id="{BEE28DE4-49F9-E459-98BB-0CD23954F0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6942" y="2699834"/>
            <a:ext cx="2615870" cy="1674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6201B0E7-E3D0-4E23-2524-D2BD5D01149B}"/>
              </a:ext>
            </a:extLst>
          </p:cNvPr>
          <p:cNvSpPr txBox="1"/>
          <p:nvPr/>
        </p:nvSpPr>
        <p:spPr>
          <a:xfrm rot="21030843">
            <a:off x="356324" y="2879119"/>
            <a:ext cx="8656537" cy="58477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200" b="1" dirty="0">
                <a:solidFill>
                  <a:srgbClr val="36544F"/>
                </a:solidFill>
                <a:latin typeface="Source Sans Pro SemiBold" panose="020B0503030403020204" pitchFamily="34" charset="0"/>
              </a:rPr>
              <a:t>...die Frage ist nicht: </a:t>
            </a:r>
            <a:r>
              <a:rPr lang="de-DE" sz="3200" b="1" dirty="0">
                <a:solidFill>
                  <a:srgbClr val="9E60B8"/>
                </a:solidFill>
                <a:latin typeface="Source Sans Pro SemiBold" panose="020B0503030403020204" pitchFamily="34" charset="0"/>
              </a:rPr>
              <a:t>ob</a:t>
            </a:r>
            <a:r>
              <a:rPr lang="de-DE" sz="3200" b="1" dirty="0">
                <a:solidFill>
                  <a:srgbClr val="36544F"/>
                </a:solidFill>
                <a:latin typeface="Source Sans Pro SemiBold" panose="020B0503030403020204" pitchFamily="34" charset="0"/>
              </a:rPr>
              <a:t>, sondern </a:t>
            </a:r>
            <a:r>
              <a:rPr lang="de-DE" sz="3200" b="1" dirty="0">
                <a:solidFill>
                  <a:srgbClr val="FB8E20"/>
                </a:solidFill>
                <a:latin typeface="Source Sans Pro SemiBold" panose="020B0503030403020204" pitchFamily="34" charset="0"/>
              </a:rPr>
              <a:t>wo</a:t>
            </a:r>
            <a:r>
              <a:rPr lang="de-DE" sz="3200" b="1" dirty="0">
                <a:solidFill>
                  <a:srgbClr val="36544F"/>
                </a:solidFill>
                <a:latin typeface="Source Sans Pro SemiBold" panose="020B0503030403020204" pitchFamily="34" charset="0"/>
              </a:rPr>
              <a:t> und </a:t>
            </a:r>
            <a:r>
              <a:rPr lang="de-DE" sz="3200" b="1" dirty="0">
                <a:solidFill>
                  <a:srgbClr val="B04432"/>
                </a:solidFill>
                <a:latin typeface="Source Sans Pro SemiBold" panose="020B0503030403020204" pitchFamily="34" charset="0"/>
              </a:rPr>
              <a:t>wieviel</a:t>
            </a:r>
          </a:p>
        </p:txBody>
      </p:sp>
      <p:sp>
        <p:nvSpPr>
          <p:cNvPr id="13" name="Textfeld 12">
            <a:extLst>
              <a:ext uri="{FF2B5EF4-FFF2-40B4-BE49-F238E27FC236}">
                <a16:creationId xmlns:a16="http://schemas.microsoft.com/office/drawing/2014/main" id="{1A3E4D51-624F-AD93-04D5-5B37ADE789A5}"/>
              </a:ext>
            </a:extLst>
          </p:cNvPr>
          <p:cNvSpPr txBox="1"/>
          <p:nvPr/>
        </p:nvSpPr>
        <p:spPr>
          <a:xfrm rot="21030843">
            <a:off x="378722" y="1834035"/>
            <a:ext cx="7960834" cy="646331"/>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600" b="1" dirty="0">
                <a:solidFill>
                  <a:srgbClr val="36544F"/>
                </a:solidFill>
                <a:latin typeface="Source Sans Pro SemiBold" panose="020B0503030403020204" pitchFamily="34" charset="0"/>
              </a:rPr>
              <a:t>...aber: </a:t>
            </a:r>
            <a:r>
              <a:rPr lang="de-DE" sz="1600" b="1" dirty="0">
                <a:solidFill>
                  <a:srgbClr val="36544F"/>
                </a:solidFill>
                <a:latin typeface="Source Sans Pro SemiBold" panose="020B0503030403020204" pitchFamily="34" charset="0"/>
              </a:rPr>
              <a:t>(fast)</a:t>
            </a:r>
            <a:r>
              <a:rPr lang="de-DE" sz="3600" b="1" dirty="0">
                <a:solidFill>
                  <a:srgbClr val="36544F"/>
                </a:solidFill>
                <a:latin typeface="Source Sans Pro SemiBold" panose="020B0503030403020204" pitchFamily="34" charset="0"/>
              </a:rPr>
              <a:t> alle brauchen </a:t>
            </a:r>
            <a:r>
              <a:rPr lang="de-DE" sz="3600" b="1" dirty="0">
                <a:solidFill>
                  <a:srgbClr val="9E60B8"/>
                </a:solidFill>
                <a:latin typeface="Source Sans Pro SemiBold" panose="020B0503030403020204" pitchFamily="34" charset="0"/>
              </a:rPr>
              <a:t>JavaScript</a:t>
            </a:r>
            <a:r>
              <a:rPr lang="de-DE" sz="3600" b="1" dirty="0">
                <a:solidFill>
                  <a:srgbClr val="36544F"/>
                </a:solidFill>
                <a:latin typeface="Source Sans Pro SemiBold" panose="020B0503030403020204" pitchFamily="34" charset="0"/>
              </a:rPr>
              <a:t> 🙀</a:t>
            </a:r>
          </a:p>
        </p:txBody>
      </p:sp>
      <p:sp>
        <p:nvSpPr>
          <p:cNvPr id="14" name="Textfeld 13">
            <a:extLst>
              <a:ext uri="{FF2B5EF4-FFF2-40B4-BE49-F238E27FC236}">
                <a16:creationId xmlns:a16="http://schemas.microsoft.com/office/drawing/2014/main" id="{E2916A3E-983F-4270-C487-C485BF180132}"/>
              </a:ext>
            </a:extLst>
          </p:cNvPr>
          <p:cNvSpPr txBox="1"/>
          <p:nvPr/>
        </p:nvSpPr>
        <p:spPr>
          <a:xfrm rot="21030843">
            <a:off x="748368" y="758694"/>
            <a:ext cx="6623929" cy="646331"/>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600" b="1" i="1" dirty="0">
                <a:solidFill>
                  <a:srgbClr val="5AB88F"/>
                </a:solidFill>
                <a:latin typeface="Source Sans Pro SemiBold" panose="020B0503030403020204" pitchFamily="34" charset="0"/>
              </a:rPr>
              <a:t>Die</a:t>
            </a:r>
            <a:r>
              <a:rPr lang="de-DE" sz="3600" b="1" dirty="0">
                <a:solidFill>
                  <a:srgbClr val="36544F"/>
                </a:solidFill>
                <a:latin typeface="Source Sans Pro SemiBold" panose="020B0503030403020204" pitchFamily="34" charset="0"/>
              </a:rPr>
              <a:t> Webanwendung gibt es nicht</a:t>
            </a:r>
          </a:p>
        </p:txBody>
      </p:sp>
      <p:sp>
        <p:nvSpPr>
          <p:cNvPr id="15" name="Textfeld 14">
            <a:extLst>
              <a:ext uri="{FF2B5EF4-FFF2-40B4-BE49-F238E27FC236}">
                <a16:creationId xmlns:a16="http://schemas.microsoft.com/office/drawing/2014/main" id="{8E4ACA5E-F458-5640-D6F6-8C6121CA7FF4}"/>
              </a:ext>
            </a:extLst>
          </p:cNvPr>
          <p:cNvSpPr txBox="1"/>
          <p:nvPr/>
        </p:nvSpPr>
        <p:spPr>
          <a:xfrm rot="21030843">
            <a:off x="1637113" y="3863811"/>
            <a:ext cx="6928500" cy="58477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200" b="1" dirty="0">
                <a:solidFill>
                  <a:srgbClr val="36544F"/>
                </a:solidFill>
                <a:latin typeface="Source Sans Pro SemiBold" panose="020B0503030403020204" pitchFamily="34" charset="0"/>
              </a:rPr>
              <a:t>...und wer es schreibt (oder erzeugt) </a:t>
            </a:r>
            <a:r>
              <a:rPr lang="de-DE" sz="2400" b="1" dirty="0">
                <a:solidFill>
                  <a:srgbClr val="36544F"/>
                </a:solidFill>
                <a:latin typeface="Source Sans Pro SemiBold" panose="020B0503030403020204" pitchFamily="34" charset="0"/>
              </a:rPr>
              <a:t>😈</a:t>
            </a:r>
            <a:endParaRPr lang="de-DE" sz="3200" b="1" dirty="0">
              <a:solidFill>
                <a:srgbClr val="B04432"/>
              </a:solidFill>
              <a:latin typeface="Source Sans Pro SemiBold" panose="020B0503030403020204" pitchFamily="34" charset="0"/>
            </a:endParaRPr>
          </a:p>
        </p:txBody>
      </p:sp>
    </p:spTree>
    <p:extLst>
      <p:ext uri="{BB962C8B-B14F-4D97-AF65-F5344CB8AC3E}">
        <p14:creationId xmlns:p14="http://schemas.microsoft.com/office/powerpoint/2010/main" val="34692769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Ansätze von Web-Anwendungen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Wir brauchen JavaScript</a:t>
            </a:r>
          </a:p>
          <a:p>
            <a:pPr>
              <a:lnSpc>
                <a:spcPct val="130000"/>
              </a:lnSpc>
            </a:pPr>
            <a:r>
              <a:rPr lang="de-DE" dirty="0">
                <a:solidFill>
                  <a:srgbClr val="36544F"/>
                </a:solidFill>
              </a:rPr>
              <a:t>In realistischen </a:t>
            </a:r>
            <a:r>
              <a:rPr lang="de-DE" u="sng" dirty="0">
                <a:solidFill>
                  <a:srgbClr val="36544F"/>
                </a:solidFill>
              </a:rPr>
              <a:t>Anwendungen</a:t>
            </a:r>
            <a:r>
              <a:rPr lang="de-DE" dirty="0">
                <a:solidFill>
                  <a:srgbClr val="36544F"/>
                </a:solidFill>
              </a:rPr>
              <a:t> ist JavaScript unverzichtbar</a:t>
            </a:r>
          </a:p>
          <a:p>
            <a:pPr lvl="1">
              <a:lnSpc>
                <a:spcPct val="130000"/>
              </a:lnSpc>
            </a:pPr>
            <a:r>
              <a:rPr lang="de-DE" dirty="0"/>
              <a:t>Vielleicht schneller/früher als man häufig denkt</a:t>
            </a:r>
          </a:p>
          <a:p>
            <a:pPr lvl="1">
              <a:lnSpc>
                <a:spcPct val="130000"/>
              </a:lnSpc>
            </a:pPr>
            <a:r>
              <a:rPr lang="de-DE" dirty="0"/>
              <a:t>Es gibt Fortschritte in CSS und HTML, die JS an mehr Stellen verzichtbar machen, aber nicht an allen</a:t>
            </a: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36191779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Ansätze von Web-Anwendungen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Wir brauchen JavaScript</a:t>
            </a:r>
          </a:p>
          <a:p>
            <a:pPr>
              <a:lnSpc>
                <a:spcPct val="130000"/>
              </a:lnSpc>
            </a:pPr>
            <a:r>
              <a:rPr lang="de-DE" dirty="0">
                <a:solidFill>
                  <a:srgbClr val="36544F"/>
                </a:solidFill>
              </a:rPr>
              <a:t>In realistischen </a:t>
            </a:r>
            <a:r>
              <a:rPr lang="de-DE" u="sng" dirty="0">
                <a:solidFill>
                  <a:srgbClr val="36544F"/>
                </a:solidFill>
              </a:rPr>
              <a:t>Anwendungen</a:t>
            </a:r>
            <a:r>
              <a:rPr lang="de-DE" dirty="0">
                <a:solidFill>
                  <a:srgbClr val="36544F"/>
                </a:solidFill>
              </a:rPr>
              <a:t> ist JavaScript unverzichtbar</a:t>
            </a:r>
          </a:p>
          <a:p>
            <a:pPr lvl="1">
              <a:lnSpc>
                <a:spcPct val="130000"/>
              </a:lnSpc>
            </a:pPr>
            <a:r>
              <a:rPr lang="de-DE" dirty="0"/>
              <a:t>Vielleicht schneller/früher als man häufig denkt</a:t>
            </a:r>
          </a:p>
          <a:p>
            <a:pPr lvl="1">
              <a:lnSpc>
                <a:spcPct val="130000"/>
              </a:lnSpc>
            </a:pPr>
            <a:r>
              <a:rPr lang="de-DE" dirty="0"/>
              <a:t>Es gibt Fortschritte in CSS und HTML, die JS an mehr Stellen verzichtbar machen, aber nicht an allen</a:t>
            </a:r>
            <a:endParaRPr lang="de-DE" dirty="0">
              <a:solidFill>
                <a:srgbClr val="36544F"/>
              </a:solidFill>
            </a:endParaRPr>
          </a:p>
          <a:p>
            <a:pPr>
              <a:lnSpc>
                <a:spcPct val="130000"/>
              </a:lnSpc>
            </a:pPr>
            <a:r>
              <a:rPr lang="de-DE" dirty="0">
                <a:solidFill>
                  <a:srgbClr val="36544F"/>
                </a:solidFill>
              </a:rPr>
              <a:t>Bei "klassischem" Ansatz besteht die Gefahr, dass UI in zwei Teile aufgeteilt wird</a:t>
            </a:r>
          </a:p>
          <a:p>
            <a:pPr lvl="1">
              <a:lnSpc>
                <a:spcPct val="130000"/>
              </a:lnSpc>
            </a:pPr>
            <a:r>
              <a:rPr lang="de-DE" dirty="0"/>
              <a:t>"Das bisschen JavaScript wurschteln wir da irgendwie rein"</a:t>
            </a:r>
          </a:p>
          <a:p>
            <a:pPr lvl="1">
              <a:lnSpc>
                <a:spcPct val="130000"/>
              </a:lnSpc>
            </a:pPr>
            <a:r>
              <a:rPr lang="de-DE" dirty="0"/>
              <a:t>Aufteilung in Backend-Sprache und JavaScript</a:t>
            </a: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7726030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594C0C99-ACB8-8146-A5B7-29432AEE72BF}"/>
              </a:ext>
            </a:extLst>
          </p:cNvPr>
          <p:cNvSpPr/>
          <p:nvPr/>
        </p:nvSpPr>
        <p:spPr>
          <a:xfrm>
            <a:off x="0" y="751098"/>
            <a:ext cx="9144000" cy="1015663"/>
          </a:xfrm>
          <a:prstGeom prst="rect">
            <a:avLst/>
          </a:prstGeom>
        </p:spPr>
        <p:txBody>
          <a:bodyPr wrap="square">
            <a:spAutoFit/>
          </a:bodyPr>
          <a:lstStyle/>
          <a:p>
            <a:pPr algn="ctr"/>
            <a:r>
              <a:rPr lang="de-DE" sz="6000" b="1" dirty="0">
                <a:solidFill>
                  <a:srgbClr val="5AB88F"/>
                </a:solidFill>
                <a:latin typeface="Source Sans Pro" panose="020B0503030403020204" pitchFamily="34" charset="77"/>
              </a:rPr>
              <a:t>Ansätze von</a:t>
            </a:r>
            <a:endParaRPr lang="de-DE" sz="4800" b="1" dirty="0">
              <a:solidFill>
                <a:srgbClr val="5AB88F"/>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2" name="Rechteck 1">
            <a:extLst>
              <a:ext uri="{FF2B5EF4-FFF2-40B4-BE49-F238E27FC236}">
                <a16:creationId xmlns:a16="http://schemas.microsoft.com/office/drawing/2014/main" id="{46ACA71B-15CB-6EDF-A42D-90B5142779FB}"/>
              </a:ext>
            </a:extLst>
          </p:cNvPr>
          <p:cNvSpPr/>
          <p:nvPr/>
        </p:nvSpPr>
        <p:spPr>
          <a:xfrm>
            <a:off x="0" y="1824167"/>
            <a:ext cx="9082454" cy="2123658"/>
          </a:xfrm>
          <a:prstGeom prst="rect">
            <a:avLst/>
          </a:prstGeom>
        </p:spPr>
        <p:txBody>
          <a:bodyPr wrap="square">
            <a:spAutoFit/>
          </a:bodyPr>
          <a:lstStyle/>
          <a:p>
            <a:pPr algn="ctr"/>
            <a:r>
              <a:rPr lang="de-DE" sz="6600" b="1" dirty="0">
                <a:solidFill>
                  <a:srgbClr val="5AB88F"/>
                </a:solidFill>
                <a:latin typeface="Montserrat" charset="0"/>
                <a:ea typeface="Montserrat" charset="0"/>
                <a:cs typeface="Montserrat" charset="0"/>
              </a:rPr>
              <a:t>Web-Anwendungen</a:t>
            </a:r>
            <a:endParaRPr lang="de-DE" sz="1200" b="1" dirty="0">
              <a:solidFill>
                <a:srgbClr val="5AB88F"/>
              </a:solidFill>
              <a:latin typeface="Montserrat" charset="0"/>
              <a:ea typeface="Montserrat" charset="0"/>
              <a:cs typeface="Montserrat" charset="0"/>
            </a:endParaRPr>
          </a:p>
        </p:txBody>
      </p:sp>
    </p:spTree>
    <p:extLst>
      <p:ext uri="{BB962C8B-B14F-4D97-AF65-F5344CB8AC3E}">
        <p14:creationId xmlns:p14="http://schemas.microsoft.com/office/powerpoint/2010/main" val="162620825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Ansätze von Web-Anwendungen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Serverseitig gerenderte Anwendungen vs. Single-Page-Anwendungen</a:t>
            </a:r>
          </a:p>
        </p:txBody>
      </p:sp>
    </p:spTree>
    <p:extLst>
      <p:ext uri="{BB962C8B-B14F-4D97-AF65-F5344CB8AC3E}">
        <p14:creationId xmlns:p14="http://schemas.microsoft.com/office/powerpoint/2010/main" val="22149504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Ansätze von Web-Anwendungen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Serverseitig gerenderte ("statische") Anwendungen</a:t>
            </a:r>
          </a:p>
          <a:p>
            <a:pPr>
              <a:lnSpc>
                <a:spcPct val="130000"/>
              </a:lnSpc>
            </a:pPr>
            <a:r>
              <a:rPr lang="de-DE" dirty="0">
                <a:solidFill>
                  <a:srgbClr val="36544F"/>
                </a:solidFill>
              </a:rPr>
              <a:t>Rendern auf dem Server fängt mit jedem Request wieder bei "0" an</a:t>
            </a:r>
          </a:p>
        </p:txBody>
      </p:sp>
    </p:spTree>
    <p:extLst>
      <p:ext uri="{BB962C8B-B14F-4D97-AF65-F5344CB8AC3E}">
        <p14:creationId xmlns:p14="http://schemas.microsoft.com/office/powerpoint/2010/main" val="21000934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Ansätze von Web-Anwendungen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Serverseitig gerenderte ("statische") Anwendungen</a:t>
            </a:r>
          </a:p>
          <a:p>
            <a:pPr>
              <a:lnSpc>
                <a:spcPct val="130000"/>
              </a:lnSpc>
            </a:pPr>
            <a:r>
              <a:rPr lang="de-DE" dirty="0">
                <a:solidFill>
                  <a:srgbClr val="36544F"/>
                </a:solidFill>
              </a:rPr>
              <a:t>Rendern auf dem Server fängt mit jedem Request wieder bei "0" an</a:t>
            </a:r>
          </a:p>
          <a:p>
            <a:pPr lvl="1">
              <a:lnSpc>
                <a:spcPct val="130000"/>
              </a:lnSpc>
            </a:pPr>
            <a:r>
              <a:rPr lang="de-DE" dirty="0"/>
              <a:t>Alle Informationen, die der Server braucht, müssen bei jedem Request mitgegeben werden</a:t>
            </a:r>
          </a:p>
          <a:p>
            <a:pPr lvl="2">
              <a:lnSpc>
                <a:spcPct val="130000"/>
              </a:lnSpc>
            </a:pPr>
            <a:r>
              <a:rPr lang="de-DE" dirty="0"/>
              <a:t>Inhalt von Eingabefeldern, welche Menüs sind offen etc.</a:t>
            </a:r>
          </a:p>
          <a:p>
            <a:pPr lvl="1">
              <a:lnSpc>
                <a:spcPct val="130000"/>
              </a:lnSpc>
            </a:pPr>
            <a:r>
              <a:rPr lang="de-DE" dirty="0"/>
              <a:t>Technik: URL, Request-Parameter, Cookies, Headers</a:t>
            </a:r>
          </a:p>
        </p:txBody>
      </p:sp>
    </p:spTree>
    <p:extLst>
      <p:ext uri="{BB962C8B-B14F-4D97-AF65-F5344CB8AC3E}">
        <p14:creationId xmlns:p14="http://schemas.microsoft.com/office/powerpoint/2010/main" val="311705860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Ansätze von Web-Anwendungen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Serverseitig gerenderte ("statische") Anwendungen</a:t>
            </a:r>
          </a:p>
          <a:p>
            <a:pPr>
              <a:lnSpc>
                <a:spcPct val="130000"/>
              </a:lnSpc>
            </a:pPr>
            <a:r>
              <a:rPr lang="de-DE" dirty="0">
                <a:solidFill>
                  <a:srgbClr val="36544F"/>
                </a:solidFill>
              </a:rPr>
              <a:t>Rendern auf dem Server fängt mit jedem Request wieder bei "0" an</a:t>
            </a:r>
          </a:p>
          <a:p>
            <a:pPr lvl="1">
              <a:lnSpc>
                <a:spcPct val="130000"/>
              </a:lnSpc>
            </a:pPr>
            <a:r>
              <a:rPr lang="de-DE" dirty="0"/>
              <a:t>Alle Informationen, die der Server braucht, müssen bei jedem Request mitgegeben werden</a:t>
            </a:r>
          </a:p>
          <a:p>
            <a:pPr lvl="2">
              <a:lnSpc>
                <a:spcPct val="130000"/>
              </a:lnSpc>
            </a:pPr>
            <a:r>
              <a:rPr lang="de-DE" dirty="0"/>
              <a:t>Inhalt von Eingabefeldern, welche Menüs sind offen etc.</a:t>
            </a:r>
          </a:p>
          <a:p>
            <a:pPr lvl="1">
              <a:lnSpc>
                <a:spcPct val="130000"/>
              </a:lnSpc>
            </a:pPr>
            <a:r>
              <a:rPr lang="de-DE" dirty="0"/>
              <a:t>Technik: URL, Request-Parameter, Cookies, Headers</a:t>
            </a:r>
          </a:p>
          <a:p>
            <a:pPr lvl="1">
              <a:lnSpc>
                <a:spcPct val="130000"/>
              </a:lnSpc>
            </a:pPr>
            <a:r>
              <a:rPr lang="de-DE" dirty="0"/>
              <a:t>Im Backend muss dann die ganze Seite zusammengebaut werden</a:t>
            </a:r>
          </a:p>
          <a:p>
            <a:pPr lvl="2">
              <a:lnSpc>
                <a:spcPct val="130000"/>
              </a:lnSpc>
            </a:pPr>
            <a:r>
              <a:rPr lang="de-DE" dirty="0"/>
              <a:t>Ggf. können Teile aus dem Cache kommen, aber es muss aus Browser-Sicht eine komplette Seite kommen</a:t>
            </a:r>
          </a:p>
        </p:txBody>
      </p:sp>
    </p:spTree>
    <p:extLst>
      <p:ext uri="{BB962C8B-B14F-4D97-AF65-F5344CB8AC3E}">
        <p14:creationId xmlns:p14="http://schemas.microsoft.com/office/powerpoint/2010/main" val="2907461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Single-Page-Anwendungen</a:t>
            </a:r>
          </a:p>
          <a:p>
            <a:pPr>
              <a:lnSpc>
                <a:spcPct val="130000"/>
              </a:lnSpc>
            </a:pPr>
            <a:r>
              <a:rPr lang="de-DE" dirty="0">
                <a:solidFill>
                  <a:srgbClr val="36544F"/>
                </a:solidFill>
              </a:rPr>
              <a:t>Man </a:t>
            </a:r>
            <a:r>
              <a:rPr lang="de-DE" u="sng" dirty="0">
                <a:solidFill>
                  <a:srgbClr val="36544F"/>
                </a:solidFill>
              </a:rPr>
              <a:t>muss</a:t>
            </a:r>
            <a:r>
              <a:rPr lang="de-DE" dirty="0">
                <a:solidFill>
                  <a:srgbClr val="36544F"/>
                </a:solidFill>
              </a:rPr>
              <a:t> JavaScript machen</a:t>
            </a:r>
          </a:p>
          <a:p>
            <a:pPr lvl="1">
              <a:lnSpc>
                <a:spcPct val="130000"/>
              </a:lnSpc>
            </a:pPr>
            <a:r>
              <a:rPr lang="de-DE" dirty="0"/>
              <a:t>Man kann auch TypeScript nehmen. JavaScript und TypeScript werden heute synonym verwendet.</a:t>
            </a:r>
            <a:endParaRPr lang="de-DE" dirty="0">
              <a:solidFill>
                <a:srgbClr val="36544F"/>
              </a:solidFill>
            </a:endParaRPr>
          </a:p>
          <a:p>
            <a:pPr marL="342900" lvl="1" indent="0">
              <a:buNone/>
            </a:pPr>
            <a:endParaRPr lang="de-DE" sz="2100" b="0" dirty="0">
              <a:solidFill>
                <a:srgbClr val="36544F"/>
              </a:solidFill>
            </a:endParaRPr>
          </a:p>
          <a:p>
            <a:pPr lvl="1"/>
            <a:endParaRPr lang="de-DE" sz="1400" b="0" dirty="0">
              <a:solidFill>
                <a:srgbClr val="36544F"/>
              </a:solidFill>
            </a:endParaRPr>
          </a:p>
        </p:txBody>
      </p:sp>
    </p:spTree>
    <p:extLst>
      <p:ext uri="{BB962C8B-B14F-4D97-AF65-F5344CB8AC3E}">
        <p14:creationId xmlns:p14="http://schemas.microsoft.com/office/powerpoint/2010/main" val="16595098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Verhalten von Single-Page-Anwendungen</a:t>
            </a:r>
          </a:p>
          <a:p>
            <a:pPr>
              <a:lnSpc>
                <a:spcPct val="130000"/>
              </a:lnSpc>
            </a:pPr>
            <a:r>
              <a:rPr lang="de-DE" dirty="0">
                <a:solidFill>
                  <a:srgbClr val="36544F"/>
                </a:solidFill>
              </a:rPr>
              <a:t>Der Browser macht </a:t>
            </a:r>
            <a:r>
              <a:rPr lang="de-DE" u="sng" dirty="0">
                <a:solidFill>
                  <a:srgbClr val="36544F"/>
                </a:solidFill>
              </a:rPr>
              <a:t>einen</a:t>
            </a:r>
            <a:r>
              <a:rPr lang="de-DE" dirty="0">
                <a:solidFill>
                  <a:srgbClr val="36544F"/>
                </a:solidFill>
              </a:rPr>
              <a:t> Request zum Server ("</a:t>
            </a:r>
            <a:r>
              <a:rPr lang="de-DE" dirty="0" err="1">
                <a:solidFill>
                  <a:srgbClr val="36544F"/>
                </a:solidFill>
              </a:rPr>
              <a:t>index.html</a:t>
            </a:r>
            <a:r>
              <a:rPr lang="de-DE" dirty="0">
                <a:solidFill>
                  <a:srgbClr val="36544F"/>
                </a:solidFill>
              </a:rPr>
              <a:t>")</a:t>
            </a:r>
          </a:p>
          <a:p>
            <a:pPr lvl="1">
              <a:lnSpc>
                <a:spcPct val="130000"/>
              </a:lnSpc>
            </a:pPr>
            <a:r>
              <a:rPr lang="de-DE" dirty="0">
                <a:solidFill>
                  <a:srgbClr val="36544F"/>
                </a:solidFill>
              </a:rPr>
              <a:t>Diese Seite ist in der Regel leer, enthält nur Links auf JavaScript und ggf. CSS</a:t>
            </a: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20289326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Verhalten von Single-Page-Anwendungen</a:t>
            </a:r>
          </a:p>
          <a:p>
            <a:pPr>
              <a:lnSpc>
                <a:spcPct val="130000"/>
              </a:lnSpc>
            </a:pPr>
            <a:r>
              <a:rPr lang="de-DE" dirty="0">
                <a:solidFill>
                  <a:srgbClr val="36544F"/>
                </a:solidFill>
              </a:rPr>
              <a:t>Der Browser macht </a:t>
            </a:r>
            <a:r>
              <a:rPr lang="de-DE" u="sng" dirty="0">
                <a:solidFill>
                  <a:srgbClr val="36544F"/>
                </a:solidFill>
              </a:rPr>
              <a:t>einen</a:t>
            </a:r>
            <a:r>
              <a:rPr lang="de-DE" dirty="0">
                <a:solidFill>
                  <a:srgbClr val="36544F"/>
                </a:solidFill>
              </a:rPr>
              <a:t> Request zum Server ("</a:t>
            </a:r>
            <a:r>
              <a:rPr lang="de-DE" dirty="0" err="1">
                <a:solidFill>
                  <a:srgbClr val="36544F"/>
                </a:solidFill>
              </a:rPr>
              <a:t>index.html</a:t>
            </a:r>
            <a:r>
              <a:rPr lang="de-DE" dirty="0">
                <a:solidFill>
                  <a:srgbClr val="36544F"/>
                </a:solidFill>
              </a:rPr>
              <a:t>")</a:t>
            </a:r>
          </a:p>
          <a:p>
            <a:pPr lvl="1">
              <a:lnSpc>
                <a:spcPct val="130000"/>
              </a:lnSpc>
            </a:pPr>
            <a:r>
              <a:rPr lang="de-DE" dirty="0">
                <a:solidFill>
                  <a:srgbClr val="36544F"/>
                </a:solidFill>
              </a:rPr>
              <a:t>Diese Seite ist in der Regel leer, enthält nur Links auf JavaScript und ggf. CSS</a:t>
            </a:r>
          </a:p>
          <a:p>
            <a:pPr lvl="1">
              <a:lnSpc>
                <a:spcPct val="130000"/>
              </a:lnSpc>
            </a:pPr>
            <a:r>
              <a:rPr lang="de-DE" dirty="0">
                <a:solidFill>
                  <a:srgbClr val="36544F"/>
                </a:solidFill>
              </a:rPr>
              <a:t>Browser muss nun weitere </a:t>
            </a:r>
            <a:r>
              <a:rPr lang="de-DE" dirty="0" err="1">
                <a:solidFill>
                  <a:srgbClr val="36544F"/>
                </a:solidFill>
              </a:rPr>
              <a:t>Requests</a:t>
            </a:r>
            <a:r>
              <a:rPr lang="de-DE" dirty="0">
                <a:solidFill>
                  <a:srgbClr val="36544F"/>
                </a:solidFill>
              </a:rPr>
              <a:t> machen, um JS (und CSS) zu laden</a:t>
            </a: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4032355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16" name="Inhaltsplatzhalter 15">
            <a:extLst>
              <a:ext uri="{FF2B5EF4-FFF2-40B4-BE49-F238E27FC236}">
                <a16:creationId xmlns:a16="http://schemas.microsoft.com/office/drawing/2014/main" id="{CE2122EB-B5CC-4ED9-C2CD-BE630CEED7FF}"/>
              </a:ext>
            </a:extLst>
          </p:cNvPr>
          <p:cNvSpPr>
            <a:spLocks noGrp="1"/>
          </p:cNvSpPr>
          <p:nvPr>
            <p:ph sz="quarter" idx="10"/>
          </p:nvPr>
        </p:nvSpPr>
        <p:spPr>
          <a:xfrm>
            <a:off x="5118847" y="4468923"/>
            <a:ext cx="3837585" cy="442002"/>
          </a:xfrm>
        </p:spPr>
        <p:txBody>
          <a:bodyPr>
            <a:normAutofit/>
          </a:bodyPr>
          <a:lstStyle/>
          <a:p>
            <a:pPr marL="0" indent="0">
              <a:buNone/>
            </a:pPr>
            <a:r>
              <a:rPr lang="de-DE" dirty="0"/>
              <a:t>Interaktiver Zeichenzähler</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4054315" cy="58477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200" b="1" dirty="0">
                <a:solidFill>
                  <a:srgbClr val="36544F"/>
                </a:solidFill>
                <a:latin typeface="Source Sans Pro SemiBold" panose="020B0503030403020204" pitchFamily="34" charset="0"/>
              </a:rPr>
              <a:t>Ein anderes Beispiel...</a:t>
            </a:r>
            <a:endParaRPr lang="de-DE" sz="3200" b="1" dirty="0">
              <a:solidFill>
                <a:srgbClr val="B04432"/>
              </a:solidFill>
              <a:latin typeface="Source Sans Pro SemiBold" panose="020B0503030403020204" pitchFamily="34" charset="0"/>
            </a:endParaRPr>
          </a:p>
        </p:txBody>
      </p:sp>
      <p:pic>
        <p:nvPicPr>
          <p:cNvPr id="15" name="Grafik 14">
            <a:extLst>
              <a:ext uri="{FF2B5EF4-FFF2-40B4-BE49-F238E27FC236}">
                <a16:creationId xmlns:a16="http://schemas.microsoft.com/office/drawing/2014/main" id="{D9121AA0-98B5-7969-AB93-B1ED640873F5}"/>
              </a:ext>
            </a:extLst>
          </p:cNvPr>
          <p:cNvPicPr>
            <a:picLocks noChangeAspect="1"/>
          </p:cNvPicPr>
          <p:nvPr/>
        </p:nvPicPr>
        <p:blipFill>
          <a:blip r:embed="rId2"/>
          <a:stretch>
            <a:fillRect/>
          </a:stretch>
        </p:blipFill>
        <p:spPr>
          <a:xfrm>
            <a:off x="5118847" y="883021"/>
            <a:ext cx="3183387" cy="3435237"/>
          </a:xfrm>
          <a:prstGeom prst="rect">
            <a:avLst/>
          </a:prstGeom>
        </p:spPr>
      </p:pic>
      <p:sp>
        <p:nvSpPr>
          <p:cNvPr id="4" name="Textfeld 3">
            <a:extLst>
              <a:ext uri="{FF2B5EF4-FFF2-40B4-BE49-F238E27FC236}">
                <a16:creationId xmlns:a16="http://schemas.microsoft.com/office/drawing/2014/main" id="{8E673F65-0BC0-14EF-5F2A-2C09E6D0CD7B}"/>
              </a:ext>
            </a:extLst>
          </p:cNvPr>
          <p:cNvSpPr txBox="1"/>
          <p:nvPr/>
        </p:nvSpPr>
        <p:spPr>
          <a:xfrm>
            <a:off x="582706" y="2967318"/>
            <a:ext cx="4739054" cy="461665"/>
          </a:xfrm>
          <a:prstGeom prst="rect">
            <a:avLst/>
          </a:prstGeom>
          <a:solidFill>
            <a:srgbClr val="FFFDF9"/>
          </a:solidFill>
        </p:spPr>
        <p:txBody>
          <a:bodyPr wrap="none" rtlCol="0">
            <a:spAutoFit/>
          </a:bodyPr>
          <a:lstStyle/>
          <a:p>
            <a:pPr algn="l"/>
            <a:r>
              <a:rPr lang="de-DE" sz="2400" dirty="0">
                <a:solidFill>
                  <a:srgbClr val="FF0000"/>
                </a:solidFill>
              </a:rPr>
              <a:t>Probleme von Seitenwechsel: Latenz</a:t>
            </a:r>
          </a:p>
        </p:txBody>
      </p:sp>
    </p:spTree>
    <p:extLst>
      <p:ext uri="{BB962C8B-B14F-4D97-AF65-F5344CB8AC3E}">
        <p14:creationId xmlns:p14="http://schemas.microsoft.com/office/powerpoint/2010/main" val="288702679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Verhalten von Single-Page-Anwendungen</a:t>
            </a:r>
          </a:p>
          <a:p>
            <a:pPr>
              <a:lnSpc>
                <a:spcPct val="130000"/>
              </a:lnSpc>
            </a:pPr>
            <a:r>
              <a:rPr lang="de-DE" dirty="0">
                <a:solidFill>
                  <a:srgbClr val="36544F"/>
                </a:solidFill>
              </a:rPr>
              <a:t>Der Browser macht </a:t>
            </a:r>
            <a:r>
              <a:rPr lang="de-DE" u="sng" dirty="0">
                <a:solidFill>
                  <a:srgbClr val="36544F"/>
                </a:solidFill>
              </a:rPr>
              <a:t>einen</a:t>
            </a:r>
            <a:r>
              <a:rPr lang="de-DE" dirty="0">
                <a:solidFill>
                  <a:srgbClr val="36544F"/>
                </a:solidFill>
              </a:rPr>
              <a:t> Request zum Server ("</a:t>
            </a:r>
            <a:r>
              <a:rPr lang="de-DE" dirty="0" err="1">
                <a:solidFill>
                  <a:srgbClr val="36544F"/>
                </a:solidFill>
              </a:rPr>
              <a:t>index.html</a:t>
            </a:r>
            <a:r>
              <a:rPr lang="de-DE" dirty="0">
                <a:solidFill>
                  <a:srgbClr val="36544F"/>
                </a:solidFill>
              </a:rPr>
              <a:t>")</a:t>
            </a:r>
          </a:p>
          <a:p>
            <a:pPr lvl="1">
              <a:lnSpc>
                <a:spcPct val="130000"/>
              </a:lnSpc>
            </a:pPr>
            <a:r>
              <a:rPr lang="de-DE" dirty="0">
                <a:solidFill>
                  <a:srgbClr val="36544F"/>
                </a:solidFill>
              </a:rPr>
              <a:t>Diese Seite ist in der Regel leer, enthält nur Links auf JavaScript und ggf. CSS</a:t>
            </a:r>
          </a:p>
          <a:p>
            <a:pPr lvl="1">
              <a:lnSpc>
                <a:spcPct val="130000"/>
              </a:lnSpc>
            </a:pPr>
            <a:r>
              <a:rPr lang="de-DE" dirty="0">
                <a:solidFill>
                  <a:srgbClr val="36544F"/>
                </a:solidFill>
              </a:rPr>
              <a:t>Browser muss nun weitere </a:t>
            </a:r>
            <a:r>
              <a:rPr lang="de-DE" dirty="0" err="1">
                <a:solidFill>
                  <a:srgbClr val="36544F"/>
                </a:solidFill>
              </a:rPr>
              <a:t>Requests</a:t>
            </a:r>
            <a:r>
              <a:rPr lang="de-DE" dirty="0">
                <a:solidFill>
                  <a:srgbClr val="36544F"/>
                </a:solidFill>
              </a:rPr>
              <a:t> machen, um JS (und CSS) zu laden</a:t>
            </a:r>
          </a:p>
          <a:p>
            <a:pPr lvl="1">
              <a:lnSpc>
                <a:spcPct val="130000"/>
              </a:lnSpc>
            </a:pPr>
            <a:r>
              <a:rPr lang="de-DE" dirty="0"/>
              <a:t>Der Code muss über das Internet geladen werden</a:t>
            </a:r>
            <a:endParaRPr lang="de-DE" dirty="0">
              <a:solidFill>
                <a:srgbClr val="36544F"/>
              </a:solidFill>
            </a:endParaRPr>
          </a:p>
          <a:p>
            <a:pPr lvl="1">
              <a:lnSpc>
                <a:spcPct val="130000"/>
              </a:lnSpc>
            </a:pPr>
            <a:r>
              <a:rPr lang="de-DE" dirty="0"/>
              <a:t>Das JavaScript muss geparst und ausgeführt werden</a:t>
            </a: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119043029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Verhalten von Single-Page-Anwendungen</a:t>
            </a:r>
          </a:p>
          <a:p>
            <a:pPr>
              <a:lnSpc>
                <a:spcPct val="130000"/>
              </a:lnSpc>
            </a:pPr>
            <a:r>
              <a:rPr lang="de-DE" dirty="0">
                <a:solidFill>
                  <a:srgbClr val="36544F"/>
                </a:solidFill>
              </a:rPr>
              <a:t>Der Browser macht </a:t>
            </a:r>
            <a:r>
              <a:rPr lang="de-DE" u="sng" dirty="0">
                <a:solidFill>
                  <a:srgbClr val="36544F"/>
                </a:solidFill>
              </a:rPr>
              <a:t>einen</a:t>
            </a:r>
            <a:r>
              <a:rPr lang="de-DE" dirty="0">
                <a:solidFill>
                  <a:srgbClr val="36544F"/>
                </a:solidFill>
              </a:rPr>
              <a:t> Request zum Server ("</a:t>
            </a:r>
            <a:r>
              <a:rPr lang="de-DE" dirty="0" err="1">
                <a:solidFill>
                  <a:srgbClr val="36544F"/>
                </a:solidFill>
              </a:rPr>
              <a:t>index.html</a:t>
            </a:r>
            <a:r>
              <a:rPr lang="de-DE" dirty="0">
                <a:solidFill>
                  <a:srgbClr val="36544F"/>
                </a:solidFill>
              </a:rPr>
              <a:t>")</a:t>
            </a:r>
          </a:p>
          <a:p>
            <a:pPr lvl="1">
              <a:lnSpc>
                <a:spcPct val="130000"/>
              </a:lnSpc>
            </a:pPr>
            <a:r>
              <a:rPr lang="de-DE" dirty="0">
                <a:solidFill>
                  <a:srgbClr val="36544F"/>
                </a:solidFill>
              </a:rPr>
              <a:t>Diese Seite ist in der Regel leer, enthält nur Links auf JavaScript und ggf. CSS</a:t>
            </a:r>
          </a:p>
          <a:p>
            <a:pPr lvl="1">
              <a:lnSpc>
                <a:spcPct val="130000"/>
              </a:lnSpc>
            </a:pPr>
            <a:r>
              <a:rPr lang="de-DE" dirty="0">
                <a:solidFill>
                  <a:srgbClr val="36544F"/>
                </a:solidFill>
              </a:rPr>
              <a:t>Browser muss nun weitere </a:t>
            </a:r>
            <a:r>
              <a:rPr lang="de-DE" dirty="0" err="1">
                <a:solidFill>
                  <a:srgbClr val="36544F"/>
                </a:solidFill>
              </a:rPr>
              <a:t>Requests</a:t>
            </a:r>
            <a:r>
              <a:rPr lang="de-DE" dirty="0">
                <a:solidFill>
                  <a:srgbClr val="36544F"/>
                </a:solidFill>
              </a:rPr>
              <a:t> machen, um JS (und CSS) zu laden</a:t>
            </a:r>
          </a:p>
          <a:p>
            <a:pPr lvl="1">
              <a:lnSpc>
                <a:spcPct val="130000"/>
              </a:lnSpc>
            </a:pPr>
            <a:r>
              <a:rPr lang="de-DE" dirty="0"/>
              <a:t>Der Code muss über das Internet geladen werden</a:t>
            </a:r>
            <a:endParaRPr lang="de-DE" dirty="0">
              <a:solidFill>
                <a:srgbClr val="36544F"/>
              </a:solidFill>
            </a:endParaRPr>
          </a:p>
          <a:p>
            <a:pPr lvl="1">
              <a:lnSpc>
                <a:spcPct val="130000"/>
              </a:lnSpc>
            </a:pPr>
            <a:r>
              <a:rPr lang="de-DE" dirty="0"/>
              <a:t>Das JavaScript muss geparst und ausgeführt werden</a:t>
            </a:r>
          </a:p>
          <a:p>
            <a:pPr lvl="1">
              <a:lnSpc>
                <a:spcPct val="130000"/>
              </a:lnSpc>
            </a:pPr>
            <a:r>
              <a:rPr lang="de-DE" dirty="0">
                <a:solidFill>
                  <a:srgbClr val="36544F"/>
                </a:solidFill>
              </a:rPr>
              <a:t>Erst jet</a:t>
            </a:r>
            <a:r>
              <a:rPr lang="de-DE" dirty="0"/>
              <a:t>zt ist die Anwendung sichtbar (aber auch interaktiv)</a:t>
            </a: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21018735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Verhalten von Single-Page-Anwendungen</a:t>
            </a:r>
          </a:p>
          <a:p>
            <a:pPr>
              <a:lnSpc>
                <a:spcPct val="130000"/>
              </a:lnSpc>
            </a:pPr>
            <a:r>
              <a:rPr lang="de-DE" dirty="0">
                <a:solidFill>
                  <a:srgbClr val="36544F"/>
                </a:solidFill>
              </a:rPr>
              <a:t>Der Browser macht </a:t>
            </a:r>
            <a:r>
              <a:rPr lang="de-DE" u="sng" dirty="0">
                <a:solidFill>
                  <a:srgbClr val="36544F"/>
                </a:solidFill>
              </a:rPr>
              <a:t>einen</a:t>
            </a:r>
            <a:r>
              <a:rPr lang="de-DE" dirty="0">
                <a:solidFill>
                  <a:srgbClr val="36544F"/>
                </a:solidFill>
              </a:rPr>
              <a:t> Request zum Server ("</a:t>
            </a:r>
            <a:r>
              <a:rPr lang="de-DE" dirty="0" err="1">
                <a:solidFill>
                  <a:srgbClr val="36544F"/>
                </a:solidFill>
              </a:rPr>
              <a:t>index.html</a:t>
            </a:r>
            <a:r>
              <a:rPr lang="de-DE" dirty="0">
                <a:solidFill>
                  <a:srgbClr val="36544F"/>
                </a:solidFill>
              </a:rPr>
              <a:t>")</a:t>
            </a:r>
          </a:p>
          <a:p>
            <a:pPr lvl="1">
              <a:lnSpc>
                <a:spcPct val="130000"/>
              </a:lnSpc>
            </a:pPr>
            <a:r>
              <a:rPr lang="de-DE" dirty="0">
                <a:solidFill>
                  <a:srgbClr val="36544F"/>
                </a:solidFill>
              </a:rPr>
              <a:t>Diese Seite ist in der Regel leer, enthält nur Links auf JavaScript und ggf. CSS</a:t>
            </a:r>
          </a:p>
          <a:p>
            <a:pPr lvl="1">
              <a:lnSpc>
                <a:spcPct val="130000"/>
              </a:lnSpc>
            </a:pPr>
            <a:r>
              <a:rPr lang="de-DE" dirty="0">
                <a:solidFill>
                  <a:srgbClr val="36544F"/>
                </a:solidFill>
              </a:rPr>
              <a:t>Browser muss nun weitere </a:t>
            </a:r>
            <a:r>
              <a:rPr lang="de-DE" dirty="0" err="1">
                <a:solidFill>
                  <a:srgbClr val="36544F"/>
                </a:solidFill>
              </a:rPr>
              <a:t>Requests</a:t>
            </a:r>
            <a:r>
              <a:rPr lang="de-DE" dirty="0">
                <a:solidFill>
                  <a:srgbClr val="36544F"/>
                </a:solidFill>
              </a:rPr>
              <a:t> machen, um JS (und CSS) zu laden</a:t>
            </a:r>
          </a:p>
          <a:p>
            <a:pPr lvl="1">
              <a:lnSpc>
                <a:spcPct val="130000"/>
              </a:lnSpc>
            </a:pPr>
            <a:r>
              <a:rPr lang="de-DE" dirty="0"/>
              <a:t>Der Code muss über das Internet geladen werden</a:t>
            </a:r>
            <a:endParaRPr lang="de-DE" dirty="0">
              <a:solidFill>
                <a:srgbClr val="36544F"/>
              </a:solidFill>
            </a:endParaRPr>
          </a:p>
          <a:p>
            <a:pPr lvl="1">
              <a:lnSpc>
                <a:spcPct val="130000"/>
              </a:lnSpc>
            </a:pPr>
            <a:r>
              <a:rPr lang="de-DE" dirty="0"/>
              <a:t>Das JavaScript muss geparst und ausgeführt werden</a:t>
            </a:r>
          </a:p>
          <a:p>
            <a:pPr lvl="1">
              <a:lnSpc>
                <a:spcPct val="130000"/>
              </a:lnSpc>
            </a:pPr>
            <a:r>
              <a:rPr lang="de-DE" dirty="0">
                <a:solidFill>
                  <a:srgbClr val="36544F"/>
                </a:solidFill>
              </a:rPr>
              <a:t>Erst jet</a:t>
            </a:r>
            <a:r>
              <a:rPr lang="de-DE" dirty="0"/>
              <a:t>zt ist die Anwendung sichtbar (aber auch interaktiv)</a:t>
            </a:r>
          </a:p>
          <a:p>
            <a:pPr lvl="1">
              <a:lnSpc>
                <a:spcPct val="130000"/>
              </a:lnSpc>
            </a:pPr>
            <a:r>
              <a:rPr lang="de-DE" dirty="0"/>
              <a:t>Jede weitere Navigation findet nur noch im Browser statt (keine Server Round-trips)</a:t>
            </a:r>
          </a:p>
          <a:p>
            <a:pPr lvl="2">
              <a:lnSpc>
                <a:spcPct val="130000"/>
              </a:lnSpc>
            </a:pPr>
            <a:r>
              <a:rPr lang="de-DE" dirty="0"/>
              <a:t>Deswegen "</a:t>
            </a:r>
            <a:r>
              <a:rPr lang="de-DE" u="sng" dirty="0"/>
              <a:t>Single</a:t>
            </a:r>
            <a:r>
              <a:rPr lang="de-DE" dirty="0"/>
              <a:t>-Page-Anwendung"</a:t>
            </a: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162824841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Verhalten von Single-Page-Anwendungen</a:t>
            </a:r>
          </a:p>
          <a:p>
            <a:pPr>
              <a:lnSpc>
                <a:spcPct val="130000"/>
              </a:lnSpc>
            </a:pPr>
            <a:r>
              <a:rPr lang="de-DE" dirty="0">
                <a:solidFill>
                  <a:srgbClr val="36544F"/>
                </a:solidFill>
              </a:rPr>
              <a:t>Der Browser macht </a:t>
            </a:r>
            <a:r>
              <a:rPr lang="de-DE" u="sng" dirty="0">
                <a:solidFill>
                  <a:srgbClr val="36544F"/>
                </a:solidFill>
              </a:rPr>
              <a:t>einen</a:t>
            </a:r>
            <a:r>
              <a:rPr lang="de-DE" dirty="0">
                <a:solidFill>
                  <a:srgbClr val="36544F"/>
                </a:solidFill>
              </a:rPr>
              <a:t> Request zum Server ("</a:t>
            </a:r>
            <a:r>
              <a:rPr lang="de-DE" dirty="0" err="1">
                <a:solidFill>
                  <a:srgbClr val="36544F"/>
                </a:solidFill>
              </a:rPr>
              <a:t>index.html</a:t>
            </a:r>
            <a:r>
              <a:rPr lang="de-DE" dirty="0">
                <a:solidFill>
                  <a:srgbClr val="36544F"/>
                </a:solidFill>
              </a:rPr>
              <a:t>")</a:t>
            </a:r>
          </a:p>
          <a:p>
            <a:pPr lvl="1">
              <a:lnSpc>
                <a:spcPct val="130000"/>
              </a:lnSpc>
            </a:pPr>
            <a:r>
              <a:rPr lang="de-DE" dirty="0">
                <a:solidFill>
                  <a:srgbClr val="36544F"/>
                </a:solidFill>
              </a:rPr>
              <a:t>Diese Seite ist in der Regel leer, enthält nur Links auf JavaScript und ggf. CSS</a:t>
            </a:r>
          </a:p>
          <a:p>
            <a:pPr lvl="1">
              <a:lnSpc>
                <a:spcPct val="130000"/>
              </a:lnSpc>
            </a:pPr>
            <a:r>
              <a:rPr lang="de-DE" dirty="0">
                <a:solidFill>
                  <a:srgbClr val="36544F"/>
                </a:solidFill>
              </a:rPr>
              <a:t>Browser muss nun weitere </a:t>
            </a:r>
            <a:r>
              <a:rPr lang="de-DE" dirty="0" err="1">
                <a:solidFill>
                  <a:srgbClr val="36544F"/>
                </a:solidFill>
              </a:rPr>
              <a:t>Requests</a:t>
            </a:r>
            <a:r>
              <a:rPr lang="de-DE" dirty="0">
                <a:solidFill>
                  <a:srgbClr val="36544F"/>
                </a:solidFill>
              </a:rPr>
              <a:t> machen, um JS (und CSS) zu laden</a:t>
            </a:r>
          </a:p>
          <a:p>
            <a:pPr lvl="1">
              <a:lnSpc>
                <a:spcPct val="130000"/>
              </a:lnSpc>
            </a:pPr>
            <a:r>
              <a:rPr lang="de-DE" dirty="0"/>
              <a:t>Der Code muss über das Internet geladen werden</a:t>
            </a:r>
            <a:endParaRPr lang="de-DE" dirty="0">
              <a:solidFill>
                <a:srgbClr val="36544F"/>
              </a:solidFill>
            </a:endParaRPr>
          </a:p>
          <a:p>
            <a:pPr lvl="1">
              <a:lnSpc>
                <a:spcPct val="130000"/>
              </a:lnSpc>
            </a:pPr>
            <a:r>
              <a:rPr lang="de-DE" dirty="0"/>
              <a:t>Das JavaScript muss geparst und ausgeführt werden</a:t>
            </a:r>
          </a:p>
          <a:p>
            <a:pPr lvl="1">
              <a:lnSpc>
                <a:spcPct val="130000"/>
              </a:lnSpc>
            </a:pPr>
            <a:r>
              <a:rPr lang="de-DE" dirty="0">
                <a:solidFill>
                  <a:srgbClr val="36544F"/>
                </a:solidFill>
              </a:rPr>
              <a:t>Erst jet</a:t>
            </a:r>
            <a:r>
              <a:rPr lang="de-DE" dirty="0"/>
              <a:t>zt ist die Anwendung sichtbar (aber auch interaktiv)</a:t>
            </a:r>
          </a:p>
          <a:p>
            <a:pPr lvl="1">
              <a:lnSpc>
                <a:spcPct val="130000"/>
              </a:lnSpc>
            </a:pPr>
            <a:r>
              <a:rPr lang="de-DE" dirty="0"/>
              <a:t>Jede weitere Navigation findet nur noch im Browser statt (keine Server Round-trips)</a:t>
            </a:r>
          </a:p>
          <a:p>
            <a:pPr lvl="2">
              <a:lnSpc>
                <a:spcPct val="130000"/>
              </a:lnSpc>
            </a:pPr>
            <a:r>
              <a:rPr lang="de-DE" dirty="0"/>
              <a:t>Deswegen "</a:t>
            </a:r>
            <a:r>
              <a:rPr lang="de-DE" u="sng" dirty="0"/>
              <a:t>Single</a:t>
            </a:r>
            <a:r>
              <a:rPr lang="de-DE" dirty="0"/>
              <a:t>-Page-Anwendung"</a:t>
            </a:r>
          </a:p>
          <a:p>
            <a:pPr lvl="1">
              <a:lnSpc>
                <a:spcPct val="130000"/>
              </a:lnSpc>
            </a:pPr>
            <a:r>
              <a:rPr lang="de-DE" dirty="0"/>
              <a:t>Server ist für die Geschäftslogik und die Bereitstellung der Daten zuständig</a:t>
            </a: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9442313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Single-Page-Anwendungen</a:t>
            </a:r>
          </a:p>
          <a:p>
            <a:pPr>
              <a:lnSpc>
                <a:spcPct val="130000"/>
              </a:lnSpc>
            </a:pPr>
            <a:r>
              <a:rPr lang="de-DE" dirty="0">
                <a:solidFill>
                  <a:srgbClr val="36544F"/>
                </a:solidFill>
              </a:rPr>
              <a:t>Konsequente Trennung von UI und Backend</a:t>
            </a:r>
          </a:p>
          <a:p>
            <a:pPr lvl="1">
              <a:lnSpc>
                <a:spcPct val="130000"/>
              </a:lnSpc>
            </a:pPr>
            <a:r>
              <a:rPr lang="de-DE" sz="1600" dirty="0">
                <a:solidFill>
                  <a:srgbClr val="36544F"/>
                </a:solidFill>
              </a:rPr>
              <a:t>Klare Architektur, klare Aufgabenverteilung</a:t>
            </a:r>
          </a:p>
          <a:p>
            <a:pPr lvl="1">
              <a:lnSpc>
                <a:spcPct val="130000"/>
              </a:lnSpc>
            </a:pPr>
            <a:r>
              <a:rPr lang="de-DE" sz="1600" dirty="0"/>
              <a:t>Löst also das "JavaScript-</a:t>
            </a:r>
            <a:r>
              <a:rPr lang="de-DE" sz="1600" dirty="0" err="1"/>
              <a:t>Schnippsel</a:t>
            </a:r>
            <a:r>
              <a:rPr lang="de-DE" sz="1600" dirty="0"/>
              <a:t>-Problem"</a:t>
            </a:r>
          </a:p>
          <a:p>
            <a:pPr lvl="1"/>
            <a:endParaRPr lang="de-DE" sz="1400" b="0" dirty="0">
              <a:solidFill>
                <a:srgbClr val="36544F"/>
              </a:solidFill>
            </a:endParaRPr>
          </a:p>
        </p:txBody>
      </p:sp>
    </p:spTree>
    <p:extLst>
      <p:ext uri="{BB962C8B-B14F-4D97-AF65-F5344CB8AC3E}">
        <p14:creationId xmlns:p14="http://schemas.microsoft.com/office/powerpoint/2010/main" val="25937802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Single-Page-Anwendungen</a:t>
            </a:r>
          </a:p>
          <a:p>
            <a:pPr>
              <a:lnSpc>
                <a:spcPct val="130000"/>
              </a:lnSpc>
            </a:pPr>
            <a:r>
              <a:rPr lang="de-DE" dirty="0">
                <a:solidFill>
                  <a:srgbClr val="36544F"/>
                </a:solidFill>
              </a:rPr>
              <a:t>Konsequente Trennung von UI und Backend</a:t>
            </a:r>
          </a:p>
          <a:p>
            <a:pPr lvl="1">
              <a:lnSpc>
                <a:spcPct val="130000"/>
              </a:lnSpc>
            </a:pPr>
            <a:r>
              <a:rPr lang="de-DE" sz="1600" dirty="0">
                <a:solidFill>
                  <a:srgbClr val="36544F"/>
                </a:solidFill>
              </a:rPr>
              <a:t>Klare Architektur, klare Aufgabenverteilung</a:t>
            </a:r>
          </a:p>
          <a:p>
            <a:pPr lvl="1">
              <a:lnSpc>
                <a:spcPct val="130000"/>
              </a:lnSpc>
            </a:pPr>
            <a:r>
              <a:rPr lang="de-DE" sz="1600" dirty="0"/>
              <a:t>Löst also das "JavaScript-</a:t>
            </a:r>
            <a:r>
              <a:rPr lang="de-DE" sz="1600" dirty="0" err="1"/>
              <a:t>Schnippsel</a:t>
            </a:r>
            <a:r>
              <a:rPr lang="de-DE" sz="1600" dirty="0"/>
              <a:t>-Problem"</a:t>
            </a:r>
          </a:p>
          <a:p>
            <a:pPr>
              <a:lnSpc>
                <a:spcPct val="130000"/>
              </a:lnSpc>
            </a:pPr>
            <a:r>
              <a:rPr lang="de-DE" dirty="0">
                <a:solidFill>
                  <a:srgbClr val="36544F"/>
                </a:solidFill>
              </a:rPr>
              <a:t>Schnitt der Anwendung muss nicht den Backend-Services entsprechen</a:t>
            </a:r>
          </a:p>
          <a:p>
            <a:pPr lvl="1">
              <a:lnSpc>
                <a:spcPct val="130000"/>
              </a:lnSpc>
            </a:pPr>
            <a:r>
              <a:rPr lang="de-DE" sz="1600" dirty="0"/>
              <a:t>Oftmals ist eine UI "grober" oder einfach nur anders geschnitten als Services im Backend</a:t>
            </a:r>
          </a:p>
          <a:p>
            <a:pPr lvl="1">
              <a:lnSpc>
                <a:spcPct val="130000"/>
              </a:lnSpc>
            </a:pPr>
            <a:r>
              <a:rPr lang="de-DE" sz="1600" dirty="0" err="1">
                <a:solidFill>
                  <a:srgbClr val="36544F"/>
                </a:solidFill>
              </a:rPr>
              <a:t>Sachbearbeiter:in</a:t>
            </a:r>
            <a:r>
              <a:rPr lang="de-DE" sz="1600" dirty="0">
                <a:solidFill>
                  <a:srgbClr val="36544F"/>
                </a:solidFill>
              </a:rPr>
              <a:t> möchte z.B. Kundendaten, vorherige Einkäufe und ... in </a:t>
            </a:r>
            <a:r>
              <a:rPr lang="de-DE" sz="1600" u="sng" dirty="0">
                <a:solidFill>
                  <a:srgbClr val="36544F"/>
                </a:solidFill>
              </a:rPr>
              <a:t>einer</a:t>
            </a:r>
            <a:r>
              <a:rPr lang="de-DE" sz="1600" dirty="0">
                <a:solidFill>
                  <a:srgbClr val="36544F"/>
                </a:solidFill>
              </a:rPr>
              <a:t> Ansicht sehen</a:t>
            </a:r>
          </a:p>
          <a:p>
            <a:pPr lvl="1">
              <a:lnSpc>
                <a:spcPct val="130000"/>
              </a:lnSpc>
            </a:pPr>
            <a:r>
              <a:rPr lang="de-DE" sz="1600" dirty="0" err="1"/>
              <a:t>Leser:in</a:t>
            </a:r>
            <a:r>
              <a:rPr lang="de-DE" sz="1600" dirty="0"/>
              <a:t> möchte Blog-Artikel und Kommentare und Tipps für weitere Artikel in </a:t>
            </a:r>
            <a:r>
              <a:rPr lang="de-DE" sz="1600" u="sng" dirty="0"/>
              <a:t>einer</a:t>
            </a:r>
            <a:r>
              <a:rPr lang="de-DE" sz="1600" dirty="0"/>
              <a:t> Ansicht sehen</a:t>
            </a:r>
            <a:endParaRPr lang="de-DE" sz="1600" dirty="0">
              <a:solidFill>
                <a:srgbClr val="36544F"/>
              </a:solidFill>
            </a:endParaRPr>
          </a:p>
          <a:p>
            <a:pPr marL="342900" lvl="1" indent="0">
              <a:buNone/>
            </a:pPr>
            <a:endParaRPr lang="de-DE" sz="2100" b="0" dirty="0">
              <a:solidFill>
                <a:srgbClr val="36544F"/>
              </a:solidFill>
            </a:endParaRPr>
          </a:p>
          <a:p>
            <a:pPr lvl="1"/>
            <a:endParaRPr lang="de-DE" sz="1400" b="0" dirty="0">
              <a:solidFill>
                <a:srgbClr val="36544F"/>
              </a:solidFill>
            </a:endParaRPr>
          </a:p>
        </p:txBody>
      </p:sp>
    </p:spTree>
    <p:extLst>
      <p:ext uri="{BB962C8B-B14F-4D97-AF65-F5344CB8AC3E}">
        <p14:creationId xmlns:p14="http://schemas.microsoft.com/office/powerpoint/2010/main" val="23239886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Single-Page-Anwendungen</a:t>
            </a:r>
          </a:p>
          <a:p>
            <a:pPr>
              <a:lnSpc>
                <a:spcPct val="130000"/>
              </a:lnSpc>
            </a:pPr>
            <a:r>
              <a:rPr lang="de-DE" sz="1800" dirty="0">
                <a:solidFill>
                  <a:srgbClr val="36544F"/>
                </a:solidFill>
              </a:rPr>
              <a:t>Zustand ("UI State") befindet sich im Client</a:t>
            </a:r>
          </a:p>
          <a:p>
            <a:pPr lvl="1">
              <a:lnSpc>
                <a:spcPct val="130000"/>
              </a:lnSpc>
            </a:pPr>
            <a:r>
              <a:rPr lang="de-DE" sz="1400" dirty="0">
                <a:solidFill>
                  <a:srgbClr val="36544F"/>
                </a:solidFill>
              </a:rPr>
              <a:t>Daten im Formular</a:t>
            </a:r>
          </a:p>
          <a:p>
            <a:pPr lvl="1">
              <a:lnSpc>
                <a:spcPct val="130000"/>
              </a:lnSpc>
            </a:pPr>
            <a:r>
              <a:rPr lang="de-DE" sz="1400" dirty="0"/>
              <a:t>Kommentar-Liste auf- oder zugeklappt?</a:t>
            </a:r>
          </a:p>
          <a:p>
            <a:pPr lvl="1"/>
            <a:endParaRPr lang="de-DE" b="0" dirty="0">
              <a:solidFill>
                <a:srgbClr val="36544F"/>
              </a:solidFill>
            </a:endParaRPr>
          </a:p>
        </p:txBody>
      </p:sp>
    </p:spTree>
    <p:extLst>
      <p:ext uri="{BB962C8B-B14F-4D97-AF65-F5344CB8AC3E}">
        <p14:creationId xmlns:p14="http://schemas.microsoft.com/office/powerpoint/2010/main" val="18668633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Single-Page-Anwendungen</a:t>
            </a:r>
          </a:p>
          <a:p>
            <a:pPr>
              <a:lnSpc>
                <a:spcPct val="130000"/>
              </a:lnSpc>
            </a:pPr>
            <a:r>
              <a:rPr lang="de-DE" sz="1800" dirty="0">
                <a:solidFill>
                  <a:srgbClr val="36544F"/>
                </a:solidFill>
              </a:rPr>
              <a:t>Zustand ("UI State") befindet sich im Client</a:t>
            </a:r>
          </a:p>
          <a:p>
            <a:pPr lvl="1">
              <a:lnSpc>
                <a:spcPct val="130000"/>
              </a:lnSpc>
            </a:pPr>
            <a:r>
              <a:rPr lang="de-DE" sz="1400" dirty="0">
                <a:solidFill>
                  <a:srgbClr val="36544F"/>
                </a:solidFill>
              </a:rPr>
              <a:t>Daten im Formular</a:t>
            </a:r>
          </a:p>
          <a:p>
            <a:pPr lvl="1">
              <a:lnSpc>
                <a:spcPct val="130000"/>
              </a:lnSpc>
            </a:pPr>
            <a:r>
              <a:rPr lang="de-DE" sz="1400" dirty="0"/>
              <a:t>Kommentar-Liste auf- oder zugeklappt?</a:t>
            </a:r>
          </a:p>
          <a:p>
            <a:pPr>
              <a:lnSpc>
                <a:spcPct val="130000"/>
              </a:lnSpc>
            </a:pPr>
            <a:r>
              <a:rPr lang="de-DE" sz="1700" dirty="0">
                <a:solidFill>
                  <a:srgbClr val="36544F"/>
                </a:solidFill>
              </a:rPr>
              <a:t>Die Daten für eine Seite könnten gezielt per API Request(s) geladen werden</a:t>
            </a:r>
          </a:p>
          <a:p>
            <a:pPr lvl="1"/>
            <a:endParaRPr lang="de-DE" b="0" dirty="0">
              <a:solidFill>
                <a:srgbClr val="36544F"/>
              </a:solidFill>
            </a:endParaRPr>
          </a:p>
        </p:txBody>
      </p:sp>
    </p:spTree>
    <p:extLst>
      <p:ext uri="{BB962C8B-B14F-4D97-AF65-F5344CB8AC3E}">
        <p14:creationId xmlns:p14="http://schemas.microsoft.com/office/powerpoint/2010/main" val="34390973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Single-Page-Anwendungen</a:t>
            </a:r>
          </a:p>
          <a:p>
            <a:pPr>
              <a:lnSpc>
                <a:spcPct val="130000"/>
              </a:lnSpc>
            </a:pPr>
            <a:r>
              <a:rPr lang="de-DE" sz="1800" dirty="0">
                <a:solidFill>
                  <a:srgbClr val="36544F"/>
                </a:solidFill>
              </a:rPr>
              <a:t>Zustand ("</a:t>
            </a:r>
            <a:r>
              <a:rPr lang="de-DE" sz="1800">
                <a:solidFill>
                  <a:srgbClr val="36544F"/>
                </a:solidFill>
              </a:rPr>
              <a:t>UI State") befindet </a:t>
            </a:r>
            <a:r>
              <a:rPr lang="de-DE" sz="1800" dirty="0">
                <a:solidFill>
                  <a:srgbClr val="36544F"/>
                </a:solidFill>
              </a:rPr>
              <a:t>sich im Client</a:t>
            </a:r>
          </a:p>
          <a:p>
            <a:pPr lvl="1">
              <a:lnSpc>
                <a:spcPct val="130000"/>
              </a:lnSpc>
            </a:pPr>
            <a:r>
              <a:rPr lang="de-DE" sz="1400" dirty="0">
                <a:solidFill>
                  <a:srgbClr val="36544F"/>
                </a:solidFill>
              </a:rPr>
              <a:t>Daten im Formular</a:t>
            </a:r>
          </a:p>
          <a:p>
            <a:pPr lvl="1">
              <a:lnSpc>
                <a:spcPct val="130000"/>
              </a:lnSpc>
            </a:pPr>
            <a:r>
              <a:rPr lang="de-DE" sz="1400" dirty="0"/>
              <a:t>Kommentar-Liste auf- oder zugeklappt?</a:t>
            </a:r>
          </a:p>
          <a:p>
            <a:pPr>
              <a:lnSpc>
                <a:spcPct val="130000"/>
              </a:lnSpc>
            </a:pPr>
            <a:r>
              <a:rPr lang="de-DE" sz="1700" dirty="0">
                <a:solidFill>
                  <a:srgbClr val="36544F"/>
                </a:solidFill>
              </a:rPr>
              <a:t>Die Daten für eine Seite könnten gezielt per API Request(s) geladen werden</a:t>
            </a:r>
          </a:p>
          <a:p>
            <a:pPr>
              <a:lnSpc>
                <a:spcPct val="130000"/>
              </a:lnSpc>
            </a:pPr>
            <a:r>
              <a:rPr lang="de-DE" sz="1700" dirty="0">
                <a:solidFill>
                  <a:srgbClr val="36544F"/>
                </a:solidFill>
              </a:rPr>
              <a:t>Teile von Seiten werden neu gerendert</a:t>
            </a:r>
          </a:p>
          <a:p>
            <a:pPr lvl="1">
              <a:lnSpc>
                <a:spcPct val="130000"/>
              </a:lnSpc>
            </a:pPr>
            <a:r>
              <a:rPr lang="de-DE" sz="1700" b="0" dirty="0"/>
              <a:t>Die Darstellung fängt nicht bei jeder Interaktion wieder bei "0" an</a:t>
            </a:r>
            <a:endParaRPr lang="de-DE" sz="17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16089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Probleme von Single-Page-Anwendungen</a:t>
            </a: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2290519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16" name="Inhaltsplatzhalter 15">
            <a:extLst>
              <a:ext uri="{FF2B5EF4-FFF2-40B4-BE49-F238E27FC236}">
                <a16:creationId xmlns:a16="http://schemas.microsoft.com/office/drawing/2014/main" id="{CE2122EB-B5CC-4ED9-C2CD-BE630CEED7FF}"/>
              </a:ext>
            </a:extLst>
          </p:cNvPr>
          <p:cNvSpPr>
            <a:spLocks noGrp="1"/>
          </p:cNvSpPr>
          <p:nvPr>
            <p:ph sz="quarter" idx="10"/>
          </p:nvPr>
        </p:nvSpPr>
        <p:spPr>
          <a:xfrm>
            <a:off x="5118847" y="4468923"/>
            <a:ext cx="3837585" cy="442002"/>
          </a:xfrm>
        </p:spPr>
        <p:txBody>
          <a:bodyPr>
            <a:normAutofit/>
          </a:bodyPr>
          <a:lstStyle/>
          <a:p>
            <a:pPr marL="0" indent="0">
              <a:buNone/>
            </a:pPr>
            <a:r>
              <a:rPr lang="de-DE" dirty="0"/>
              <a:t>Interaktiver Zeichenzähler</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4054315" cy="58477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200" b="1" dirty="0">
                <a:solidFill>
                  <a:srgbClr val="36544F"/>
                </a:solidFill>
                <a:latin typeface="Source Sans Pro SemiBold" panose="020B0503030403020204" pitchFamily="34" charset="0"/>
              </a:rPr>
              <a:t>Ein anderes Beispiel...</a:t>
            </a:r>
            <a:endParaRPr lang="de-DE" sz="3200" b="1" dirty="0">
              <a:solidFill>
                <a:srgbClr val="B04432"/>
              </a:solidFill>
              <a:latin typeface="Source Sans Pro SemiBold" panose="020B0503030403020204" pitchFamily="34" charset="0"/>
            </a:endParaRPr>
          </a:p>
        </p:txBody>
      </p:sp>
      <p:pic>
        <p:nvPicPr>
          <p:cNvPr id="15" name="Grafik 14">
            <a:extLst>
              <a:ext uri="{FF2B5EF4-FFF2-40B4-BE49-F238E27FC236}">
                <a16:creationId xmlns:a16="http://schemas.microsoft.com/office/drawing/2014/main" id="{D9121AA0-98B5-7969-AB93-B1ED640873F5}"/>
              </a:ext>
            </a:extLst>
          </p:cNvPr>
          <p:cNvPicPr>
            <a:picLocks noChangeAspect="1"/>
          </p:cNvPicPr>
          <p:nvPr/>
        </p:nvPicPr>
        <p:blipFill>
          <a:blip r:embed="rId2"/>
          <a:stretch>
            <a:fillRect/>
          </a:stretch>
        </p:blipFill>
        <p:spPr>
          <a:xfrm>
            <a:off x="5118847" y="883021"/>
            <a:ext cx="3183387" cy="3435237"/>
          </a:xfrm>
          <a:prstGeom prst="rect">
            <a:avLst/>
          </a:prstGeom>
        </p:spPr>
      </p:pic>
      <p:sp>
        <p:nvSpPr>
          <p:cNvPr id="4" name="Textfeld 3">
            <a:extLst>
              <a:ext uri="{FF2B5EF4-FFF2-40B4-BE49-F238E27FC236}">
                <a16:creationId xmlns:a16="http://schemas.microsoft.com/office/drawing/2014/main" id="{8E673F65-0BC0-14EF-5F2A-2C09E6D0CD7B}"/>
              </a:ext>
            </a:extLst>
          </p:cNvPr>
          <p:cNvSpPr txBox="1"/>
          <p:nvPr/>
        </p:nvSpPr>
        <p:spPr>
          <a:xfrm>
            <a:off x="582706" y="2967318"/>
            <a:ext cx="9983054" cy="830997"/>
          </a:xfrm>
          <a:prstGeom prst="rect">
            <a:avLst/>
          </a:prstGeom>
          <a:solidFill>
            <a:srgbClr val="FFFDF9"/>
          </a:solidFill>
        </p:spPr>
        <p:txBody>
          <a:bodyPr wrap="none" rtlCol="0">
            <a:spAutoFit/>
          </a:bodyPr>
          <a:lstStyle/>
          <a:p>
            <a:pPr algn="l"/>
            <a:r>
              <a:rPr lang="de-DE" sz="2400" dirty="0">
                <a:solidFill>
                  <a:srgbClr val="FF0000"/>
                </a:solidFill>
              </a:rPr>
              <a:t>Problem von Seitenwechsel 2: Zustand, der über Seitenwechsel erhalten bleibt</a:t>
            </a:r>
          </a:p>
          <a:p>
            <a:pPr algn="l"/>
            <a:r>
              <a:rPr lang="de-DE" sz="2400" dirty="0">
                <a:solidFill>
                  <a:srgbClr val="FF0000"/>
                </a:solidFill>
              </a:rPr>
              <a:t>(</a:t>
            </a:r>
            <a:r>
              <a:rPr lang="de-DE" sz="2400" dirty="0" err="1">
                <a:solidFill>
                  <a:srgbClr val="FF0000"/>
                </a:solidFill>
              </a:rPr>
              <a:t>Recipify</a:t>
            </a:r>
            <a:r>
              <a:rPr lang="de-DE" sz="2400" dirty="0">
                <a:solidFill>
                  <a:srgbClr val="FF0000"/>
                </a:solidFill>
              </a:rPr>
              <a:t> </a:t>
            </a:r>
            <a:r>
              <a:rPr lang="de-DE" sz="2400" dirty="0" err="1">
                <a:solidFill>
                  <a:srgbClr val="FF0000"/>
                </a:solidFill>
              </a:rPr>
              <a:t>Timer</a:t>
            </a:r>
            <a:r>
              <a:rPr lang="de-DE" sz="2400" dirty="0">
                <a:solidFill>
                  <a:srgbClr val="FF0000"/>
                </a:solidFill>
              </a:rPr>
              <a:t> und Newsletter z.B.)</a:t>
            </a:r>
          </a:p>
        </p:txBody>
      </p:sp>
    </p:spTree>
    <p:extLst>
      <p:ext uri="{BB962C8B-B14F-4D97-AF65-F5344CB8AC3E}">
        <p14:creationId xmlns:p14="http://schemas.microsoft.com/office/powerpoint/2010/main" val="10993653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Probleme von Single-Page-Anwendungen</a:t>
            </a:r>
          </a:p>
          <a:p>
            <a:pPr>
              <a:lnSpc>
                <a:spcPct val="130000"/>
              </a:lnSpc>
            </a:pPr>
            <a:r>
              <a:rPr lang="de-DE" dirty="0">
                <a:solidFill>
                  <a:srgbClr val="36544F"/>
                </a:solidFill>
              </a:rPr>
              <a:t>Was fällt euch ein? 🤔</a:t>
            </a: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1770148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Probleme von Single-Page-Anwendungen</a:t>
            </a:r>
          </a:p>
          <a:p>
            <a:pPr>
              <a:lnSpc>
                <a:spcPct val="130000"/>
              </a:lnSpc>
            </a:pPr>
            <a:r>
              <a:rPr lang="de-DE" dirty="0">
                <a:solidFill>
                  <a:srgbClr val="36544F"/>
                </a:solidFill>
              </a:rPr>
              <a:t>Was fällt euch ein? 🤔</a:t>
            </a:r>
          </a:p>
          <a:p>
            <a:pPr>
              <a:lnSpc>
                <a:spcPct val="130000"/>
              </a:lnSpc>
            </a:pPr>
            <a:r>
              <a:rPr lang="de-DE" dirty="0">
                <a:solidFill>
                  <a:srgbClr val="36544F"/>
                </a:solidFill>
              </a:rPr>
              <a:t>Gängige Vorurteile? 🤬</a:t>
            </a: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35752963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Probleme von Single-Page-Anwendungen</a:t>
            </a:r>
          </a:p>
          <a:p>
            <a:pPr>
              <a:lnSpc>
                <a:spcPct val="130000"/>
              </a:lnSpc>
            </a:pPr>
            <a:r>
              <a:rPr lang="de-DE" dirty="0">
                <a:solidFill>
                  <a:srgbClr val="36544F"/>
                </a:solidFill>
              </a:rPr>
              <a:t>SEO geht nicht / schlecht!</a:t>
            </a:r>
          </a:p>
          <a:p>
            <a:pPr>
              <a:lnSpc>
                <a:spcPct val="130000"/>
              </a:lnSpc>
            </a:pPr>
            <a:r>
              <a:rPr lang="de-DE" dirty="0">
                <a:solidFill>
                  <a:srgbClr val="36544F"/>
                </a:solidFill>
              </a:rPr>
              <a:t>Langsam! </a:t>
            </a:r>
          </a:p>
          <a:p>
            <a:pPr>
              <a:lnSpc>
                <a:spcPct val="130000"/>
              </a:lnSpc>
            </a:pPr>
            <a:r>
              <a:rPr lang="de-DE" dirty="0">
                <a:solidFill>
                  <a:srgbClr val="36544F"/>
                </a:solidFill>
              </a:rPr>
              <a:t>Viel JavaScript muss geladen werden!</a:t>
            </a:r>
          </a:p>
          <a:p>
            <a:pPr>
              <a:lnSpc>
                <a:spcPct val="130000"/>
              </a:lnSpc>
            </a:pPr>
            <a:r>
              <a:rPr lang="de-DE" dirty="0">
                <a:solidFill>
                  <a:srgbClr val="36544F"/>
                </a:solidFill>
              </a:rPr>
              <a:t>JS-Bibliotheken ändern sich ständig!</a:t>
            </a:r>
          </a:p>
          <a:p>
            <a:pPr>
              <a:lnSpc>
                <a:spcPct val="130000"/>
              </a:lnSpc>
            </a:pPr>
            <a:r>
              <a:rPr lang="de-DE" dirty="0" err="1">
                <a:solidFill>
                  <a:srgbClr val="36544F"/>
                </a:solidFill>
              </a:rPr>
              <a:t>Tooling</a:t>
            </a:r>
            <a:r>
              <a:rPr lang="de-DE" dirty="0">
                <a:solidFill>
                  <a:srgbClr val="36544F"/>
                </a:solidFill>
              </a:rPr>
              <a:t> funktioniert nicht bzw. ist komplex! </a:t>
            </a:r>
          </a:p>
          <a:p>
            <a:pPr>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34283507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Performance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p:txBody>
          <a:bodyPr>
            <a:normAutofit/>
          </a:bodyPr>
          <a:lstStyle/>
          <a:p>
            <a:pPr marL="0" indent="0">
              <a:buNone/>
            </a:pPr>
            <a:r>
              <a:rPr lang="de-DE" dirty="0"/>
              <a:t>Performance in Single-Page-Anwendungen</a:t>
            </a:r>
          </a:p>
          <a:p>
            <a:pPr marL="457200" indent="-457200">
              <a:buFont typeface="+mj-lt"/>
              <a:buAutoNum type="arabicPeriod"/>
            </a:pPr>
            <a:r>
              <a:rPr lang="de-DE" b="0" dirty="0">
                <a:solidFill>
                  <a:srgbClr val="36544F"/>
                </a:solidFill>
              </a:rPr>
              <a:t>Es gibt die Zeit, die es braucht, bis eine Anwendung fertig dargestellt und interaktiv wird</a:t>
            </a:r>
          </a:p>
          <a:p>
            <a:endParaRPr lang="de-DE" b="0" dirty="0">
              <a:solidFill>
                <a:srgbClr val="36544F"/>
              </a:solidFill>
            </a:endParaRPr>
          </a:p>
        </p:txBody>
      </p:sp>
    </p:spTree>
    <p:extLst>
      <p:ext uri="{BB962C8B-B14F-4D97-AF65-F5344CB8AC3E}">
        <p14:creationId xmlns:p14="http://schemas.microsoft.com/office/powerpoint/2010/main" val="290489152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Performance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p:txBody>
          <a:bodyPr>
            <a:normAutofit/>
          </a:bodyPr>
          <a:lstStyle/>
          <a:p>
            <a:pPr marL="0" indent="0">
              <a:buNone/>
            </a:pPr>
            <a:r>
              <a:rPr lang="de-DE" dirty="0"/>
              <a:t>Performance in Single-Page-Anwendungen</a:t>
            </a:r>
          </a:p>
          <a:p>
            <a:pPr marL="457200" indent="-457200">
              <a:buFont typeface="+mj-lt"/>
              <a:buAutoNum type="arabicPeriod"/>
            </a:pPr>
            <a:r>
              <a:rPr lang="de-DE" b="0" dirty="0">
                <a:solidFill>
                  <a:srgbClr val="36544F"/>
                </a:solidFill>
              </a:rPr>
              <a:t>Es gibt die Zeit, die es braucht, bis eine Anwendung fertig dargestellt und interaktiv wird</a:t>
            </a:r>
          </a:p>
          <a:p>
            <a:pPr marL="457200" indent="-457200">
              <a:buFont typeface="+mj-lt"/>
              <a:buAutoNum type="arabicPeriod"/>
            </a:pPr>
            <a:r>
              <a:rPr lang="de-DE" b="0" dirty="0">
                <a:solidFill>
                  <a:srgbClr val="36544F"/>
                </a:solidFill>
              </a:rPr>
              <a:t>Es gibt die Performance zur Laufzeit (Öffnen eines Menüs oder </a:t>
            </a:r>
            <a:r>
              <a:rPr lang="de-DE" b="0" dirty="0" err="1">
                <a:solidFill>
                  <a:srgbClr val="36544F"/>
                </a:solidFill>
              </a:rPr>
              <a:t>Drag'n'Drop</a:t>
            </a:r>
            <a:r>
              <a:rPr lang="de-DE" b="0" dirty="0">
                <a:solidFill>
                  <a:srgbClr val="36544F"/>
                </a:solidFill>
              </a:rPr>
              <a:t> funktioniert flüssig)</a:t>
            </a:r>
          </a:p>
          <a:p>
            <a:endParaRPr lang="de-DE" b="0" dirty="0">
              <a:solidFill>
                <a:srgbClr val="36544F"/>
              </a:solidFill>
            </a:endParaRPr>
          </a:p>
        </p:txBody>
      </p:sp>
    </p:spTree>
    <p:extLst>
      <p:ext uri="{BB962C8B-B14F-4D97-AF65-F5344CB8AC3E}">
        <p14:creationId xmlns:p14="http://schemas.microsoft.com/office/powerpoint/2010/main" val="41026708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Performance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p:txBody>
          <a:bodyPr>
            <a:normAutofit/>
          </a:bodyPr>
          <a:lstStyle/>
          <a:p>
            <a:pPr marL="0" indent="0">
              <a:buNone/>
            </a:pPr>
            <a:r>
              <a:rPr lang="de-DE" dirty="0"/>
              <a:t>Performance in Single-Page-Anwendungen</a:t>
            </a:r>
          </a:p>
          <a:p>
            <a:pPr marL="457200" indent="-457200">
              <a:buFont typeface="+mj-lt"/>
              <a:buAutoNum type="arabicPeriod"/>
            </a:pPr>
            <a:r>
              <a:rPr lang="de-DE" b="0" dirty="0">
                <a:solidFill>
                  <a:srgbClr val="36544F"/>
                </a:solidFill>
              </a:rPr>
              <a:t>Es gibt die Zeit, die es braucht, bis eine Anwendung fertig dargestellt und interaktiv wird</a:t>
            </a:r>
          </a:p>
          <a:p>
            <a:pPr marL="457200" indent="-457200">
              <a:buFont typeface="+mj-lt"/>
              <a:buAutoNum type="arabicPeriod"/>
            </a:pPr>
            <a:r>
              <a:rPr lang="de-DE" b="0" dirty="0">
                <a:solidFill>
                  <a:srgbClr val="36544F"/>
                </a:solidFill>
              </a:rPr>
              <a:t>Es gibt die Performance zur Laufzeit (Öffnen eines Menüs oder </a:t>
            </a:r>
            <a:r>
              <a:rPr lang="de-DE" b="0" dirty="0" err="1">
                <a:solidFill>
                  <a:srgbClr val="36544F"/>
                </a:solidFill>
              </a:rPr>
              <a:t>Drag'n'Drop</a:t>
            </a:r>
            <a:r>
              <a:rPr lang="de-DE" b="0" dirty="0">
                <a:solidFill>
                  <a:srgbClr val="36544F"/>
                </a:solidFill>
              </a:rPr>
              <a:t> funktioniert flüssig)</a:t>
            </a:r>
          </a:p>
          <a:p>
            <a:pPr marL="457200" indent="-457200">
              <a:buFont typeface="+mj-lt"/>
              <a:buAutoNum type="arabicPeriod"/>
            </a:pPr>
            <a:r>
              <a:rPr lang="de-DE" b="0" dirty="0">
                <a:solidFill>
                  <a:srgbClr val="36544F"/>
                </a:solidFill>
              </a:rPr>
              <a:t>Performance beim Austausch mit Server-Daten (z.B. REST API)</a:t>
            </a:r>
          </a:p>
          <a:p>
            <a:pPr marL="0" indent="0">
              <a:buNone/>
            </a:pPr>
            <a:endParaRPr lang="de-DE" b="0" dirty="0">
              <a:solidFill>
                <a:srgbClr val="36544F"/>
              </a:solidFill>
            </a:endParaRPr>
          </a:p>
          <a:p>
            <a:pPr marL="0" indent="0">
              <a:buNone/>
            </a:pPr>
            <a:endParaRPr lang="de-DE" dirty="0"/>
          </a:p>
          <a:p>
            <a:endParaRPr lang="de-DE" b="0" dirty="0">
              <a:solidFill>
                <a:srgbClr val="36544F"/>
              </a:solidFill>
            </a:endParaRPr>
          </a:p>
        </p:txBody>
      </p:sp>
    </p:spTree>
    <p:extLst>
      <p:ext uri="{BB962C8B-B14F-4D97-AF65-F5344CB8AC3E}">
        <p14:creationId xmlns:p14="http://schemas.microsoft.com/office/powerpoint/2010/main" val="410226605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Performance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p:txBody>
          <a:bodyPr>
            <a:normAutofit/>
          </a:bodyPr>
          <a:lstStyle/>
          <a:p>
            <a:pPr marL="0" indent="0">
              <a:buNone/>
            </a:pPr>
            <a:r>
              <a:rPr lang="de-DE" dirty="0"/>
              <a:t>Performance in Single-Page-Anwendungen</a:t>
            </a:r>
          </a:p>
          <a:p>
            <a:pPr marL="457200" indent="-457200">
              <a:buFont typeface="+mj-lt"/>
              <a:buAutoNum type="arabicPeriod"/>
            </a:pPr>
            <a:r>
              <a:rPr lang="de-DE" b="0" dirty="0">
                <a:solidFill>
                  <a:srgbClr val="36544F"/>
                </a:solidFill>
              </a:rPr>
              <a:t>Es gibt die Zeit, die es braucht, bis eine Anwendung fertig dargestellt und interaktiv wird</a:t>
            </a:r>
          </a:p>
          <a:p>
            <a:pPr marL="457200" indent="-457200">
              <a:buFont typeface="+mj-lt"/>
              <a:buAutoNum type="arabicPeriod"/>
            </a:pPr>
            <a:r>
              <a:rPr lang="de-DE" b="0" dirty="0">
                <a:solidFill>
                  <a:srgbClr val="36544F"/>
                </a:solidFill>
              </a:rPr>
              <a:t>Es gibt die Performance zur Laufzeit (Öffnen eines Menüs oder </a:t>
            </a:r>
            <a:r>
              <a:rPr lang="de-DE" b="0" dirty="0" err="1">
                <a:solidFill>
                  <a:srgbClr val="36544F"/>
                </a:solidFill>
              </a:rPr>
              <a:t>Drag'n'Drop</a:t>
            </a:r>
            <a:r>
              <a:rPr lang="de-DE" b="0" dirty="0">
                <a:solidFill>
                  <a:srgbClr val="36544F"/>
                </a:solidFill>
              </a:rPr>
              <a:t> funktioniert flüssig)</a:t>
            </a:r>
          </a:p>
          <a:p>
            <a:pPr marL="457200" indent="-457200">
              <a:buFont typeface="+mj-lt"/>
              <a:buAutoNum type="arabicPeriod"/>
            </a:pPr>
            <a:r>
              <a:rPr lang="de-DE" b="0" dirty="0">
                <a:solidFill>
                  <a:srgbClr val="36544F"/>
                </a:solidFill>
              </a:rPr>
              <a:t>Performance beim Austausch mit Server-Daten (z.B. REST API)</a:t>
            </a:r>
          </a:p>
          <a:p>
            <a:pPr marL="0" indent="0">
              <a:buNone/>
            </a:pPr>
            <a:endParaRPr lang="de-DE" b="0" dirty="0">
              <a:solidFill>
                <a:srgbClr val="36544F"/>
              </a:solidFill>
            </a:endParaRPr>
          </a:p>
          <a:p>
            <a:pPr marL="0" indent="0">
              <a:buNone/>
            </a:pPr>
            <a:r>
              <a:rPr lang="de-DE" b="0" dirty="0">
                <a:solidFill>
                  <a:srgbClr val="36544F"/>
                </a:solidFill>
              </a:rPr>
              <a:t>👉 In der Diskussion um </a:t>
            </a:r>
            <a:r>
              <a:rPr lang="de-DE" b="0" dirty="0" err="1">
                <a:solidFill>
                  <a:srgbClr val="36544F"/>
                </a:solidFill>
              </a:rPr>
              <a:t>Fullstack</a:t>
            </a:r>
            <a:r>
              <a:rPr lang="de-DE" b="0" dirty="0">
                <a:solidFill>
                  <a:srgbClr val="36544F"/>
                </a:solidFill>
              </a:rPr>
              <a:t>-Ansätze geht es meist um den ersten Punkt</a:t>
            </a:r>
          </a:p>
          <a:p>
            <a:pPr marL="0" indent="0">
              <a:buNone/>
            </a:pPr>
            <a:endParaRPr lang="de-DE" dirty="0"/>
          </a:p>
          <a:p>
            <a:endParaRPr lang="de-DE" b="0" dirty="0">
              <a:solidFill>
                <a:srgbClr val="36544F"/>
              </a:solidFill>
            </a:endParaRPr>
          </a:p>
        </p:txBody>
      </p:sp>
    </p:spTree>
    <p:extLst>
      <p:ext uri="{BB962C8B-B14F-4D97-AF65-F5344CB8AC3E}">
        <p14:creationId xmlns:p14="http://schemas.microsoft.com/office/powerpoint/2010/main" val="37713667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Verhalten von Single-Page-Anwendungen</a:t>
            </a:r>
          </a:p>
          <a:p>
            <a:pPr>
              <a:lnSpc>
                <a:spcPct val="130000"/>
              </a:lnSpc>
            </a:pPr>
            <a:r>
              <a:rPr lang="de-DE" dirty="0">
                <a:solidFill>
                  <a:srgbClr val="36544F"/>
                </a:solidFill>
              </a:rPr>
              <a:t>Es gibt natürlich Kompromisse...</a:t>
            </a:r>
          </a:p>
          <a:p>
            <a:pPr lvl="1">
              <a:lnSpc>
                <a:spcPct val="130000"/>
              </a:lnSpc>
            </a:pPr>
            <a:r>
              <a:rPr lang="de-DE" dirty="0">
                <a:solidFill>
                  <a:srgbClr val="36544F"/>
                </a:solidFill>
              </a:rPr>
              <a:t>Server Side Rendering (SSR)</a:t>
            </a:r>
          </a:p>
          <a:p>
            <a:pPr lvl="1">
              <a:lnSpc>
                <a:spcPct val="130000"/>
              </a:lnSpc>
            </a:pPr>
            <a:r>
              <a:rPr lang="de-DE" dirty="0" err="1">
                <a:solidFill>
                  <a:srgbClr val="36544F"/>
                </a:solidFill>
              </a:rPr>
              <a:t>Lazy-Loading</a:t>
            </a:r>
            <a:r>
              <a:rPr lang="de-DE" dirty="0">
                <a:solidFill>
                  <a:srgbClr val="36544F"/>
                </a:solidFill>
              </a:rPr>
              <a:t>: Teile des JavaScript-Codes werden erst bei Bedarf geladen</a:t>
            </a:r>
          </a:p>
          <a:p>
            <a:pPr lvl="1">
              <a:lnSpc>
                <a:spcPct val="130000"/>
              </a:lnSpc>
            </a:pPr>
            <a:r>
              <a:rPr lang="de-DE" dirty="0"/>
              <a:t>Caching der Artefakte: einzelne JS-Dateien können im Browser </a:t>
            </a:r>
            <a:r>
              <a:rPr lang="de-DE" dirty="0" err="1"/>
              <a:t>gecached</a:t>
            </a:r>
            <a:r>
              <a:rPr lang="de-DE" dirty="0"/>
              <a:t> werden</a:t>
            </a: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31264039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p:txBody>
          <a:bodyPr>
            <a:normAutofit/>
          </a:bodyPr>
          <a:lstStyle/>
          <a:p>
            <a:pPr marL="0" indent="0">
              <a:buNone/>
            </a:pPr>
            <a:r>
              <a:rPr lang="de-DE" dirty="0"/>
              <a:t>Serverseitiges Rendern (SSR)</a:t>
            </a:r>
          </a:p>
          <a:p>
            <a:pPr marL="342900" indent="-342900">
              <a:buFont typeface="+mj-lt"/>
              <a:buAutoNum type="arabicPeriod"/>
            </a:pPr>
            <a:r>
              <a:rPr lang="de-DE" b="0" dirty="0">
                <a:solidFill>
                  <a:srgbClr val="36544F"/>
                </a:solidFill>
              </a:rPr>
              <a:t>Bei SSR wird die Anwendung auf dem Server ausgeführt</a:t>
            </a:r>
          </a:p>
          <a:p>
            <a:endParaRPr lang="de-DE" dirty="0"/>
          </a:p>
          <a:p>
            <a:pPr marL="0" indent="0">
              <a:buNone/>
            </a:pPr>
            <a:endParaRPr lang="de-DE" dirty="0"/>
          </a:p>
          <a:p>
            <a:endParaRPr lang="de-DE" b="0" dirty="0">
              <a:solidFill>
                <a:srgbClr val="36544F"/>
              </a:solidFill>
            </a:endParaRPr>
          </a:p>
        </p:txBody>
      </p:sp>
    </p:spTree>
    <p:extLst>
      <p:ext uri="{BB962C8B-B14F-4D97-AF65-F5344CB8AC3E}">
        <p14:creationId xmlns:p14="http://schemas.microsoft.com/office/powerpoint/2010/main" val="16755922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p:txBody>
          <a:bodyPr>
            <a:normAutofit/>
          </a:bodyPr>
          <a:lstStyle/>
          <a:p>
            <a:pPr marL="0" indent="0">
              <a:buNone/>
            </a:pPr>
            <a:r>
              <a:rPr lang="de-DE" dirty="0"/>
              <a:t>Serverseitiges Rendern (SSR)</a:t>
            </a:r>
          </a:p>
          <a:p>
            <a:pPr marL="342900" indent="-342900">
              <a:buFont typeface="+mj-lt"/>
              <a:buAutoNum type="arabicPeriod"/>
            </a:pPr>
            <a:r>
              <a:rPr lang="de-DE" b="0" dirty="0">
                <a:solidFill>
                  <a:srgbClr val="36544F"/>
                </a:solidFill>
              </a:rPr>
              <a:t>Bei SSR wird die Anwendung auf dem Server ausgeführt</a:t>
            </a:r>
          </a:p>
          <a:p>
            <a:pPr marL="342900" indent="-342900">
              <a:buFont typeface="+mj-lt"/>
              <a:buAutoNum type="arabicPeriod"/>
            </a:pPr>
            <a:endParaRPr lang="de-DE" b="0" dirty="0">
              <a:solidFill>
                <a:srgbClr val="36544F"/>
              </a:solidFill>
            </a:endParaRPr>
          </a:p>
          <a:p>
            <a:pPr marL="342900" indent="-342900">
              <a:buFont typeface="+mj-lt"/>
              <a:buAutoNum type="arabicPeriod"/>
            </a:pPr>
            <a:r>
              <a:rPr lang="de-DE" b="0" dirty="0">
                <a:solidFill>
                  <a:srgbClr val="36544F"/>
                </a:solidFill>
              </a:rPr>
              <a:t>Der Server schickt </a:t>
            </a:r>
            <a:r>
              <a:rPr lang="de-DE" dirty="0">
                <a:solidFill>
                  <a:srgbClr val="36544F"/>
                </a:solidFill>
              </a:rPr>
              <a:t>fertiges HTML </a:t>
            </a:r>
            <a:r>
              <a:rPr lang="de-DE" b="0" dirty="0">
                <a:solidFill>
                  <a:srgbClr val="36544F"/>
                </a:solidFill>
              </a:rPr>
              <a:t>zum Client</a:t>
            </a:r>
          </a:p>
          <a:p>
            <a:endParaRPr lang="de-DE" dirty="0"/>
          </a:p>
          <a:p>
            <a:pPr marL="0" indent="0">
              <a:buNone/>
            </a:pPr>
            <a:endParaRPr lang="de-DE" dirty="0"/>
          </a:p>
          <a:p>
            <a:endParaRPr lang="de-DE" b="0" dirty="0">
              <a:solidFill>
                <a:srgbClr val="36544F"/>
              </a:solidFill>
            </a:endParaRPr>
          </a:p>
        </p:txBody>
      </p:sp>
    </p:spTree>
    <p:extLst>
      <p:ext uri="{BB962C8B-B14F-4D97-AF65-F5344CB8AC3E}">
        <p14:creationId xmlns:p14="http://schemas.microsoft.com/office/powerpoint/2010/main" val="1101649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16" name="Inhaltsplatzhalter 15">
            <a:extLst>
              <a:ext uri="{FF2B5EF4-FFF2-40B4-BE49-F238E27FC236}">
                <a16:creationId xmlns:a16="http://schemas.microsoft.com/office/drawing/2014/main" id="{CE2122EB-B5CC-4ED9-C2CD-BE630CEED7FF}"/>
              </a:ext>
            </a:extLst>
          </p:cNvPr>
          <p:cNvSpPr>
            <a:spLocks noGrp="1"/>
          </p:cNvSpPr>
          <p:nvPr>
            <p:ph sz="quarter" idx="10"/>
          </p:nvPr>
        </p:nvSpPr>
        <p:spPr>
          <a:xfrm>
            <a:off x="4949927" y="4468923"/>
            <a:ext cx="4006506" cy="442002"/>
          </a:xfrm>
        </p:spPr>
        <p:txBody>
          <a:bodyPr>
            <a:normAutofit/>
          </a:bodyPr>
          <a:lstStyle/>
          <a:p>
            <a:pPr marL="0" indent="0" algn="ctr">
              <a:buNone/>
            </a:pPr>
            <a:r>
              <a:rPr lang="de-DE" dirty="0"/>
              <a:t>Cookie-Banner wegklicken </a:t>
            </a:r>
            <a:r>
              <a:rPr lang="de-DE" sz="1800" dirty="0"/>
              <a:t>🥳</a:t>
            </a:r>
            <a:endParaRPr lang="de-DE" dirty="0"/>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4054315" cy="58477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200" b="1" dirty="0">
                <a:solidFill>
                  <a:srgbClr val="36544F"/>
                </a:solidFill>
                <a:latin typeface="Source Sans Pro SemiBold" panose="020B0503030403020204" pitchFamily="34" charset="0"/>
              </a:rPr>
              <a:t>Ein anderes Beispiel...</a:t>
            </a:r>
            <a:endParaRPr lang="de-DE" sz="3200" b="1" dirty="0">
              <a:solidFill>
                <a:srgbClr val="B04432"/>
              </a:solidFill>
              <a:latin typeface="Source Sans Pro SemiBold" panose="020B0503030403020204" pitchFamily="34" charset="0"/>
            </a:endParaRPr>
          </a:p>
        </p:txBody>
      </p:sp>
      <p:pic>
        <p:nvPicPr>
          <p:cNvPr id="5" name="Grafik 4">
            <a:extLst>
              <a:ext uri="{FF2B5EF4-FFF2-40B4-BE49-F238E27FC236}">
                <a16:creationId xmlns:a16="http://schemas.microsoft.com/office/drawing/2014/main" id="{21C8E164-B995-0F30-403B-D8D55AE93AD1}"/>
              </a:ext>
            </a:extLst>
          </p:cNvPr>
          <p:cNvPicPr>
            <a:picLocks noChangeAspect="1"/>
          </p:cNvPicPr>
          <p:nvPr/>
        </p:nvPicPr>
        <p:blipFill>
          <a:blip r:embed="rId2"/>
          <a:stretch>
            <a:fillRect/>
          </a:stretch>
        </p:blipFill>
        <p:spPr>
          <a:xfrm>
            <a:off x="4949926" y="883022"/>
            <a:ext cx="4006505" cy="3440983"/>
          </a:xfrm>
          <a:prstGeom prst="rect">
            <a:avLst/>
          </a:prstGeom>
        </p:spPr>
      </p:pic>
    </p:spTree>
    <p:extLst>
      <p:ext uri="{BB962C8B-B14F-4D97-AF65-F5344CB8AC3E}">
        <p14:creationId xmlns:p14="http://schemas.microsoft.com/office/powerpoint/2010/main" val="14562886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p:txBody>
          <a:bodyPr>
            <a:normAutofit/>
          </a:bodyPr>
          <a:lstStyle/>
          <a:p>
            <a:pPr marL="0" indent="0">
              <a:buNone/>
            </a:pPr>
            <a:r>
              <a:rPr lang="de-DE" dirty="0"/>
              <a:t>Serverseitiges Rendern (SSR)</a:t>
            </a:r>
          </a:p>
          <a:p>
            <a:pPr marL="342900" indent="-342900">
              <a:buFont typeface="+mj-lt"/>
              <a:buAutoNum type="arabicPeriod"/>
            </a:pPr>
            <a:r>
              <a:rPr lang="de-DE" b="0" dirty="0">
                <a:solidFill>
                  <a:srgbClr val="36544F"/>
                </a:solidFill>
              </a:rPr>
              <a:t>Bei SSR wird die Anwendung auf dem Server ausgeführt</a:t>
            </a:r>
          </a:p>
          <a:p>
            <a:pPr marL="342900" indent="-342900">
              <a:buFont typeface="+mj-lt"/>
              <a:buAutoNum type="arabicPeriod"/>
            </a:pPr>
            <a:endParaRPr lang="de-DE" b="0" dirty="0">
              <a:solidFill>
                <a:srgbClr val="36544F"/>
              </a:solidFill>
            </a:endParaRPr>
          </a:p>
          <a:p>
            <a:pPr marL="342900" indent="-342900">
              <a:buFont typeface="+mj-lt"/>
              <a:buAutoNum type="arabicPeriod"/>
            </a:pPr>
            <a:r>
              <a:rPr lang="de-DE" b="0" dirty="0">
                <a:solidFill>
                  <a:srgbClr val="36544F"/>
                </a:solidFill>
              </a:rPr>
              <a:t>Der Server schickt </a:t>
            </a:r>
            <a:r>
              <a:rPr lang="de-DE" dirty="0">
                <a:solidFill>
                  <a:srgbClr val="36544F"/>
                </a:solidFill>
              </a:rPr>
              <a:t>fertiges HTML </a:t>
            </a:r>
            <a:r>
              <a:rPr lang="de-DE" b="0" dirty="0">
                <a:solidFill>
                  <a:srgbClr val="36544F"/>
                </a:solidFill>
              </a:rPr>
              <a:t>zum Client</a:t>
            </a:r>
          </a:p>
          <a:p>
            <a:pPr lvl="1"/>
            <a:r>
              <a:rPr lang="de-DE" b="0" dirty="0">
                <a:solidFill>
                  <a:srgbClr val="36544F"/>
                </a:solidFill>
              </a:rPr>
              <a:t>Gut: Client braucht HTML nur anzuzeigen (schnell!)</a:t>
            </a:r>
          </a:p>
          <a:p>
            <a:pPr lvl="1"/>
            <a:r>
              <a:rPr lang="de-DE" b="0" dirty="0">
                <a:solidFill>
                  <a:srgbClr val="36544F"/>
                </a:solidFill>
              </a:rPr>
              <a:t>Gut: Suchmaschinen können HTML indizieren</a:t>
            </a:r>
          </a:p>
          <a:p>
            <a:endParaRPr lang="de-DE" dirty="0"/>
          </a:p>
          <a:p>
            <a:pPr marL="0" indent="0">
              <a:buNone/>
            </a:pPr>
            <a:endParaRPr lang="de-DE" dirty="0"/>
          </a:p>
          <a:p>
            <a:endParaRPr lang="de-DE" b="0" dirty="0">
              <a:solidFill>
                <a:srgbClr val="36544F"/>
              </a:solidFill>
            </a:endParaRPr>
          </a:p>
        </p:txBody>
      </p:sp>
    </p:spTree>
    <p:extLst>
      <p:ext uri="{BB962C8B-B14F-4D97-AF65-F5344CB8AC3E}">
        <p14:creationId xmlns:p14="http://schemas.microsoft.com/office/powerpoint/2010/main" val="27152203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Single-Page-Anwendungen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296725"/>
          </a:xfrm>
        </p:spPr>
        <p:txBody>
          <a:bodyPr>
            <a:normAutofit/>
          </a:bodyPr>
          <a:lstStyle/>
          <a:p>
            <a:pPr marL="0" indent="0">
              <a:buNone/>
            </a:pPr>
            <a:r>
              <a:rPr lang="de-DE" dirty="0"/>
              <a:t>Serverseitiges Rendern (SSR)</a:t>
            </a:r>
          </a:p>
          <a:p>
            <a:pPr marL="342900" indent="-342900">
              <a:buFont typeface="+mj-lt"/>
              <a:buAutoNum type="arabicPeriod"/>
            </a:pPr>
            <a:r>
              <a:rPr lang="de-DE" b="0" dirty="0">
                <a:solidFill>
                  <a:srgbClr val="36544F"/>
                </a:solidFill>
              </a:rPr>
              <a:t>Bei SSR wird die Anwendung auf dem Server ausgeführt</a:t>
            </a:r>
          </a:p>
          <a:p>
            <a:pPr marL="342900" indent="-342900">
              <a:buFont typeface="+mj-lt"/>
              <a:buAutoNum type="arabicPeriod"/>
            </a:pPr>
            <a:endParaRPr lang="de-DE" b="0" dirty="0">
              <a:solidFill>
                <a:srgbClr val="36544F"/>
              </a:solidFill>
            </a:endParaRPr>
          </a:p>
          <a:p>
            <a:pPr marL="342900" indent="-342900">
              <a:buFont typeface="+mj-lt"/>
              <a:buAutoNum type="arabicPeriod"/>
            </a:pPr>
            <a:r>
              <a:rPr lang="de-DE" b="0" dirty="0">
                <a:solidFill>
                  <a:srgbClr val="36544F"/>
                </a:solidFill>
              </a:rPr>
              <a:t>Der Server schickt </a:t>
            </a:r>
            <a:r>
              <a:rPr lang="de-DE" dirty="0">
                <a:solidFill>
                  <a:srgbClr val="36544F"/>
                </a:solidFill>
              </a:rPr>
              <a:t>fertiges HTML </a:t>
            </a:r>
            <a:r>
              <a:rPr lang="de-DE" b="0" dirty="0">
                <a:solidFill>
                  <a:srgbClr val="36544F"/>
                </a:solidFill>
              </a:rPr>
              <a:t>zum Client</a:t>
            </a:r>
          </a:p>
          <a:p>
            <a:pPr lvl="1"/>
            <a:r>
              <a:rPr lang="de-DE" b="0" dirty="0">
                <a:solidFill>
                  <a:srgbClr val="36544F"/>
                </a:solidFill>
              </a:rPr>
              <a:t>Gut: Client braucht HTML nur anzuzeigen (schnell!)</a:t>
            </a:r>
          </a:p>
          <a:p>
            <a:pPr lvl="1"/>
            <a:r>
              <a:rPr lang="de-DE" b="0" dirty="0">
                <a:solidFill>
                  <a:srgbClr val="36544F"/>
                </a:solidFill>
              </a:rPr>
              <a:t>Gut: Suchmaschinen können HTML indizieren</a:t>
            </a:r>
          </a:p>
          <a:p>
            <a:pPr marL="342900" indent="-342900">
              <a:buFont typeface="+mj-lt"/>
              <a:buAutoNum type="arabicPeriod"/>
            </a:pPr>
            <a:endParaRPr lang="de-DE" b="0" dirty="0">
              <a:solidFill>
                <a:srgbClr val="36544F"/>
              </a:solidFill>
            </a:endParaRPr>
          </a:p>
          <a:p>
            <a:pPr marL="342900" indent="-342900">
              <a:buFont typeface="+mj-lt"/>
              <a:buAutoNum type="arabicPeriod"/>
            </a:pPr>
            <a:r>
              <a:rPr lang="de-DE" b="0" dirty="0">
                <a:solidFill>
                  <a:srgbClr val="36544F"/>
                </a:solidFill>
              </a:rPr>
              <a:t>Ebenfalls wird der </a:t>
            </a:r>
            <a:r>
              <a:rPr lang="de-DE" dirty="0">
                <a:solidFill>
                  <a:srgbClr val="36544F"/>
                </a:solidFill>
              </a:rPr>
              <a:t>komplette</a:t>
            </a:r>
            <a:r>
              <a:rPr lang="de-DE" b="0" dirty="0">
                <a:solidFill>
                  <a:srgbClr val="36544F"/>
                </a:solidFill>
              </a:rPr>
              <a:t> </a:t>
            </a:r>
            <a:r>
              <a:rPr lang="de-DE" dirty="0">
                <a:solidFill>
                  <a:srgbClr val="36544F"/>
                </a:solidFill>
              </a:rPr>
              <a:t>Anwendungscode</a:t>
            </a:r>
            <a:r>
              <a:rPr lang="de-DE" b="0" dirty="0">
                <a:solidFill>
                  <a:srgbClr val="36544F"/>
                </a:solidFill>
              </a:rPr>
              <a:t> zum Client geschickt</a:t>
            </a:r>
          </a:p>
          <a:p>
            <a:pPr lvl="1"/>
            <a:r>
              <a:rPr lang="de-DE" dirty="0"/>
              <a:t>😢 Auch für "statische" Komponenten</a:t>
            </a:r>
          </a:p>
          <a:p>
            <a:pPr lvl="1"/>
            <a:r>
              <a:rPr lang="de-DE" dirty="0"/>
              <a:t>😢 Bandbreite! Performance!</a:t>
            </a:r>
          </a:p>
          <a:p>
            <a:pPr lvl="1"/>
            <a:r>
              <a:rPr lang="de-DE" dirty="0"/>
              <a:t>😢 Erst jetzt ist die Anwendung interaktiv</a:t>
            </a:r>
          </a:p>
          <a:p>
            <a:pPr lvl="1"/>
            <a:r>
              <a:rPr lang="de-DE" dirty="0"/>
              <a:t>Jede weitere Navigation findet im Client statt (ohne Server </a:t>
            </a:r>
            <a:r>
              <a:rPr lang="de-DE" dirty="0" err="1"/>
              <a:t>roundtrip</a:t>
            </a:r>
            <a:r>
              <a:rPr lang="de-DE" dirty="0"/>
              <a:t>)</a:t>
            </a:r>
          </a:p>
          <a:p>
            <a:endParaRPr lang="de-DE" dirty="0"/>
          </a:p>
          <a:p>
            <a:endParaRPr lang="de-DE" dirty="0"/>
          </a:p>
          <a:p>
            <a:pPr lvl="1"/>
            <a:endParaRPr lang="de-DE" b="0" dirty="0">
              <a:solidFill>
                <a:srgbClr val="36544F"/>
              </a:solidFill>
            </a:endParaRPr>
          </a:p>
          <a:p>
            <a:endParaRPr lang="de-DE" dirty="0"/>
          </a:p>
          <a:p>
            <a:pPr marL="0" indent="0">
              <a:buNone/>
            </a:pPr>
            <a:endParaRPr lang="de-DE" dirty="0"/>
          </a:p>
          <a:p>
            <a:endParaRPr lang="de-DE" b="0" dirty="0">
              <a:solidFill>
                <a:srgbClr val="36544F"/>
              </a:solidFill>
            </a:endParaRPr>
          </a:p>
        </p:txBody>
      </p:sp>
    </p:spTree>
    <p:extLst>
      <p:ext uri="{BB962C8B-B14F-4D97-AF65-F5344CB8AC3E}">
        <p14:creationId xmlns:p14="http://schemas.microsoft.com/office/powerpoint/2010/main" val="35893028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5629612-A410-3642-BEE4-81FFE1829BD8}"/>
              </a:ext>
            </a:extLst>
          </p:cNvPr>
          <p:cNvSpPr/>
          <p:nvPr/>
        </p:nvSpPr>
        <p:spPr>
          <a:xfrm>
            <a:off x="0" y="99136"/>
            <a:ext cx="9144000" cy="923330"/>
          </a:xfrm>
          <a:prstGeom prst="rect">
            <a:avLst/>
          </a:prstGeom>
        </p:spPr>
        <p:txBody>
          <a:bodyPr wrap="square">
            <a:spAutoFit/>
          </a:bodyPr>
          <a:lstStyle/>
          <a:p>
            <a:pPr algn="ctr"/>
            <a:r>
              <a:rPr lang="de-DE" sz="5400" b="1" dirty="0">
                <a:solidFill>
                  <a:srgbClr val="FB8E20"/>
                </a:solidFill>
                <a:latin typeface="Montserrat" charset="0"/>
                <a:ea typeface="Montserrat" charset="0"/>
                <a:cs typeface="Montserrat" charset="0"/>
              </a:rPr>
              <a:t>Teil 2</a:t>
            </a:r>
          </a:p>
        </p:txBody>
      </p:sp>
      <p:sp>
        <p:nvSpPr>
          <p:cNvPr id="5" name="Rechteck 4">
            <a:extLst>
              <a:ext uri="{FF2B5EF4-FFF2-40B4-BE49-F238E27FC236}">
                <a16:creationId xmlns:a16="http://schemas.microsoft.com/office/drawing/2014/main" id="{594C0C99-ACB8-8146-A5B7-29432AEE72BF}"/>
              </a:ext>
            </a:extLst>
          </p:cNvPr>
          <p:cNvSpPr/>
          <p:nvPr/>
        </p:nvSpPr>
        <p:spPr>
          <a:xfrm>
            <a:off x="0" y="1137125"/>
            <a:ext cx="9144000" cy="1569660"/>
          </a:xfrm>
          <a:prstGeom prst="rect">
            <a:avLst/>
          </a:prstGeom>
        </p:spPr>
        <p:txBody>
          <a:bodyPr wrap="square">
            <a:spAutoFit/>
          </a:bodyPr>
          <a:lstStyle/>
          <a:p>
            <a:pPr algn="ctr"/>
            <a:r>
              <a:rPr lang="de-DE" sz="9600" b="1" dirty="0" err="1">
                <a:solidFill>
                  <a:srgbClr val="B04432"/>
                </a:solidFill>
                <a:latin typeface="Source Sans Pro" panose="020B0503030403020204" pitchFamily="34" charset="77"/>
              </a:rPr>
              <a:t>Fullstack</a:t>
            </a:r>
            <a:endParaRPr lang="de-DE" sz="4800" b="1" dirty="0">
              <a:solidFill>
                <a:srgbClr val="B04432"/>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2" name="Rechteck 1">
            <a:extLst>
              <a:ext uri="{FF2B5EF4-FFF2-40B4-BE49-F238E27FC236}">
                <a16:creationId xmlns:a16="http://schemas.microsoft.com/office/drawing/2014/main" id="{46ACA71B-15CB-6EDF-A42D-90B5142779FB}"/>
              </a:ext>
            </a:extLst>
          </p:cNvPr>
          <p:cNvSpPr/>
          <p:nvPr/>
        </p:nvSpPr>
        <p:spPr>
          <a:xfrm>
            <a:off x="0" y="2520814"/>
            <a:ext cx="9082454" cy="1107996"/>
          </a:xfrm>
          <a:prstGeom prst="rect">
            <a:avLst/>
          </a:prstGeom>
        </p:spPr>
        <p:txBody>
          <a:bodyPr wrap="square">
            <a:spAutoFit/>
          </a:bodyPr>
          <a:lstStyle/>
          <a:p>
            <a:pPr algn="ctr"/>
            <a:r>
              <a:rPr lang="de-DE" sz="6600" b="1" dirty="0">
                <a:solidFill>
                  <a:srgbClr val="1778B8"/>
                </a:solidFill>
                <a:latin typeface="Montserrat" charset="0"/>
                <a:ea typeface="Montserrat" charset="0"/>
                <a:cs typeface="Montserrat" charset="0"/>
              </a:rPr>
              <a:t>Ansätze</a:t>
            </a:r>
            <a:endParaRPr lang="de-DE" sz="1200" b="1" dirty="0">
              <a:solidFill>
                <a:srgbClr val="1778B8"/>
              </a:solidFill>
              <a:latin typeface="Montserrat" charset="0"/>
              <a:ea typeface="Montserrat" charset="0"/>
              <a:cs typeface="Montserrat" charset="0"/>
            </a:endParaRPr>
          </a:p>
        </p:txBody>
      </p:sp>
    </p:spTree>
    <p:extLst>
      <p:ext uri="{BB962C8B-B14F-4D97-AF65-F5344CB8AC3E}">
        <p14:creationId xmlns:p14="http://schemas.microsoft.com/office/powerpoint/2010/main" val="18975515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err="1"/>
              <a:t>Fullstack</a:t>
            </a:r>
            <a:r>
              <a:rPr lang="de-DE" dirty="0"/>
              <a:t>-Ansätze</a:t>
            </a:r>
          </a:p>
          <a:p>
            <a:pPr>
              <a:lnSpc>
                <a:spcPct val="130000"/>
              </a:lnSpc>
            </a:pPr>
            <a:r>
              <a:rPr lang="de-DE" dirty="0">
                <a:solidFill>
                  <a:srgbClr val="36544F"/>
                </a:solidFill>
              </a:rPr>
              <a:t>Im Client nur dort JS, wo technisch notwendig</a:t>
            </a:r>
          </a:p>
          <a:p>
            <a:pPr lvl="1">
              <a:lnSpc>
                <a:spcPct val="130000"/>
              </a:lnSpc>
            </a:pPr>
            <a:r>
              <a:rPr lang="de-DE" dirty="0">
                <a:solidFill>
                  <a:srgbClr val="36544F"/>
                </a:solidFill>
              </a:rPr>
              <a:t>wie beim JS-</a:t>
            </a:r>
            <a:r>
              <a:rPr lang="de-DE" dirty="0" err="1">
                <a:solidFill>
                  <a:srgbClr val="36544F"/>
                </a:solidFill>
              </a:rPr>
              <a:t>Schnippsel</a:t>
            </a:r>
            <a:r>
              <a:rPr lang="de-DE" dirty="0">
                <a:solidFill>
                  <a:srgbClr val="36544F"/>
                </a:solidFill>
              </a:rPr>
              <a:t>-Ansatz!</a:t>
            </a:r>
          </a:p>
          <a:p>
            <a:pPr lvl="1"/>
            <a:endParaRPr lang="de-DE" b="0" dirty="0">
              <a:solidFill>
                <a:srgbClr val="36544F"/>
              </a:solidFill>
            </a:endParaRPr>
          </a:p>
        </p:txBody>
      </p:sp>
    </p:spTree>
    <p:extLst>
      <p:ext uri="{BB962C8B-B14F-4D97-AF65-F5344CB8AC3E}">
        <p14:creationId xmlns:p14="http://schemas.microsoft.com/office/powerpoint/2010/main" val="191232350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err="1"/>
              <a:t>Fullstack</a:t>
            </a:r>
            <a:r>
              <a:rPr lang="de-DE" dirty="0"/>
              <a:t>-Ansätze</a:t>
            </a:r>
          </a:p>
          <a:p>
            <a:pPr>
              <a:lnSpc>
                <a:spcPct val="130000"/>
              </a:lnSpc>
            </a:pPr>
            <a:r>
              <a:rPr lang="de-DE" dirty="0">
                <a:solidFill>
                  <a:srgbClr val="36544F"/>
                </a:solidFill>
              </a:rPr>
              <a:t>Im Client nur dort JS, wo technisch notwendig</a:t>
            </a:r>
          </a:p>
          <a:p>
            <a:pPr lvl="1">
              <a:lnSpc>
                <a:spcPct val="130000"/>
              </a:lnSpc>
            </a:pPr>
            <a:r>
              <a:rPr lang="de-DE" dirty="0">
                <a:solidFill>
                  <a:srgbClr val="36544F"/>
                </a:solidFill>
              </a:rPr>
              <a:t>wie beim JS-</a:t>
            </a:r>
            <a:r>
              <a:rPr lang="de-DE" dirty="0" err="1">
                <a:solidFill>
                  <a:srgbClr val="36544F"/>
                </a:solidFill>
              </a:rPr>
              <a:t>Schnippsel</a:t>
            </a:r>
            <a:r>
              <a:rPr lang="de-DE" dirty="0">
                <a:solidFill>
                  <a:srgbClr val="36544F"/>
                </a:solidFill>
              </a:rPr>
              <a:t>-Ansatz!</a:t>
            </a:r>
          </a:p>
          <a:p>
            <a:pPr>
              <a:lnSpc>
                <a:spcPct val="130000"/>
              </a:lnSpc>
            </a:pPr>
            <a:r>
              <a:rPr lang="de-DE" dirty="0">
                <a:solidFill>
                  <a:srgbClr val="36544F"/>
                </a:solidFill>
              </a:rPr>
              <a:t>...aber Entwicklung aus einem Guss / Stack</a:t>
            </a:r>
          </a:p>
          <a:p>
            <a:pPr lvl="1">
              <a:lnSpc>
                <a:spcPct val="130000"/>
              </a:lnSpc>
            </a:pPr>
            <a:r>
              <a:rPr lang="de-DE" dirty="0"/>
              <a:t>wie beim Single-Page-Ansatz</a:t>
            </a:r>
          </a:p>
          <a:p>
            <a:pPr lvl="1"/>
            <a:endParaRPr lang="de-DE" b="0" dirty="0">
              <a:solidFill>
                <a:srgbClr val="36544F"/>
              </a:solidFill>
            </a:endParaRPr>
          </a:p>
        </p:txBody>
      </p:sp>
    </p:spTree>
    <p:extLst>
      <p:ext uri="{BB962C8B-B14F-4D97-AF65-F5344CB8AC3E}">
        <p14:creationId xmlns:p14="http://schemas.microsoft.com/office/powerpoint/2010/main" val="407525661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err="1"/>
              <a:t>Fullstack</a:t>
            </a:r>
            <a:r>
              <a:rPr lang="de-DE" dirty="0"/>
              <a:t>-Ansätze</a:t>
            </a:r>
          </a:p>
          <a:p>
            <a:pPr>
              <a:lnSpc>
                <a:spcPct val="130000"/>
              </a:lnSpc>
            </a:pPr>
            <a:r>
              <a:rPr lang="de-DE" dirty="0">
                <a:solidFill>
                  <a:srgbClr val="36544F"/>
                </a:solidFill>
              </a:rPr>
              <a:t>Im Client nur dort JS, wo technisch notwendig</a:t>
            </a:r>
          </a:p>
          <a:p>
            <a:pPr lvl="1">
              <a:lnSpc>
                <a:spcPct val="130000"/>
              </a:lnSpc>
            </a:pPr>
            <a:r>
              <a:rPr lang="de-DE" dirty="0">
                <a:solidFill>
                  <a:srgbClr val="36544F"/>
                </a:solidFill>
              </a:rPr>
              <a:t>wie beim JS-</a:t>
            </a:r>
            <a:r>
              <a:rPr lang="de-DE" dirty="0" err="1">
                <a:solidFill>
                  <a:srgbClr val="36544F"/>
                </a:solidFill>
              </a:rPr>
              <a:t>Schnippsel</a:t>
            </a:r>
            <a:r>
              <a:rPr lang="de-DE" dirty="0">
                <a:solidFill>
                  <a:srgbClr val="36544F"/>
                </a:solidFill>
              </a:rPr>
              <a:t>-Ansatz!</a:t>
            </a:r>
          </a:p>
          <a:p>
            <a:pPr>
              <a:lnSpc>
                <a:spcPct val="130000"/>
              </a:lnSpc>
            </a:pPr>
            <a:r>
              <a:rPr lang="de-DE" dirty="0">
                <a:solidFill>
                  <a:srgbClr val="36544F"/>
                </a:solidFill>
              </a:rPr>
              <a:t>...aber Entwicklung aus einem Guss / Stack</a:t>
            </a:r>
          </a:p>
          <a:p>
            <a:pPr lvl="1">
              <a:lnSpc>
                <a:spcPct val="130000"/>
              </a:lnSpc>
            </a:pPr>
            <a:r>
              <a:rPr lang="de-DE" dirty="0"/>
              <a:t>wie beim Single-Page-Ansatz</a:t>
            </a:r>
          </a:p>
          <a:p>
            <a:pPr>
              <a:lnSpc>
                <a:spcPct val="130000"/>
              </a:lnSpc>
            </a:pPr>
            <a:r>
              <a:rPr lang="de-DE" dirty="0">
                <a:solidFill>
                  <a:srgbClr val="36544F"/>
                </a:solidFill>
              </a:rPr>
              <a:t>Das Beste aus beiden Welten?</a:t>
            </a: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26198760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err="1"/>
              <a:t>Fullstack</a:t>
            </a:r>
            <a:r>
              <a:rPr lang="de-DE" dirty="0"/>
              <a:t>-Ansätze</a:t>
            </a:r>
          </a:p>
          <a:p>
            <a:pPr>
              <a:lnSpc>
                <a:spcPct val="130000"/>
              </a:lnSpc>
            </a:pPr>
            <a:r>
              <a:rPr lang="de-DE" dirty="0" err="1">
                <a:solidFill>
                  <a:srgbClr val="36544F"/>
                </a:solidFill>
              </a:rPr>
              <a:t>Fullstack</a:t>
            </a:r>
            <a:r>
              <a:rPr lang="de-DE" dirty="0">
                <a:solidFill>
                  <a:srgbClr val="36544F"/>
                </a:solidFill>
              </a:rPr>
              <a:t> JavaScript-Frameworks</a:t>
            </a:r>
          </a:p>
          <a:p>
            <a:pPr lvl="1">
              <a:lnSpc>
                <a:spcPct val="130000"/>
              </a:lnSpc>
            </a:pPr>
            <a:r>
              <a:rPr lang="de-DE" dirty="0"/>
              <a:t>Insbesondere in </a:t>
            </a:r>
            <a:r>
              <a:rPr lang="de-DE" dirty="0" err="1"/>
              <a:t>React</a:t>
            </a:r>
            <a:r>
              <a:rPr lang="de-DE" dirty="0"/>
              <a:t> gerade heftig diskutiert (</a:t>
            </a:r>
            <a:r>
              <a:rPr lang="de-DE" dirty="0" err="1"/>
              <a:t>Next.js</a:t>
            </a:r>
            <a:r>
              <a:rPr lang="de-DE" dirty="0"/>
              <a:t>, Remix)</a:t>
            </a:r>
          </a:p>
          <a:p>
            <a:pPr lvl="1">
              <a:lnSpc>
                <a:spcPct val="130000"/>
              </a:lnSpc>
            </a:pPr>
            <a:r>
              <a:rPr lang="de-DE" dirty="0" err="1"/>
              <a:t>Vue</a:t>
            </a:r>
            <a:r>
              <a:rPr lang="de-DE" dirty="0"/>
              <a:t> (</a:t>
            </a:r>
            <a:r>
              <a:rPr lang="de-DE" dirty="0" err="1"/>
              <a:t>Nuxt</a:t>
            </a:r>
            <a:r>
              <a:rPr lang="de-DE" dirty="0"/>
              <a:t>)</a:t>
            </a:r>
          </a:p>
          <a:p>
            <a:pPr lvl="1">
              <a:lnSpc>
                <a:spcPct val="130000"/>
              </a:lnSpc>
            </a:pPr>
            <a:r>
              <a:rPr lang="de-DE" dirty="0" err="1"/>
              <a:t>SvelteKit</a:t>
            </a:r>
            <a:r>
              <a:rPr lang="de-DE" dirty="0"/>
              <a:t> (</a:t>
            </a:r>
            <a:r>
              <a:rPr lang="de-DE" dirty="0" err="1"/>
              <a:t>Svelte</a:t>
            </a:r>
            <a:r>
              <a:rPr lang="de-DE" dirty="0"/>
              <a:t>)</a:t>
            </a:r>
            <a:endParaRPr lang="de-DE" dirty="0">
              <a:solidFill>
                <a:srgbClr val="36544F"/>
              </a:solidFill>
            </a:endParaRP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20530864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err="1"/>
              <a:t>Fullstack</a:t>
            </a:r>
            <a:r>
              <a:rPr lang="de-DE" dirty="0"/>
              <a:t>-Ansätze</a:t>
            </a:r>
          </a:p>
          <a:p>
            <a:pPr>
              <a:lnSpc>
                <a:spcPct val="130000"/>
              </a:lnSpc>
            </a:pPr>
            <a:r>
              <a:rPr lang="de-DE" dirty="0" err="1">
                <a:solidFill>
                  <a:srgbClr val="36544F"/>
                </a:solidFill>
              </a:rPr>
              <a:t>Fullstack</a:t>
            </a:r>
            <a:r>
              <a:rPr lang="de-DE" dirty="0">
                <a:solidFill>
                  <a:srgbClr val="36544F"/>
                </a:solidFill>
              </a:rPr>
              <a:t> JavaScript-Frameworks</a:t>
            </a:r>
          </a:p>
          <a:p>
            <a:pPr lvl="1">
              <a:lnSpc>
                <a:spcPct val="130000"/>
              </a:lnSpc>
            </a:pPr>
            <a:r>
              <a:rPr lang="de-DE" dirty="0"/>
              <a:t>Insbesondere in </a:t>
            </a:r>
            <a:r>
              <a:rPr lang="de-DE" dirty="0" err="1"/>
              <a:t>React</a:t>
            </a:r>
            <a:r>
              <a:rPr lang="de-DE" dirty="0"/>
              <a:t> gerade heftig diskutiert (</a:t>
            </a:r>
            <a:r>
              <a:rPr lang="de-DE" dirty="0" err="1"/>
              <a:t>Next.js</a:t>
            </a:r>
            <a:r>
              <a:rPr lang="de-DE" dirty="0"/>
              <a:t>, Remix)</a:t>
            </a:r>
          </a:p>
          <a:p>
            <a:pPr lvl="1">
              <a:lnSpc>
                <a:spcPct val="130000"/>
              </a:lnSpc>
            </a:pPr>
            <a:r>
              <a:rPr lang="de-DE" dirty="0" err="1"/>
              <a:t>Vue</a:t>
            </a:r>
            <a:r>
              <a:rPr lang="de-DE" dirty="0"/>
              <a:t> (</a:t>
            </a:r>
            <a:r>
              <a:rPr lang="de-DE" dirty="0" err="1"/>
              <a:t>Nuxt</a:t>
            </a:r>
            <a:r>
              <a:rPr lang="de-DE" dirty="0"/>
              <a:t>)</a:t>
            </a:r>
          </a:p>
          <a:p>
            <a:pPr lvl="1">
              <a:lnSpc>
                <a:spcPct val="130000"/>
              </a:lnSpc>
            </a:pPr>
            <a:r>
              <a:rPr lang="de-DE" dirty="0" err="1"/>
              <a:t>SvelteKit</a:t>
            </a:r>
            <a:r>
              <a:rPr lang="de-DE" dirty="0"/>
              <a:t> (</a:t>
            </a:r>
            <a:r>
              <a:rPr lang="de-DE" dirty="0" err="1"/>
              <a:t>Svelte</a:t>
            </a:r>
            <a:r>
              <a:rPr lang="de-DE" dirty="0"/>
              <a:t>)</a:t>
            </a:r>
            <a:endParaRPr lang="de-DE" dirty="0">
              <a:solidFill>
                <a:srgbClr val="36544F"/>
              </a:solidFill>
            </a:endParaRPr>
          </a:p>
          <a:p>
            <a:pPr>
              <a:lnSpc>
                <a:spcPct val="130000"/>
              </a:lnSpc>
            </a:pPr>
            <a:r>
              <a:rPr lang="de-DE" dirty="0" err="1">
                <a:solidFill>
                  <a:srgbClr val="36544F"/>
                </a:solidFill>
              </a:rPr>
              <a:t>Astro</a:t>
            </a:r>
            <a:r>
              <a:rPr lang="de-DE" dirty="0">
                <a:solidFill>
                  <a:srgbClr val="36544F"/>
                </a:solidFill>
              </a:rPr>
              <a:t>, </a:t>
            </a:r>
            <a:r>
              <a:rPr lang="de-DE" dirty="0" err="1">
                <a:solidFill>
                  <a:srgbClr val="36544F"/>
                </a:solidFill>
              </a:rPr>
              <a:t>Qwik</a:t>
            </a:r>
            <a:endParaRPr lang="de-DE" dirty="0">
              <a:solidFill>
                <a:srgbClr val="36544F"/>
              </a:solidFill>
            </a:endParaRP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29560008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err="1"/>
              <a:t>Fullstack</a:t>
            </a:r>
            <a:r>
              <a:rPr lang="de-DE" dirty="0"/>
              <a:t>-Ansätze</a:t>
            </a:r>
          </a:p>
          <a:p>
            <a:pPr>
              <a:lnSpc>
                <a:spcPct val="130000"/>
              </a:lnSpc>
            </a:pPr>
            <a:r>
              <a:rPr lang="de-DE" dirty="0" err="1">
                <a:solidFill>
                  <a:srgbClr val="36544F"/>
                </a:solidFill>
              </a:rPr>
              <a:t>Fullstack</a:t>
            </a:r>
            <a:r>
              <a:rPr lang="de-DE" dirty="0">
                <a:solidFill>
                  <a:srgbClr val="36544F"/>
                </a:solidFill>
              </a:rPr>
              <a:t> JavaScript-Frameworks</a:t>
            </a:r>
          </a:p>
          <a:p>
            <a:pPr lvl="1">
              <a:lnSpc>
                <a:spcPct val="130000"/>
              </a:lnSpc>
            </a:pPr>
            <a:r>
              <a:rPr lang="de-DE" dirty="0"/>
              <a:t>Insbesondere in </a:t>
            </a:r>
            <a:r>
              <a:rPr lang="de-DE" dirty="0" err="1"/>
              <a:t>React</a:t>
            </a:r>
            <a:r>
              <a:rPr lang="de-DE" dirty="0"/>
              <a:t> gerade heftig diskutiert (</a:t>
            </a:r>
            <a:r>
              <a:rPr lang="de-DE" dirty="0" err="1"/>
              <a:t>Next.js</a:t>
            </a:r>
            <a:r>
              <a:rPr lang="de-DE" dirty="0"/>
              <a:t>, Remix)</a:t>
            </a:r>
          </a:p>
          <a:p>
            <a:pPr lvl="1">
              <a:lnSpc>
                <a:spcPct val="130000"/>
              </a:lnSpc>
            </a:pPr>
            <a:r>
              <a:rPr lang="de-DE" dirty="0" err="1"/>
              <a:t>Vue</a:t>
            </a:r>
            <a:r>
              <a:rPr lang="de-DE" dirty="0"/>
              <a:t> (</a:t>
            </a:r>
            <a:r>
              <a:rPr lang="de-DE" dirty="0" err="1"/>
              <a:t>Nuxt</a:t>
            </a:r>
            <a:r>
              <a:rPr lang="de-DE" dirty="0"/>
              <a:t>)</a:t>
            </a:r>
          </a:p>
          <a:p>
            <a:pPr lvl="1">
              <a:lnSpc>
                <a:spcPct val="130000"/>
              </a:lnSpc>
            </a:pPr>
            <a:r>
              <a:rPr lang="de-DE" dirty="0" err="1"/>
              <a:t>SvelteKit</a:t>
            </a:r>
            <a:r>
              <a:rPr lang="de-DE" dirty="0"/>
              <a:t> (</a:t>
            </a:r>
            <a:r>
              <a:rPr lang="de-DE" dirty="0" err="1"/>
              <a:t>Svelte</a:t>
            </a:r>
            <a:r>
              <a:rPr lang="de-DE" dirty="0"/>
              <a:t>)</a:t>
            </a:r>
            <a:endParaRPr lang="de-DE" dirty="0">
              <a:solidFill>
                <a:srgbClr val="36544F"/>
              </a:solidFill>
            </a:endParaRPr>
          </a:p>
          <a:p>
            <a:pPr>
              <a:lnSpc>
                <a:spcPct val="130000"/>
              </a:lnSpc>
            </a:pPr>
            <a:r>
              <a:rPr lang="de-DE" dirty="0" err="1">
                <a:solidFill>
                  <a:srgbClr val="36544F"/>
                </a:solidFill>
              </a:rPr>
              <a:t>Astro</a:t>
            </a:r>
            <a:r>
              <a:rPr lang="de-DE" dirty="0">
                <a:solidFill>
                  <a:srgbClr val="36544F"/>
                </a:solidFill>
              </a:rPr>
              <a:t>, </a:t>
            </a:r>
            <a:r>
              <a:rPr lang="de-DE" dirty="0" err="1">
                <a:solidFill>
                  <a:srgbClr val="36544F"/>
                </a:solidFill>
              </a:rPr>
              <a:t>Qwik</a:t>
            </a:r>
            <a:endParaRPr lang="de-DE" dirty="0">
              <a:solidFill>
                <a:srgbClr val="36544F"/>
              </a:solidFill>
            </a:endParaRPr>
          </a:p>
          <a:p>
            <a:pPr>
              <a:lnSpc>
                <a:spcPct val="130000"/>
              </a:lnSpc>
            </a:pPr>
            <a:r>
              <a:rPr lang="de-DE" dirty="0">
                <a:solidFill>
                  <a:srgbClr val="36544F"/>
                </a:solidFill>
              </a:rPr>
              <a:t>(HTMX)</a:t>
            </a:r>
          </a:p>
          <a:p>
            <a:pPr lvl="1">
              <a:lnSpc>
                <a:spcPct val="130000"/>
              </a:lnSpc>
            </a:pPr>
            <a:r>
              <a:rPr lang="de-DE" dirty="0">
                <a:solidFill>
                  <a:srgbClr val="36544F"/>
                </a:solidFill>
              </a:rPr>
              <a:t>Kein </a:t>
            </a:r>
            <a:r>
              <a:rPr lang="de-DE" dirty="0" err="1">
                <a:solidFill>
                  <a:srgbClr val="36544F"/>
                </a:solidFill>
              </a:rPr>
              <a:t>Fullstack</a:t>
            </a:r>
            <a:r>
              <a:rPr lang="de-DE" dirty="0"/>
              <a:t>-Framework aber evtl. interessant für kleinere Anwendungen</a:t>
            </a:r>
            <a:endParaRPr lang="de-DE" dirty="0">
              <a:solidFill>
                <a:srgbClr val="36544F"/>
              </a:solidFill>
            </a:endParaRP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174094992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Konzepte</a:t>
            </a:r>
          </a:p>
          <a:p>
            <a:r>
              <a:rPr lang="de-DE" b="0" dirty="0">
                <a:solidFill>
                  <a:srgbClr val="36544F"/>
                </a:solidFill>
              </a:rPr>
              <a:t>Es gibt eine Reihe von Ideen, JS-basierte Anwendungen schneller in den Browser zu bringen....</a:t>
            </a:r>
          </a:p>
          <a:p>
            <a:r>
              <a:rPr lang="de-DE" b="0" dirty="0">
                <a:solidFill>
                  <a:srgbClr val="36544F"/>
                </a:solidFill>
              </a:rPr>
              <a:t>Umsetzung unterscheidet sich je nach Framework</a:t>
            </a: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pic>
        <p:nvPicPr>
          <p:cNvPr id="4" name="Grafik 3">
            <a:extLst>
              <a:ext uri="{FF2B5EF4-FFF2-40B4-BE49-F238E27FC236}">
                <a16:creationId xmlns:a16="http://schemas.microsoft.com/office/drawing/2014/main" id="{9C85DE0C-2123-9397-7957-7C92FD9528D0}"/>
              </a:ext>
            </a:extLst>
          </p:cNvPr>
          <p:cNvPicPr>
            <a:picLocks noChangeAspect="1"/>
          </p:cNvPicPr>
          <p:nvPr/>
        </p:nvPicPr>
        <p:blipFill>
          <a:blip r:embed="rId2"/>
          <a:stretch>
            <a:fillRect/>
          </a:stretch>
        </p:blipFill>
        <p:spPr>
          <a:xfrm>
            <a:off x="371191" y="2656643"/>
            <a:ext cx="1886432" cy="1567943"/>
          </a:xfrm>
          <a:prstGeom prst="rect">
            <a:avLst/>
          </a:prstGeom>
        </p:spPr>
      </p:pic>
      <p:sp>
        <p:nvSpPr>
          <p:cNvPr id="6" name="Textfeld 5">
            <a:extLst>
              <a:ext uri="{FF2B5EF4-FFF2-40B4-BE49-F238E27FC236}">
                <a16:creationId xmlns:a16="http://schemas.microsoft.com/office/drawing/2014/main" id="{F8444CB7-C85F-8301-2B15-38241BFA428E}"/>
              </a:ext>
            </a:extLst>
          </p:cNvPr>
          <p:cNvSpPr txBox="1"/>
          <p:nvPr/>
        </p:nvSpPr>
        <p:spPr>
          <a:xfrm>
            <a:off x="269950" y="4210934"/>
            <a:ext cx="4572000" cy="276999"/>
          </a:xfrm>
          <a:prstGeom prst="rect">
            <a:avLst/>
          </a:prstGeom>
          <a:noFill/>
        </p:spPr>
        <p:txBody>
          <a:bodyPr wrap="square">
            <a:spAutoFit/>
          </a:bodyPr>
          <a:lstStyle/>
          <a:p>
            <a:r>
              <a:rPr lang="de-DE" sz="1200" dirty="0">
                <a:solidFill>
                  <a:srgbClr val="1778B8"/>
                </a:solidFill>
              </a:rPr>
              <a:t>https://</a:t>
            </a:r>
            <a:r>
              <a:rPr lang="de-DE" sz="1200" dirty="0" err="1">
                <a:solidFill>
                  <a:srgbClr val="1778B8"/>
                </a:solidFill>
              </a:rPr>
              <a:t>kit.svelte.dev</a:t>
            </a:r>
            <a:r>
              <a:rPr lang="de-DE" sz="1200" dirty="0">
                <a:solidFill>
                  <a:srgbClr val="1778B8"/>
                </a:solidFill>
              </a:rPr>
              <a:t>/</a:t>
            </a:r>
          </a:p>
        </p:txBody>
      </p:sp>
      <p:pic>
        <p:nvPicPr>
          <p:cNvPr id="7" name="Grafik 6">
            <a:extLst>
              <a:ext uri="{FF2B5EF4-FFF2-40B4-BE49-F238E27FC236}">
                <a16:creationId xmlns:a16="http://schemas.microsoft.com/office/drawing/2014/main" id="{D26E30E1-5560-1C21-9E43-691B9AE9C114}"/>
              </a:ext>
            </a:extLst>
          </p:cNvPr>
          <p:cNvPicPr>
            <a:picLocks noChangeAspect="1"/>
          </p:cNvPicPr>
          <p:nvPr/>
        </p:nvPicPr>
        <p:blipFill>
          <a:blip r:embed="rId3"/>
          <a:stretch>
            <a:fillRect/>
          </a:stretch>
        </p:blipFill>
        <p:spPr>
          <a:xfrm>
            <a:off x="2669528" y="2656643"/>
            <a:ext cx="3555474" cy="1346504"/>
          </a:xfrm>
          <a:prstGeom prst="rect">
            <a:avLst/>
          </a:prstGeom>
        </p:spPr>
      </p:pic>
      <p:pic>
        <p:nvPicPr>
          <p:cNvPr id="5" name="Grafik 4">
            <a:extLst>
              <a:ext uri="{FF2B5EF4-FFF2-40B4-BE49-F238E27FC236}">
                <a16:creationId xmlns:a16="http://schemas.microsoft.com/office/drawing/2014/main" id="{CA870E7E-B4E3-BA33-466A-E437AEEB6982}"/>
              </a:ext>
            </a:extLst>
          </p:cNvPr>
          <p:cNvPicPr>
            <a:picLocks noChangeAspect="1"/>
          </p:cNvPicPr>
          <p:nvPr/>
        </p:nvPicPr>
        <p:blipFill>
          <a:blip r:embed="rId4"/>
          <a:stretch>
            <a:fillRect/>
          </a:stretch>
        </p:blipFill>
        <p:spPr>
          <a:xfrm>
            <a:off x="6551680" y="2656643"/>
            <a:ext cx="2221129" cy="1973713"/>
          </a:xfrm>
          <a:prstGeom prst="rect">
            <a:avLst/>
          </a:prstGeom>
        </p:spPr>
      </p:pic>
      <p:sp>
        <p:nvSpPr>
          <p:cNvPr id="9" name="Textfeld 8">
            <a:extLst>
              <a:ext uri="{FF2B5EF4-FFF2-40B4-BE49-F238E27FC236}">
                <a16:creationId xmlns:a16="http://schemas.microsoft.com/office/drawing/2014/main" id="{C9148EC5-CE83-D4A5-CF9F-D0450F84CC41}"/>
              </a:ext>
            </a:extLst>
          </p:cNvPr>
          <p:cNvSpPr txBox="1"/>
          <p:nvPr/>
        </p:nvSpPr>
        <p:spPr>
          <a:xfrm>
            <a:off x="2584300" y="4003147"/>
            <a:ext cx="1402609" cy="276999"/>
          </a:xfrm>
          <a:prstGeom prst="rect">
            <a:avLst/>
          </a:prstGeom>
          <a:noFill/>
        </p:spPr>
        <p:txBody>
          <a:bodyPr wrap="square">
            <a:spAutoFit/>
          </a:bodyPr>
          <a:lstStyle/>
          <a:p>
            <a:r>
              <a:rPr lang="de-DE" sz="1200" dirty="0">
                <a:solidFill>
                  <a:srgbClr val="1778B8"/>
                </a:solidFill>
              </a:rPr>
              <a:t>https://</a:t>
            </a:r>
            <a:r>
              <a:rPr lang="de-DE" sz="1200" dirty="0" err="1">
                <a:solidFill>
                  <a:srgbClr val="1778B8"/>
                </a:solidFill>
              </a:rPr>
              <a:t>nextjs.org</a:t>
            </a:r>
            <a:endParaRPr lang="de-DE" sz="1200" dirty="0">
              <a:solidFill>
                <a:srgbClr val="1778B8"/>
              </a:solidFill>
            </a:endParaRPr>
          </a:p>
        </p:txBody>
      </p:sp>
      <p:sp>
        <p:nvSpPr>
          <p:cNvPr id="10" name="Textfeld 9">
            <a:extLst>
              <a:ext uri="{FF2B5EF4-FFF2-40B4-BE49-F238E27FC236}">
                <a16:creationId xmlns:a16="http://schemas.microsoft.com/office/drawing/2014/main" id="{241A62B9-AE12-C3CC-1730-EC35720B2E1A}"/>
              </a:ext>
            </a:extLst>
          </p:cNvPr>
          <p:cNvSpPr txBox="1"/>
          <p:nvPr/>
        </p:nvSpPr>
        <p:spPr>
          <a:xfrm>
            <a:off x="6483772" y="4618782"/>
            <a:ext cx="1402609" cy="276999"/>
          </a:xfrm>
          <a:prstGeom prst="rect">
            <a:avLst/>
          </a:prstGeom>
          <a:noFill/>
        </p:spPr>
        <p:txBody>
          <a:bodyPr wrap="square">
            <a:spAutoFit/>
          </a:bodyPr>
          <a:lstStyle/>
          <a:p>
            <a:r>
              <a:rPr lang="de-DE" sz="1200" dirty="0">
                <a:solidFill>
                  <a:srgbClr val="1778B8"/>
                </a:solidFill>
              </a:rPr>
              <a:t>https://</a:t>
            </a:r>
            <a:r>
              <a:rPr lang="de-DE" sz="1200" dirty="0" err="1">
                <a:solidFill>
                  <a:srgbClr val="1778B8"/>
                </a:solidFill>
              </a:rPr>
              <a:t>nuxt.com</a:t>
            </a:r>
            <a:endParaRPr lang="de-DE" sz="1200" dirty="0">
              <a:solidFill>
                <a:srgbClr val="1778B8"/>
              </a:solidFill>
            </a:endParaRPr>
          </a:p>
        </p:txBody>
      </p:sp>
      <p:sp>
        <p:nvSpPr>
          <p:cNvPr id="11" name="Rechteck 10">
            <a:extLst>
              <a:ext uri="{FF2B5EF4-FFF2-40B4-BE49-F238E27FC236}">
                <a16:creationId xmlns:a16="http://schemas.microsoft.com/office/drawing/2014/main" id="{815D18D3-7B13-7817-DF48-8102FD6A5023}"/>
              </a:ext>
            </a:extLst>
          </p:cNvPr>
          <p:cNvSpPr/>
          <p:nvPr/>
        </p:nvSpPr>
        <p:spPr>
          <a:xfrm>
            <a:off x="437990" y="3158138"/>
            <a:ext cx="1340864" cy="195943"/>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C799886F-D6EB-F3DC-5159-0F2B81198A23}"/>
              </a:ext>
            </a:extLst>
          </p:cNvPr>
          <p:cNvSpPr/>
          <p:nvPr/>
        </p:nvSpPr>
        <p:spPr>
          <a:xfrm>
            <a:off x="2937862" y="3256109"/>
            <a:ext cx="1049047" cy="195943"/>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DDDF7CBA-160A-43E4-0811-363FFB146726}"/>
              </a:ext>
            </a:extLst>
          </p:cNvPr>
          <p:cNvSpPr/>
          <p:nvPr/>
        </p:nvSpPr>
        <p:spPr>
          <a:xfrm>
            <a:off x="4814771" y="3440614"/>
            <a:ext cx="302795" cy="195943"/>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4B3D29C4-1C9A-30CE-BF1A-7BE7C30763C1}"/>
              </a:ext>
            </a:extLst>
          </p:cNvPr>
          <p:cNvSpPr/>
          <p:nvPr/>
        </p:nvSpPr>
        <p:spPr>
          <a:xfrm>
            <a:off x="6922758" y="4100301"/>
            <a:ext cx="1272264" cy="124286"/>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02F14579-DACC-FC1C-49FE-CEF89429DD43}"/>
              </a:ext>
            </a:extLst>
          </p:cNvPr>
          <p:cNvSpPr/>
          <p:nvPr/>
        </p:nvSpPr>
        <p:spPr>
          <a:xfrm>
            <a:off x="6662468" y="3694532"/>
            <a:ext cx="1272264" cy="172949"/>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63273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16" name="Inhaltsplatzhalter 15">
            <a:extLst>
              <a:ext uri="{FF2B5EF4-FFF2-40B4-BE49-F238E27FC236}">
                <a16:creationId xmlns:a16="http://schemas.microsoft.com/office/drawing/2014/main" id="{CE2122EB-B5CC-4ED9-C2CD-BE630CEED7FF}"/>
              </a:ext>
            </a:extLst>
          </p:cNvPr>
          <p:cNvSpPr>
            <a:spLocks noGrp="1"/>
          </p:cNvSpPr>
          <p:nvPr>
            <p:ph sz="quarter" idx="10"/>
          </p:nvPr>
        </p:nvSpPr>
        <p:spPr>
          <a:xfrm>
            <a:off x="5118847" y="4468923"/>
            <a:ext cx="3837585" cy="442002"/>
          </a:xfrm>
        </p:spPr>
        <p:txBody>
          <a:bodyPr>
            <a:normAutofit/>
          </a:bodyPr>
          <a:lstStyle/>
          <a:p>
            <a:pPr marL="0" indent="0">
              <a:buNone/>
            </a:pPr>
            <a:r>
              <a:rPr lang="de-DE" dirty="0"/>
              <a:t>Interaktiver Zeichenzähler</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4054315" cy="58477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200" b="1" dirty="0">
                <a:solidFill>
                  <a:srgbClr val="36544F"/>
                </a:solidFill>
                <a:latin typeface="Source Sans Pro SemiBold" panose="020B0503030403020204" pitchFamily="34" charset="0"/>
              </a:rPr>
              <a:t>Ein anderes Beispiel...</a:t>
            </a:r>
            <a:endParaRPr lang="de-DE" sz="3200" b="1" dirty="0">
              <a:solidFill>
                <a:srgbClr val="B04432"/>
              </a:solidFill>
              <a:latin typeface="Source Sans Pro SemiBold" panose="020B0503030403020204" pitchFamily="34" charset="0"/>
            </a:endParaRPr>
          </a:p>
        </p:txBody>
      </p:sp>
      <p:pic>
        <p:nvPicPr>
          <p:cNvPr id="15" name="Grafik 14">
            <a:extLst>
              <a:ext uri="{FF2B5EF4-FFF2-40B4-BE49-F238E27FC236}">
                <a16:creationId xmlns:a16="http://schemas.microsoft.com/office/drawing/2014/main" id="{D9121AA0-98B5-7969-AB93-B1ED640873F5}"/>
              </a:ext>
            </a:extLst>
          </p:cNvPr>
          <p:cNvPicPr>
            <a:picLocks noChangeAspect="1"/>
          </p:cNvPicPr>
          <p:nvPr/>
        </p:nvPicPr>
        <p:blipFill>
          <a:blip r:embed="rId2"/>
          <a:stretch>
            <a:fillRect/>
          </a:stretch>
        </p:blipFill>
        <p:spPr>
          <a:xfrm>
            <a:off x="5118847" y="883021"/>
            <a:ext cx="3183387" cy="3435237"/>
          </a:xfrm>
          <a:prstGeom prst="rect">
            <a:avLst/>
          </a:prstGeom>
        </p:spPr>
      </p:pic>
    </p:spTree>
    <p:extLst>
      <p:ext uri="{BB962C8B-B14F-4D97-AF65-F5344CB8AC3E}">
        <p14:creationId xmlns:p14="http://schemas.microsoft.com/office/powerpoint/2010/main" val="28902861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Begriffe</a:t>
            </a:r>
          </a:p>
          <a:p>
            <a:pPr>
              <a:lnSpc>
                <a:spcPct val="130000"/>
              </a:lnSpc>
            </a:pPr>
            <a:r>
              <a:rPr lang="de-DE" sz="1800" dirty="0">
                <a:solidFill>
                  <a:srgbClr val="36544F"/>
                </a:solidFill>
              </a:rPr>
              <a:t>Multi-Page-</a:t>
            </a:r>
            <a:r>
              <a:rPr lang="de-DE" sz="1800" dirty="0" err="1">
                <a:solidFill>
                  <a:srgbClr val="36544F"/>
                </a:solidFill>
              </a:rPr>
              <a:t>Application</a:t>
            </a:r>
            <a:r>
              <a:rPr lang="de-DE" sz="1800" dirty="0">
                <a:solidFill>
                  <a:srgbClr val="36544F"/>
                </a:solidFill>
              </a:rPr>
              <a:t> (MPA)</a:t>
            </a:r>
          </a:p>
          <a:p>
            <a:pPr lvl="1">
              <a:lnSpc>
                <a:spcPct val="130000"/>
              </a:lnSpc>
            </a:pPr>
            <a:r>
              <a:rPr lang="de-DE" sz="1400" dirty="0"/>
              <a:t>"Traditionelle" Web-Anwendung, in der der Client pro Route einen Request zum Server macht</a:t>
            </a:r>
            <a:endParaRPr lang="de-DE" sz="1400" dirty="0">
              <a:solidFill>
                <a:srgbClr val="36544F"/>
              </a:solidFill>
            </a:endParaRPr>
          </a:p>
          <a:p>
            <a:pPr>
              <a:lnSpc>
                <a:spcPct val="130000"/>
              </a:lnSpc>
            </a:pPr>
            <a:endParaRPr lang="de-DE" sz="1800" dirty="0">
              <a:solidFill>
                <a:srgbClr val="36544F"/>
              </a:solidFill>
            </a:endParaRP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14919119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Begriffe</a:t>
            </a:r>
          </a:p>
          <a:p>
            <a:pPr>
              <a:lnSpc>
                <a:spcPct val="130000"/>
              </a:lnSpc>
            </a:pPr>
            <a:r>
              <a:rPr lang="de-DE" sz="1800" dirty="0">
                <a:solidFill>
                  <a:srgbClr val="36544F"/>
                </a:solidFill>
              </a:rPr>
              <a:t>Serversite Rendering (SSR)</a:t>
            </a:r>
          </a:p>
          <a:p>
            <a:pPr lvl="1">
              <a:lnSpc>
                <a:spcPct val="130000"/>
              </a:lnSpc>
            </a:pPr>
            <a:r>
              <a:rPr lang="de-DE" sz="1500" dirty="0"/>
              <a:t>Seite einer JS-Anwendung wird auf dem Server gerendert</a:t>
            </a:r>
          </a:p>
          <a:p>
            <a:pPr lvl="1">
              <a:lnSpc>
                <a:spcPct val="130000"/>
              </a:lnSpc>
            </a:pPr>
            <a:r>
              <a:rPr lang="de-DE" sz="1500" dirty="0">
                <a:solidFill>
                  <a:srgbClr val="36544F"/>
                </a:solidFill>
              </a:rPr>
              <a:t>Fertiger HTML-Code wird zum Client geschickt</a:t>
            </a: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29268175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Begriffe</a:t>
            </a:r>
          </a:p>
          <a:p>
            <a:pPr>
              <a:lnSpc>
                <a:spcPct val="130000"/>
              </a:lnSpc>
            </a:pPr>
            <a:r>
              <a:rPr lang="de-DE" sz="1800" dirty="0">
                <a:solidFill>
                  <a:srgbClr val="36544F"/>
                </a:solidFill>
              </a:rPr>
              <a:t>Serversite Rendering (SSR)</a:t>
            </a:r>
          </a:p>
          <a:p>
            <a:pPr lvl="1">
              <a:lnSpc>
                <a:spcPct val="130000"/>
              </a:lnSpc>
            </a:pPr>
            <a:r>
              <a:rPr lang="de-DE" sz="1500" dirty="0"/>
              <a:t>Seite einer JS-Anwendung wird auf dem Server gerendert</a:t>
            </a:r>
          </a:p>
          <a:p>
            <a:pPr lvl="1">
              <a:lnSpc>
                <a:spcPct val="130000"/>
              </a:lnSpc>
            </a:pPr>
            <a:r>
              <a:rPr lang="de-DE" sz="1500" dirty="0">
                <a:solidFill>
                  <a:srgbClr val="36544F"/>
                </a:solidFill>
              </a:rPr>
              <a:t>Fertiger HTML-Code wird zum Client geschickt</a:t>
            </a:r>
          </a:p>
          <a:p>
            <a:pPr>
              <a:lnSpc>
                <a:spcPct val="130000"/>
              </a:lnSpc>
            </a:pPr>
            <a:r>
              <a:rPr lang="de-DE" sz="1800" dirty="0">
                <a:solidFill>
                  <a:srgbClr val="36544F"/>
                </a:solidFill>
              </a:rPr>
              <a:t>Hydration</a:t>
            </a:r>
          </a:p>
          <a:p>
            <a:pPr lvl="1">
              <a:lnSpc>
                <a:spcPct val="130000"/>
              </a:lnSpc>
            </a:pPr>
            <a:r>
              <a:rPr lang="de-DE" sz="1400" dirty="0"/>
              <a:t>Serverseitig gerenderte HTML-Seite wird auf dem Client durch Hinzufügen und Ausführen von JavaScript interaktiv gemacht. Erst danach ist die Anwendung interaktiv.</a:t>
            </a:r>
          </a:p>
          <a:p>
            <a:pPr>
              <a:lnSpc>
                <a:spcPct val="130000"/>
              </a:lnSpc>
            </a:pPr>
            <a:endParaRPr lang="de-DE" sz="1800" dirty="0">
              <a:solidFill>
                <a:srgbClr val="36544F"/>
              </a:solidFill>
            </a:endParaRP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32950150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Begriffe</a:t>
            </a:r>
          </a:p>
          <a:p>
            <a:pPr>
              <a:lnSpc>
                <a:spcPct val="130000"/>
              </a:lnSpc>
            </a:pPr>
            <a:r>
              <a:rPr lang="de-DE" sz="1800" dirty="0">
                <a:solidFill>
                  <a:srgbClr val="36544F"/>
                </a:solidFill>
              </a:rPr>
              <a:t>Serversite Rendering (SSR)</a:t>
            </a:r>
          </a:p>
          <a:p>
            <a:pPr lvl="1">
              <a:lnSpc>
                <a:spcPct val="130000"/>
              </a:lnSpc>
            </a:pPr>
            <a:r>
              <a:rPr lang="de-DE" sz="1500" dirty="0"/>
              <a:t>Seite einer JS-Anwendung wird auf dem Server gerendert</a:t>
            </a:r>
          </a:p>
          <a:p>
            <a:pPr lvl="1">
              <a:lnSpc>
                <a:spcPct val="130000"/>
              </a:lnSpc>
            </a:pPr>
            <a:r>
              <a:rPr lang="de-DE" sz="1500" dirty="0">
                <a:solidFill>
                  <a:srgbClr val="36544F"/>
                </a:solidFill>
              </a:rPr>
              <a:t>Fertiger HTML-Code wird zum Client geschickt</a:t>
            </a:r>
          </a:p>
          <a:p>
            <a:pPr>
              <a:lnSpc>
                <a:spcPct val="130000"/>
              </a:lnSpc>
            </a:pPr>
            <a:r>
              <a:rPr lang="de-DE" sz="1800" dirty="0">
                <a:solidFill>
                  <a:srgbClr val="36544F"/>
                </a:solidFill>
              </a:rPr>
              <a:t>Hydration</a:t>
            </a:r>
          </a:p>
          <a:p>
            <a:pPr lvl="1">
              <a:lnSpc>
                <a:spcPct val="130000"/>
              </a:lnSpc>
            </a:pPr>
            <a:r>
              <a:rPr lang="de-DE" sz="1400" dirty="0"/>
              <a:t>Serverseitig gerenderte HTML-Seite wird auf dem Client durch Hinzufügen und Ausführen von JavaScript interaktiv gemacht. Erst danach ist die Anwendung interaktiv.</a:t>
            </a:r>
          </a:p>
          <a:p>
            <a:pPr>
              <a:lnSpc>
                <a:spcPct val="130000"/>
              </a:lnSpc>
            </a:pPr>
            <a:r>
              <a:rPr lang="de-DE" sz="1800" dirty="0">
                <a:solidFill>
                  <a:srgbClr val="36544F"/>
                </a:solidFill>
              </a:rPr>
              <a:t>Partial, </a:t>
            </a:r>
            <a:r>
              <a:rPr lang="de-DE" sz="1800" dirty="0" err="1">
                <a:solidFill>
                  <a:srgbClr val="36544F"/>
                </a:solidFill>
              </a:rPr>
              <a:t>selective</a:t>
            </a:r>
            <a:r>
              <a:rPr lang="de-DE" sz="1800" dirty="0">
                <a:solidFill>
                  <a:srgbClr val="36544F"/>
                </a:solidFill>
              </a:rPr>
              <a:t>, oder progressive </a:t>
            </a:r>
            <a:r>
              <a:rPr lang="de-DE" sz="1800" dirty="0" err="1">
                <a:solidFill>
                  <a:srgbClr val="36544F"/>
                </a:solidFill>
              </a:rPr>
              <a:t>hydration</a:t>
            </a:r>
            <a:r>
              <a:rPr lang="de-DE" sz="1800" dirty="0">
                <a:solidFill>
                  <a:srgbClr val="36544F"/>
                </a:solidFill>
              </a:rPr>
              <a:t>:</a:t>
            </a:r>
          </a:p>
          <a:p>
            <a:pPr lvl="1">
              <a:lnSpc>
                <a:spcPct val="130000"/>
              </a:lnSpc>
            </a:pPr>
            <a:r>
              <a:rPr lang="de-DE" sz="1500" dirty="0"/>
              <a:t>Es werden nur Teile des HTML-Codes interaktiv gemacht, bzw. Schritt-für-Schritt (z.B. mit Suspense in </a:t>
            </a:r>
            <a:r>
              <a:rPr lang="de-DE" sz="1500" dirty="0" err="1"/>
              <a:t>React</a:t>
            </a:r>
            <a:r>
              <a:rPr lang="de-DE" sz="1500" dirty="0"/>
              <a:t>)</a:t>
            </a:r>
            <a:endParaRPr lang="de-DE" sz="1500" dirty="0">
              <a:solidFill>
                <a:srgbClr val="36544F"/>
              </a:solidFill>
            </a:endParaRPr>
          </a:p>
          <a:p>
            <a:pPr>
              <a:lnSpc>
                <a:spcPct val="130000"/>
              </a:lnSpc>
            </a:pPr>
            <a:endParaRPr lang="de-DE" sz="1800" dirty="0">
              <a:solidFill>
                <a:srgbClr val="36544F"/>
              </a:solidFill>
            </a:endParaRPr>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18438071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Begriffe</a:t>
            </a:r>
          </a:p>
          <a:p>
            <a:pPr>
              <a:lnSpc>
                <a:spcPct val="130000"/>
              </a:lnSpc>
            </a:pPr>
            <a:r>
              <a:rPr lang="de-DE" dirty="0">
                <a:solidFill>
                  <a:srgbClr val="36544F"/>
                </a:solidFill>
              </a:rPr>
              <a:t>Progressive Enhancement: </a:t>
            </a:r>
          </a:p>
          <a:p>
            <a:pPr lvl="1">
              <a:lnSpc>
                <a:spcPct val="130000"/>
              </a:lnSpc>
            </a:pPr>
            <a:r>
              <a:rPr lang="de-DE" dirty="0">
                <a:solidFill>
                  <a:srgbClr val="36544F"/>
                </a:solidFill>
              </a:rPr>
              <a:t>Die Anwendung funktioniert grundsätzlich ohne JavaScript</a:t>
            </a:r>
          </a:p>
          <a:p>
            <a:pPr lvl="1">
              <a:lnSpc>
                <a:spcPct val="130000"/>
              </a:lnSpc>
            </a:pPr>
            <a:r>
              <a:rPr lang="de-DE" dirty="0"/>
              <a:t>JavaScript wird nur verwendet, um die Bedienbarkeit noch zu verbessern</a:t>
            </a:r>
          </a:p>
          <a:p>
            <a:pPr lvl="1">
              <a:lnSpc>
                <a:spcPct val="130000"/>
              </a:lnSpc>
            </a:pPr>
            <a:r>
              <a:rPr lang="de-DE" dirty="0"/>
              <a:t>Beispiel: </a:t>
            </a:r>
          </a:p>
          <a:p>
            <a:pPr lvl="2">
              <a:lnSpc>
                <a:spcPct val="130000"/>
              </a:lnSpc>
            </a:pPr>
            <a:r>
              <a:rPr lang="de-DE" dirty="0"/>
              <a:t>Formular kann ausgefüllt und abgeschickt werden (ohne JS)</a:t>
            </a:r>
          </a:p>
          <a:p>
            <a:pPr lvl="2">
              <a:lnSpc>
                <a:spcPct val="130000"/>
              </a:lnSpc>
            </a:pPr>
            <a:r>
              <a:rPr lang="de-DE" dirty="0">
                <a:solidFill>
                  <a:srgbClr val="36544F"/>
                </a:solidFill>
              </a:rPr>
              <a:t>Validiert wird aber nur mit JS</a:t>
            </a:r>
          </a:p>
          <a:p>
            <a:pPr lvl="1">
              <a:lnSpc>
                <a:spcPct val="130000"/>
              </a:lnSpc>
            </a:pPr>
            <a:r>
              <a:rPr lang="de-DE" dirty="0"/>
              <a:t>Motivation von PE: Man kann die Anwendung schon bedienen, auch wenn der JS-Code noch nicht geladen wurde</a:t>
            </a: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16413304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Begriffe: </a:t>
            </a:r>
            <a:r>
              <a:rPr lang="de-DE" dirty="0" err="1"/>
              <a:t>Render</a:t>
            </a:r>
            <a:r>
              <a:rPr lang="de-DE" dirty="0"/>
              <a:t>-Verhalten</a:t>
            </a:r>
          </a:p>
          <a:p>
            <a:pPr>
              <a:lnSpc>
                <a:spcPct val="130000"/>
              </a:lnSpc>
            </a:pPr>
            <a:r>
              <a:rPr lang="de-DE" sz="1800" dirty="0">
                <a:solidFill>
                  <a:srgbClr val="36544F"/>
                </a:solidFill>
              </a:rPr>
              <a:t>Static Site Generation (SSG)</a:t>
            </a:r>
          </a:p>
          <a:p>
            <a:pPr lvl="1">
              <a:lnSpc>
                <a:spcPct val="130000"/>
              </a:lnSpc>
            </a:pPr>
            <a:r>
              <a:rPr lang="de-DE" sz="1400" dirty="0"/>
              <a:t>Die Seiten der kompletten Anwendung werden schon zur </a:t>
            </a:r>
            <a:r>
              <a:rPr lang="de-DE" sz="1400" dirty="0" err="1"/>
              <a:t>Buildzeit</a:t>
            </a:r>
            <a:r>
              <a:rPr lang="de-DE" sz="1400" dirty="0"/>
              <a:t> generiert. Zum Beispiel auf Basis von Daten aus einem CMS</a:t>
            </a:r>
          </a:p>
          <a:p>
            <a:pPr lvl="1">
              <a:lnSpc>
                <a:spcPct val="130000"/>
              </a:lnSpc>
            </a:pPr>
            <a:r>
              <a:rPr lang="de-DE" sz="1400" dirty="0"/>
              <a:t>Ergebnis muss aber nicht zwangsläufig HTML sein.</a:t>
            </a:r>
          </a:p>
          <a:p>
            <a:pPr>
              <a:lnSpc>
                <a:spcPct val="130000"/>
              </a:lnSpc>
            </a:pPr>
            <a:endParaRPr lang="de-DE" sz="1800" dirty="0"/>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25472723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Begriffe: </a:t>
            </a:r>
            <a:r>
              <a:rPr lang="de-DE" dirty="0" err="1"/>
              <a:t>Render</a:t>
            </a:r>
            <a:r>
              <a:rPr lang="de-DE" dirty="0"/>
              <a:t>-Verhalten</a:t>
            </a:r>
          </a:p>
          <a:p>
            <a:pPr>
              <a:lnSpc>
                <a:spcPct val="130000"/>
              </a:lnSpc>
            </a:pPr>
            <a:r>
              <a:rPr lang="de-DE" sz="1800" dirty="0">
                <a:solidFill>
                  <a:srgbClr val="36544F"/>
                </a:solidFill>
              </a:rPr>
              <a:t>Static Site Generation (SSG)</a:t>
            </a:r>
          </a:p>
          <a:p>
            <a:pPr lvl="1">
              <a:lnSpc>
                <a:spcPct val="130000"/>
              </a:lnSpc>
            </a:pPr>
            <a:r>
              <a:rPr lang="de-DE" sz="1400" dirty="0"/>
              <a:t>Die Seiten der kompletten Anwendung werden schon zur </a:t>
            </a:r>
            <a:r>
              <a:rPr lang="de-DE" sz="1400" dirty="0" err="1"/>
              <a:t>Buildzeit</a:t>
            </a:r>
            <a:r>
              <a:rPr lang="de-DE" sz="1400" dirty="0"/>
              <a:t> generiert. Zum Beispiel auf Basis von Daten aus einem CMS</a:t>
            </a:r>
          </a:p>
          <a:p>
            <a:pPr lvl="1">
              <a:lnSpc>
                <a:spcPct val="130000"/>
              </a:lnSpc>
            </a:pPr>
            <a:r>
              <a:rPr lang="de-DE" sz="1400" dirty="0"/>
              <a:t>Ergebnis muss aber nicht zwangsläufig HTML sein.</a:t>
            </a:r>
          </a:p>
          <a:p>
            <a:pPr>
              <a:lnSpc>
                <a:spcPct val="130000"/>
              </a:lnSpc>
            </a:pPr>
            <a:r>
              <a:rPr lang="de-DE" sz="1800" dirty="0" err="1">
                <a:solidFill>
                  <a:srgbClr val="36544F"/>
                </a:solidFill>
              </a:rPr>
              <a:t>Incremental</a:t>
            </a:r>
            <a:r>
              <a:rPr lang="de-DE" sz="1800" dirty="0">
                <a:solidFill>
                  <a:srgbClr val="36544F"/>
                </a:solidFill>
              </a:rPr>
              <a:t> Static Regeneration (ISG)</a:t>
            </a:r>
          </a:p>
          <a:p>
            <a:pPr lvl="1">
              <a:lnSpc>
                <a:spcPct val="130000"/>
              </a:lnSpc>
            </a:pPr>
            <a:r>
              <a:rPr lang="de-DE" sz="1500" dirty="0"/>
              <a:t>Einzelne Seiten der Anwendung werden zur Laufzeit neu generiert (z.B. wenn ein Artikel im CMS aktualisiert wurde)</a:t>
            </a:r>
          </a:p>
          <a:p>
            <a:pPr>
              <a:lnSpc>
                <a:spcPct val="130000"/>
              </a:lnSpc>
            </a:pPr>
            <a:endParaRPr lang="de-DE" sz="1800" dirty="0"/>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12142250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Fullstack</a:t>
            </a:r>
            <a:r>
              <a:rPr lang="de-DE" dirty="0"/>
              <a:t> Ansätze</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a:t>Begriffe: </a:t>
            </a:r>
            <a:r>
              <a:rPr lang="de-DE" dirty="0" err="1"/>
              <a:t>Render</a:t>
            </a:r>
            <a:r>
              <a:rPr lang="de-DE" dirty="0"/>
              <a:t>-Verhalten</a:t>
            </a:r>
          </a:p>
          <a:p>
            <a:pPr>
              <a:lnSpc>
                <a:spcPct val="130000"/>
              </a:lnSpc>
            </a:pPr>
            <a:r>
              <a:rPr lang="de-DE" sz="1800" dirty="0">
                <a:solidFill>
                  <a:srgbClr val="36544F"/>
                </a:solidFill>
              </a:rPr>
              <a:t>Static Site Generation (SSG)</a:t>
            </a:r>
          </a:p>
          <a:p>
            <a:pPr lvl="1">
              <a:lnSpc>
                <a:spcPct val="130000"/>
              </a:lnSpc>
            </a:pPr>
            <a:r>
              <a:rPr lang="de-DE" sz="1400" dirty="0"/>
              <a:t>Die Seiten der kompletten Anwendung werden schon zur </a:t>
            </a:r>
            <a:r>
              <a:rPr lang="de-DE" sz="1400" dirty="0" err="1"/>
              <a:t>Buildzeit</a:t>
            </a:r>
            <a:r>
              <a:rPr lang="de-DE" sz="1400" dirty="0"/>
              <a:t> generiert. Zum Beispiel auf Basis von Daten aus einem CMS</a:t>
            </a:r>
          </a:p>
          <a:p>
            <a:pPr lvl="1">
              <a:lnSpc>
                <a:spcPct val="130000"/>
              </a:lnSpc>
            </a:pPr>
            <a:r>
              <a:rPr lang="de-DE" sz="1400" dirty="0"/>
              <a:t>Ergebnis muss aber nicht zwangsläufig HTML sein.</a:t>
            </a:r>
          </a:p>
          <a:p>
            <a:pPr>
              <a:lnSpc>
                <a:spcPct val="130000"/>
              </a:lnSpc>
            </a:pPr>
            <a:r>
              <a:rPr lang="de-DE" sz="1800" dirty="0" err="1">
                <a:solidFill>
                  <a:srgbClr val="36544F"/>
                </a:solidFill>
              </a:rPr>
              <a:t>Incremental</a:t>
            </a:r>
            <a:r>
              <a:rPr lang="de-DE" sz="1800" dirty="0">
                <a:solidFill>
                  <a:srgbClr val="36544F"/>
                </a:solidFill>
              </a:rPr>
              <a:t> Static Regeneration (ISG)</a:t>
            </a:r>
          </a:p>
          <a:p>
            <a:pPr lvl="1">
              <a:lnSpc>
                <a:spcPct val="130000"/>
              </a:lnSpc>
            </a:pPr>
            <a:r>
              <a:rPr lang="de-DE" sz="1500" dirty="0"/>
              <a:t>Einzelne Seiten der Anwendung werden zur Laufzeit neu generiert (z.B. wenn ein Artikel im CMS aktualisiert wurde)</a:t>
            </a:r>
          </a:p>
          <a:p>
            <a:pPr>
              <a:lnSpc>
                <a:spcPct val="130000"/>
              </a:lnSpc>
            </a:pPr>
            <a:r>
              <a:rPr lang="de-DE" sz="1800" dirty="0">
                <a:solidFill>
                  <a:srgbClr val="36544F"/>
                </a:solidFill>
              </a:rPr>
              <a:t>Edge-Side Rendering (ESR)</a:t>
            </a:r>
          </a:p>
          <a:p>
            <a:pPr lvl="1">
              <a:lnSpc>
                <a:spcPct val="130000"/>
              </a:lnSpc>
            </a:pPr>
            <a:r>
              <a:rPr lang="de-DE" sz="1400" dirty="0"/>
              <a:t>Der Server für das Frontend läuft in einer "Edge-Funktion" im CDN (z.B. bei Cloudflare, </a:t>
            </a:r>
            <a:r>
              <a:rPr lang="de-DE" sz="1400" dirty="0" err="1"/>
              <a:t>Vercel</a:t>
            </a:r>
            <a:r>
              <a:rPr lang="de-DE" sz="1400" dirty="0"/>
              <a:t> oder </a:t>
            </a:r>
            <a:r>
              <a:rPr lang="de-DE" sz="1400" dirty="0" err="1"/>
              <a:t>Netlify</a:t>
            </a:r>
            <a:r>
              <a:rPr lang="de-DE" sz="1400" dirty="0"/>
              <a:t>)</a:t>
            </a:r>
          </a:p>
          <a:p>
            <a:pPr lvl="1">
              <a:lnSpc>
                <a:spcPct val="130000"/>
              </a:lnSpc>
            </a:pPr>
            <a:r>
              <a:rPr lang="de-DE" sz="1400" dirty="0"/>
              <a:t>Da die Funktionen "nahe" beim Client laufen, soll die Latenz gering sein</a:t>
            </a:r>
          </a:p>
          <a:p>
            <a:pPr>
              <a:lnSpc>
                <a:spcPct val="130000"/>
              </a:lnSpc>
            </a:pPr>
            <a:endParaRPr lang="de-DE" sz="1800" dirty="0"/>
          </a:p>
          <a:p>
            <a:pPr lvl="1">
              <a:lnSpc>
                <a:spcPct val="130000"/>
              </a:lnSpc>
            </a:pPr>
            <a:endParaRPr lang="de-DE" dirty="0">
              <a:solidFill>
                <a:srgbClr val="36544F"/>
              </a:solidFill>
            </a:endParaRPr>
          </a:p>
          <a:p>
            <a:pPr lvl="1"/>
            <a:endParaRPr lang="de-DE" sz="2100" b="0" dirty="0">
              <a:solidFill>
                <a:srgbClr val="36544F"/>
              </a:solidFill>
            </a:endParaRPr>
          </a:p>
          <a:p>
            <a:pPr lvl="1"/>
            <a:endParaRPr lang="de-DE" b="0" dirty="0">
              <a:solidFill>
                <a:srgbClr val="36544F"/>
              </a:solidFill>
            </a:endParaRPr>
          </a:p>
        </p:txBody>
      </p:sp>
    </p:spTree>
    <p:extLst>
      <p:ext uri="{BB962C8B-B14F-4D97-AF65-F5344CB8AC3E}">
        <p14:creationId xmlns:p14="http://schemas.microsoft.com/office/powerpoint/2010/main" val="142966289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5629612-A410-3642-BEE4-81FFE1829BD8}"/>
              </a:ext>
            </a:extLst>
          </p:cNvPr>
          <p:cNvSpPr/>
          <p:nvPr/>
        </p:nvSpPr>
        <p:spPr>
          <a:xfrm>
            <a:off x="2133669" y="2063918"/>
            <a:ext cx="4876655" cy="1015663"/>
          </a:xfrm>
          <a:prstGeom prst="rect">
            <a:avLst/>
          </a:prstGeom>
        </p:spPr>
        <p:txBody>
          <a:bodyPr wrap="none">
            <a:spAutoFit/>
          </a:bodyPr>
          <a:lstStyle/>
          <a:p>
            <a:pPr algn="ctr"/>
            <a:r>
              <a:rPr lang="de-DE" sz="6000" b="1" dirty="0">
                <a:solidFill>
                  <a:srgbClr val="1778B8"/>
                </a:solidFill>
                <a:latin typeface="Montserrat" charset="0"/>
                <a:ea typeface="Montserrat" charset="0"/>
                <a:cs typeface="Montserrat" charset="0"/>
              </a:rPr>
              <a:t>am Beispiel</a:t>
            </a:r>
            <a:endParaRPr lang="de-DE" sz="1200" b="1" dirty="0">
              <a:solidFill>
                <a:srgbClr val="1778B8"/>
              </a:solidFill>
              <a:latin typeface="Montserrat" charset="0"/>
              <a:ea typeface="Montserrat" charset="0"/>
              <a:cs typeface="Montserrat" charset="0"/>
            </a:endParaRPr>
          </a:p>
        </p:txBody>
      </p:sp>
      <p:sp>
        <p:nvSpPr>
          <p:cNvPr id="5" name="Rechteck 4">
            <a:extLst>
              <a:ext uri="{FF2B5EF4-FFF2-40B4-BE49-F238E27FC236}">
                <a16:creationId xmlns:a16="http://schemas.microsoft.com/office/drawing/2014/main" id="{594C0C99-ACB8-8146-A5B7-29432AEE72BF}"/>
              </a:ext>
            </a:extLst>
          </p:cNvPr>
          <p:cNvSpPr/>
          <p:nvPr/>
        </p:nvSpPr>
        <p:spPr>
          <a:xfrm>
            <a:off x="857248" y="2721589"/>
            <a:ext cx="7429499" cy="1862048"/>
          </a:xfrm>
          <a:prstGeom prst="rect">
            <a:avLst/>
          </a:prstGeom>
        </p:spPr>
        <p:txBody>
          <a:bodyPr wrap="square">
            <a:spAutoFit/>
          </a:bodyPr>
          <a:lstStyle/>
          <a:p>
            <a:pPr algn="ctr"/>
            <a:r>
              <a:rPr lang="de-DE" sz="11500" b="1" dirty="0" err="1">
                <a:solidFill>
                  <a:srgbClr val="9E60B8"/>
                </a:solidFill>
                <a:latin typeface="Source Sans Pro" panose="020B0503030403020204" pitchFamily="34" charset="77"/>
              </a:rPr>
              <a:t>Next.js</a:t>
            </a:r>
            <a:endParaRPr lang="de-DE" sz="1100" b="1" dirty="0">
              <a:solidFill>
                <a:srgbClr val="9E60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6" name="Textfeld 5">
            <a:extLst>
              <a:ext uri="{FF2B5EF4-FFF2-40B4-BE49-F238E27FC236}">
                <a16:creationId xmlns:a16="http://schemas.microsoft.com/office/drawing/2014/main" id="{7548CE60-A060-5854-586F-FF0ACB39F224}"/>
              </a:ext>
            </a:extLst>
          </p:cNvPr>
          <p:cNvSpPr txBox="1"/>
          <p:nvPr/>
        </p:nvSpPr>
        <p:spPr>
          <a:xfrm>
            <a:off x="1" y="0"/>
            <a:ext cx="9143999" cy="2123658"/>
          </a:xfrm>
          <a:prstGeom prst="rect">
            <a:avLst/>
          </a:prstGeom>
          <a:noFill/>
        </p:spPr>
        <p:txBody>
          <a:bodyPr wrap="square">
            <a:spAutoFit/>
          </a:bodyPr>
          <a:lstStyle/>
          <a:p>
            <a:pPr algn="ctr"/>
            <a:r>
              <a:rPr lang="de-DE" sz="6600" b="1" dirty="0" err="1">
                <a:solidFill>
                  <a:srgbClr val="B04432"/>
                </a:solidFill>
                <a:latin typeface="Montserrat" charset="0"/>
                <a:ea typeface="Montserrat" charset="0"/>
                <a:cs typeface="Montserrat" charset="0"/>
              </a:rPr>
              <a:t>Fullstack</a:t>
            </a:r>
            <a:r>
              <a:rPr lang="de-DE" sz="6600" b="1" dirty="0">
                <a:solidFill>
                  <a:srgbClr val="B04432"/>
                </a:solidFill>
                <a:latin typeface="Montserrat" charset="0"/>
                <a:ea typeface="Montserrat" charset="0"/>
                <a:cs typeface="Montserrat" charset="0"/>
              </a:rPr>
              <a:t> </a:t>
            </a:r>
          </a:p>
          <a:p>
            <a:pPr algn="ctr"/>
            <a:r>
              <a:rPr lang="de-DE" sz="6600" b="1" dirty="0">
                <a:solidFill>
                  <a:srgbClr val="FB8E20"/>
                </a:solidFill>
                <a:latin typeface="Montserrat" charset="0"/>
                <a:ea typeface="Montserrat" charset="0"/>
                <a:cs typeface="Montserrat" charset="0"/>
              </a:rPr>
              <a:t>Web-Anwendungen</a:t>
            </a:r>
            <a:endParaRPr lang="de-DE" sz="6600" dirty="0">
              <a:solidFill>
                <a:srgbClr val="FB8E20"/>
              </a:solidFill>
            </a:endParaRPr>
          </a:p>
        </p:txBody>
      </p:sp>
    </p:spTree>
    <p:extLst>
      <p:ext uri="{BB962C8B-B14F-4D97-AF65-F5344CB8AC3E}">
        <p14:creationId xmlns:p14="http://schemas.microsoft.com/office/powerpoint/2010/main" val="9317657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Next.js</a:t>
            </a:r>
            <a:endParaRPr lang="de-DE" dirty="0"/>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Autofit/>
          </a:bodyPr>
          <a:lstStyle/>
          <a:p>
            <a:pPr marL="0" indent="0">
              <a:buNone/>
            </a:pPr>
            <a:r>
              <a:rPr lang="de-DE" dirty="0" err="1"/>
              <a:t>Next.js</a:t>
            </a:r>
            <a:r>
              <a:rPr lang="de-DE" dirty="0"/>
              <a:t> von </a:t>
            </a:r>
            <a:r>
              <a:rPr lang="de-DE" dirty="0" err="1"/>
              <a:t>Vercel</a:t>
            </a:r>
            <a:r>
              <a:rPr lang="de-DE" dirty="0"/>
              <a:t> </a:t>
            </a:r>
            <a:r>
              <a:rPr lang="de-DE" b="0" dirty="0">
                <a:solidFill>
                  <a:srgbClr val="36544F"/>
                </a:solidFill>
              </a:rPr>
              <a:t>(https://</a:t>
            </a:r>
            <a:r>
              <a:rPr lang="de-DE" b="0" dirty="0" err="1">
                <a:solidFill>
                  <a:srgbClr val="36544F"/>
                </a:solidFill>
              </a:rPr>
              <a:t>nextjs.org</a:t>
            </a:r>
            <a:r>
              <a:rPr lang="de-DE" b="0" dirty="0">
                <a:solidFill>
                  <a:srgbClr val="36544F"/>
                </a:solidFill>
              </a:rPr>
              <a:t>)</a:t>
            </a:r>
          </a:p>
          <a:p>
            <a:pPr>
              <a:lnSpc>
                <a:spcPct val="130000"/>
              </a:lnSpc>
            </a:pPr>
            <a:r>
              <a:rPr lang="de-DE" sz="1800" dirty="0">
                <a:solidFill>
                  <a:srgbClr val="36544F"/>
                </a:solidFill>
              </a:rPr>
              <a:t>Basiert auf </a:t>
            </a:r>
            <a:r>
              <a:rPr lang="de-DE" sz="1800" dirty="0" err="1">
                <a:solidFill>
                  <a:srgbClr val="36544F"/>
                </a:solidFill>
              </a:rPr>
              <a:t>React</a:t>
            </a:r>
            <a:endParaRPr lang="de-DE" sz="1800" dirty="0">
              <a:solidFill>
                <a:srgbClr val="36544F"/>
              </a:solidFill>
            </a:endParaRPr>
          </a:p>
          <a:p>
            <a:pPr>
              <a:lnSpc>
                <a:spcPct val="130000"/>
              </a:lnSpc>
            </a:pPr>
            <a:r>
              <a:rPr lang="de-DE" sz="1800" dirty="0">
                <a:solidFill>
                  <a:srgbClr val="36544F"/>
                </a:solidFill>
              </a:rPr>
              <a:t>Statisches und dynamisches Rendering</a:t>
            </a:r>
          </a:p>
          <a:p>
            <a:pPr>
              <a:lnSpc>
                <a:spcPct val="130000"/>
              </a:lnSpc>
            </a:pPr>
            <a:r>
              <a:rPr lang="de-DE" sz="1800" dirty="0">
                <a:solidFill>
                  <a:srgbClr val="36544F"/>
                </a:solidFill>
              </a:rPr>
              <a:t>Caching</a:t>
            </a:r>
          </a:p>
          <a:p>
            <a:pPr>
              <a:lnSpc>
                <a:spcPct val="130000"/>
              </a:lnSpc>
            </a:pPr>
            <a:r>
              <a:rPr lang="de-DE" sz="1800" dirty="0">
                <a:solidFill>
                  <a:srgbClr val="36544F"/>
                </a:solidFill>
              </a:rPr>
              <a:t>Enthält </a:t>
            </a:r>
            <a:r>
              <a:rPr lang="de-DE" sz="1800" dirty="0" err="1">
                <a:solidFill>
                  <a:srgbClr val="36544F"/>
                </a:solidFill>
              </a:rPr>
              <a:t>Build-Tooling</a:t>
            </a:r>
            <a:r>
              <a:rPr lang="de-DE" sz="1800" dirty="0">
                <a:solidFill>
                  <a:srgbClr val="36544F"/>
                </a:solidFill>
              </a:rPr>
              <a:t> und Server</a:t>
            </a:r>
          </a:p>
          <a:p>
            <a:pPr>
              <a:lnSpc>
                <a:spcPct val="130000"/>
              </a:lnSpc>
            </a:pPr>
            <a:r>
              <a:rPr lang="de-DE" sz="1800" dirty="0">
                <a:solidFill>
                  <a:srgbClr val="36544F"/>
                </a:solidFill>
              </a:rPr>
              <a:t>Neuste Features mit dem "App-Router" (ab Version 13.4)</a:t>
            </a:r>
          </a:p>
          <a:p>
            <a:pPr lvl="1">
              <a:lnSpc>
                <a:spcPct val="130000"/>
              </a:lnSpc>
            </a:pPr>
            <a:r>
              <a:rPr lang="de-DE" sz="1500" dirty="0" err="1"/>
              <a:t>React</a:t>
            </a:r>
            <a:r>
              <a:rPr lang="de-DE" sz="1500" dirty="0"/>
              <a:t> Server Components (RSC)</a:t>
            </a:r>
            <a:endParaRPr lang="de-DE" sz="1500" dirty="0">
              <a:solidFill>
                <a:srgbClr val="36544F"/>
              </a:solidFill>
            </a:endParaRPr>
          </a:p>
          <a:p>
            <a:pPr lvl="1">
              <a:lnSpc>
                <a:spcPct val="130000"/>
              </a:lnSpc>
            </a:pPr>
            <a:r>
              <a:rPr lang="de-DE" sz="1400" dirty="0" err="1"/>
              <a:t>Suspsene</a:t>
            </a:r>
            <a:endParaRPr lang="de-DE" sz="1400" dirty="0"/>
          </a:p>
          <a:p>
            <a:pPr lvl="1">
              <a:lnSpc>
                <a:spcPct val="130000"/>
              </a:lnSpc>
            </a:pPr>
            <a:r>
              <a:rPr lang="de-DE" sz="1400" b="0" dirty="0">
                <a:solidFill>
                  <a:srgbClr val="36544F"/>
                </a:solidFill>
              </a:rPr>
              <a:t>entspricht der </a:t>
            </a:r>
            <a:r>
              <a:rPr lang="de-DE" sz="1400" b="0" dirty="0" err="1">
                <a:solidFill>
                  <a:srgbClr val="36544F"/>
                </a:solidFill>
              </a:rPr>
              <a:t>React</a:t>
            </a:r>
            <a:r>
              <a:rPr lang="de-DE" sz="1400" b="0" dirty="0">
                <a:solidFill>
                  <a:srgbClr val="36544F"/>
                </a:solidFill>
              </a:rPr>
              <a:t> "Architekturvision"</a:t>
            </a:r>
            <a:endParaRPr lang="de-DE" b="0" dirty="0">
              <a:solidFill>
                <a:srgbClr val="36544F"/>
              </a:solidFill>
            </a:endParaRPr>
          </a:p>
        </p:txBody>
      </p:sp>
    </p:spTree>
    <p:extLst>
      <p:ext uri="{BB962C8B-B14F-4D97-AF65-F5344CB8AC3E}">
        <p14:creationId xmlns:p14="http://schemas.microsoft.com/office/powerpoint/2010/main" val="2398338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pic>
        <p:nvPicPr>
          <p:cNvPr id="4" name="Grafik 3">
            <a:extLst>
              <a:ext uri="{FF2B5EF4-FFF2-40B4-BE49-F238E27FC236}">
                <a16:creationId xmlns:a16="http://schemas.microsoft.com/office/drawing/2014/main" id="{43F17967-8C06-59B9-AAD1-ECD6E3F5C56F}"/>
              </a:ext>
            </a:extLst>
          </p:cNvPr>
          <p:cNvPicPr>
            <a:picLocks noChangeAspect="1"/>
          </p:cNvPicPr>
          <p:nvPr/>
        </p:nvPicPr>
        <p:blipFill>
          <a:blip r:embed="rId2"/>
          <a:stretch>
            <a:fillRect/>
          </a:stretch>
        </p:blipFill>
        <p:spPr>
          <a:xfrm>
            <a:off x="6287445" y="626114"/>
            <a:ext cx="2489234" cy="1945636"/>
          </a:xfrm>
          <a:prstGeom prst="rect">
            <a:avLst/>
          </a:prstGeom>
        </p:spPr>
      </p:pic>
      <p:pic>
        <p:nvPicPr>
          <p:cNvPr id="5" name="Grafik 4">
            <a:extLst>
              <a:ext uri="{FF2B5EF4-FFF2-40B4-BE49-F238E27FC236}">
                <a16:creationId xmlns:a16="http://schemas.microsoft.com/office/drawing/2014/main" id="{50763B04-5C93-FE2A-F88A-1042B799CFFF}"/>
              </a:ext>
            </a:extLst>
          </p:cNvPr>
          <p:cNvPicPr>
            <a:picLocks noChangeAspect="1"/>
          </p:cNvPicPr>
          <p:nvPr/>
        </p:nvPicPr>
        <p:blipFill>
          <a:blip r:embed="rId3"/>
          <a:stretch>
            <a:fillRect/>
          </a:stretch>
        </p:blipFill>
        <p:spPr>
          <a:xfrm flipH="1">
            <a:off x="6759927" y="2849246"/>
            <a:ext cx="2016752" cy="1576335"/>
          </a:xfrm>
          <a:prstGeom prst="rect">
            <a:avLst/>
          </a:prstGeom>
        </p:spPr>
      </p:pic>
      <p:pic>
        <p:nvPicPr>
          <p:cNvPr id="6" name="Grafik 5">
            <a:extLst>
              <a:ext uri="{FF2B5EF4-FFF2-40B4-BE49-F238E27FC236}">
                <a16:creationId xmlns:a16="http://schemas.microsoft.com/office/drawing/2014/main" id="{186C7FA0-6B44-111A-A1F6-F6D44AA88BB0}"/>
              </a:ext>
            </a:extLst>
          </p:cNvPr>
          <p:cNvPicPr>
            <a:picLocks noChangeAspect="1"/>
          </p:cNvPicPr>
          <p:nvPr/>
        </p:nvPicPr>
        <p:blipFill>
          <a:blip r:embed="rId4"/>
          <a:stretch>
            <a:fillRect/>
          </a:stretch>
        </p:blipFill>
        <p:spPr>
          <a:xfrm>
            <a:off x="1696962" y="373446"/>
            <a:ext cx="2695024" cy="2695024"/>
          </a:xfrm>
          <a:prstGeom prst="rect">
            <a:avLst/>
          </a:prstGeom>
        </p:spPr>
      </p:pic>
      <p:pic>
        <p:nvPicPr>
          <p:cNvPr id="7" name="Grafik 6">
            <a:extLst>
              <a:ext uri="{FF2B5EF4-FFF2-40B4-BE49-F238E27FC236}">
                <a16:creationId xmlns:a16="http://schemas.microsoft.com/office/drawing/2014/main" id="{C6144710-8F06-BD14-0F74-AF3EAAEFC9D1}"/>
              </a:ext>
            </a:extLst>
          </p:cNvPr>
          <p:cNvPicPr>
            <a:picLocks noChangeAspect="1"/>
          </p:cNvPicPr>
          <p:nvPr/>
        </p:nvPicPr>
        <p:blipFill>
          <a:blip r:embed="rId5"/>
          <a:stretch>
            <a:fillRect/>
          </a:stretch>
        </p:blipFill>
        <p:spPr>
          <a:xfrm>
            <a:off x="47065" y="1795299"/>
            <a:ext cx="2254085" cy="1999778"/>
          </a:xfrm>
          <a:prstGeom prst="rect">
            <a:avLst/>
          </a:prstGeom>
        </p:spPr>
      </p:pic>
      <p:pic>
        <p:nvPicPr>
          <p:cNvPr id="8" name="Grafik 7">
            <a:extLst>
              <a:ext uri="{FF2B5EF4-FFF2-40B4-BE49-F238E27FC236}">
                <a16:creationId xmlns:a16="http://schemas.microsoft.com/office/drawing/2014/main" id="{6F293D96-8770-EBFB-0A9C-F587D8B53F92}"/>
              </a:ext>
            </a:extLst>
          </p:cNvPr>
          <p:cNvPicPr>
            <a:picLocks noChangeAspect="1"/>
          </p:cNvPicPr>
          <p:nvPr/>
        </p:nvPicPr>
        <p:blipFill>
          <a:blip r:embed="rId6"/>
          <a:stretch>
            <a:fillRect/>
          </a:stretch>
        </p:blipFill>
        <p:spPr>
          <a:xfrm>
            <a:off x="3699981" y="895193"/>
            <a:ext cx="2935253" cy="2294254"/>
          </a:xfrm>
          <a:prstGeom prst="rect">
            <a:avLst/>
          </a:prstGeom>
        </p:spPr>
      </p:pic>
      <p:pic>
        <p:nvPicPr>
          <p:cNvPr id="9" name="Grafik 8">
            <a:extLst>
              <a:ext uri="{FF2B5EF4-FFF2-40B4-BE49-F238E27FC236}">
                <a16:creationId xmlns:a16="http://schemas.microsoft.com/office/drawing/2014/main" id="{C8E8DFB1-3812-2E7C-F89D-F14BC23597B3}"/>
              </a:ext>
            </a:extLst>
          </p:cNvPr>
          <p:cNvPicPr>
            <a:picLocks noChangeAspect="1"/>
          </p:cNvPicPr>
          <p:nvPr/>
        </p:nvPicPr>
        <p:blipFill>
          <a:blip r:embed="rId7"/>
          <a:stretch>
            <a:fillRect/>
          </a:stretch>
        </p:blipFill>
        <p:spPr>
          <a:xfrm>
            <a:off x="2502168" y="2759887"/>
            <a:ext cx="3288649" cy="2294255"/>
          </a:xfrm>
          <a:prstGeom prst="rect">
            <a:avLst/>
          </a:prstGeom>
        </p:spPr>
      </p:pic>
      <p:pic>
        <p:nvPicPr>
          <p:cNvPr id="10" name="Grafik 9">
            <a:extLst>
              <a:ext uri="{FF2B5EF4-FFF2-40B4-BE49-F238E27FC236}">
                <a16:creationId xmlns:a16="http://schemas.microsoft.com/office/drawing/2014/main" id="{1E51FE24-8333-F033-130C-CF1CCEF65AD6}"/>
              </a:ext>
            </a:extLst>
          </p:cNvPr>
          <p:cNvPicPr>
            <a:picLocks noChangeAspect="1"/>
          </p:cNvPicPr>
          <p:nvPr/>
        </p:nvPicPr>
        <p:blipFill>
          <a:blip r:embed="rId8"/>
          <a:stretch>
            <a:fillRect/>
          </a:stretch>
        </p:blipFill>
        <p:spPr>
          <a:xfrm>
            <a:off x="852545" y="2759887"/>
            <a:ext cx="2044920" cy="2086076"/>
          </a:xfrm>
          <a:prstGeom prst="rect">
            <a:avLst/>
          </a:prstGeom>
        </p:spPr>
      </p:pic>
      <p:pic>
        <p:nvPicPr>
          <p:cNvPr id="11" name="Grafik 10">
            <a:extLst>
              <a:ext uri="{FF2B5EF4-FFF2-40B4-BE49-F238E27FC236}">
                <a16:creationId xmlns:a16="http://schemas.microsoft.com/office/drawing/2014/main" id="{AC71CFB2-6877-F935-89BF-9CC284CC843E}"/>
              </a:ext>
            </a:extLst>
          </p:cNvPr>
          <p:cNvPicPr>
            <a:picLocks noChangeAspect="1"/>
          </p:cNvPicPr>
          <p:nvPr/>
        </p:nvPicPr>
        <p:blipFill>
          <a:blip r:embed="rId9"/>
          <a:stretch>
            <a:fillRect/>
          </a:stretch>
        </p:blipFill>
        <p:spPr>
          <a:xfrm>
            <a:off x="406051" y="895193"/>
            <a:ext cx="2695024" cy="2236749"/>
          </a:xfrm>
          <a:prstGeom prst="rect">
            <a:avLst/>
          </a:prstGeom>
        </p:spPr>
      </p:pic>
      <p:pic>
        <p:nvPicPr>
          <p:cNvPr id="12" name="Grafik 11">
            <a:extLst>
              <a:ext uri="{FF2B5EF4-FFF2-40B4-BE49-F238E27FC236}">
                <a16:creationId xmlns:a16="http://schemas.microsoft.com/office/drawing/2014/main" id="{1022A5E3-2280-21A4-0F8C-9D7ABAB4701B}"/>
              </a:ext>
            </a:extLst>
          </p:cNvPr>
          <p:cNvPicPr>
            <a:picLocks noChangeAspect="1"/>
          </p:cNvPicPr>
          <p:nvPr/>
        </p:nvPicPr>
        <p:blipFill>
          <a:blip r:embed="rId10"/>
          <a:stretch>
            <a:fillRect/>
          </a:stretch>
        </p:blipFill>
        <p:spPr>
          <a:xfrm>
            <a:off x="4829561" y="1722597"/>
            <a:ext cx="2935254" cy="2417802"/>
          </a:xfrm>
          <a:prstGeom prst="rect">
            <a:avLst/>
          </a:prstGeom>
        </p:spPr>
      </p:pic>
      <p:pic>
        <p:nvPicPr>
          <p:cNvPr id="1026" name="Picture 2" descr="petclinic-screenshot">
            <a:extLst>
              <a:ext uri="{FF2B5EF4-FFF2-40B4-BE49-F238E27FC236}">
                <a16:creationId xmlns:a16="http://schemas.microsoft.com/office/drawing/2014/main" id="{BEE28DE4-49F9-E459-98BB-0CD23954F0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6942" y="2699834"/>
            <a:ext cx="2615870" cy="1674322"/>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6201B0E7-E3D0-4E23-2524-D2BD5D01149B}"/>
              </a:ext>
            </a:extLst>
          </p:cNvPr>
          <p:cNvSpPr txBox="1"/>
          <p:nvPr/>
        </p:nvSpPr>
        <p:spPr>
          <a:xfrm rot="20837570">
            <a:off x="315692" y="2164975"/>
            <a:ext cx="8464177" cy="58477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200" b="1" dirty="0">
                <a:solidFill>
                  <a:srgbClr val="36544F"/>
                </a:solidFill>
                <a:latin typeface="Source Sans Pro SemiBold" panose="020B0503030403020204" pitchFamily="34" charset="0"/>
              </a:rPr>
              <a:t>These: ihr braucht JS schneller, als ihr denkt 😈</a:t>
            </a:r>
            <a:endParaRPr lang="de-DE" sz="3200" b="1" dirty="0">
              <a:solidFill>
                <a:srgbClr val="B04432"/>
              </a:solidFill>
              <a:latin typeface="Source Sans Pro SemiBold" panose="020B0503030403020204" pitchFamily="34" charset="0"/>
            </a:endParaRPr>
          </a:p>
        </p:txBody>
      </p:sp>
      <p:sp>
        <p:nvSpPr>
          <p:cNvPr id="13" name="Textfeld 12">
            <a:extLst>
              <a:ext uri="{FF2B5EF4-FFF2-40B4-BE49-F238E27FC236}">
                <a16:creationId xmlns:a16="http://schemas.microsoft.com/office/drawing/2014/main" id="{03B2AF10-0418-8618-5C21-7882312BF636}"/>
              </a:ext>
            </a:extLst>
          </p:cNvPr>
          <p:cNvSpPr txBox="1"/>
          <p:nvPr/>
        </p:nvSpPr>
        <p:spPr>
          <a:xfrm>
            <a:off x="5324033" y="325994"/>
            <a:ext cx="2588209" cy="584775"/>
          </a:xfrm>
          <a:prstGeom prst="rect">
            <a:avLst/>
          </a:prstGeom>
          <a:solidFill>
            <a:srgbClr val="FFFDF9"/>
          </a:solidFill>
        </p:spPr>
        <p:txBody>
          <a:bodyPr wrap="none" rtlCol="0">
            <a:spAutoFit/>
          </a:bodyPr>
          <a:lstStyle/>
          <a:p>
            <a:pPr algn="l"/>
            <a:r>
              <a:rPr lang="de-DE" sz="3200" b="1" dirty="0">
                <a:solidFill>
                  <a:srgbClr val="FF0000"/>
                </a:solidFill>
                <a:highlight>
                  <a:srgbClr val="FFFF00"/>
                </a:highlight>
              </a:rPr>
              <a:t>eventuell raus</a:t>
            </a:r>
          </a:p>
        </p:txBody>
      </p:sp>
    </p:spTree>
    <p:extLst>
      <p:ext uri="{BB962C8B-B14F-4D97-AF65-F5344CB8AC3E}">
        <p14:creationId xmlns:p14="http://schemas.microsoft.com/office/powerpoint/2010/main" val="20608750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Fazit</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err="1"/>
              <a:t>Deployment</a:t>
            </a:r>
            <a:r>
              <a:rPr lang="de-DE" dirty="0"/>
              <a:t>: </a:t>
            </a:r>
            <a:r>
              <a:rPr lang="de-DE" dirty="0">
                <a:solidFill>
                  <a:srgbClr val="36544F"/>
                </a:solidFill>
              </a:rPr>
              <a:t>"Backend </a:t>
            </a:r>
            <a:r>
              <a:rPr lang="de-DE" dirty="0" err="1">
                <a:solidFill>
                  <a:srgbClr val="36544F"/>
                </a:solidFill>
              </a:rPr>
              <a:t>for</a:t>
            </a:r>
            <a:r>
              <a:rPr lang="de-DE" dirty="0">
                <a:solidFill>
                  <a:srgbClr val="36544F"/>
                </a:solidFill>
              </a:rPr>
              <a:t> Frontend"</a:t>
            </a:r>
          </a:p>
          <a:p>
            <a:pPr lvl="1"/>
            <a:endParaRPr lang="de-DE" b="0" dirty="0">
              <a:solidFill>
                <a:srgbClr val="36544F"/>
              </a:solidFill>
            </a:endParaRPr>
          </a:p>
          <a:p>
            <a:pPr lvl="1"/>
            <a:endParaRPr lang="de-DE" dirty="0"/>
          </a:p>
        </p:txBody>
      </p:sp>
      <p:pic>
        <p:nvPicPr>
          <p:cNvPr id="11" name="Grafik 10">
            <a:extLst>
              <a:ext uri="{FF2B5EF4-FFF2-40B4-BE49-F238E27FC236}">
                <a16:creationId xmlns:a16="http://schemas.microsoft.com/office/drawing/2014/main" id="{5ED0A0FD-9EEB-5BB3-2EDA-FC06E215687D}"/>
              </a:ext>
            </a:extLst>
          </p:cNvPr>
          <p:cNvPicPr>
            <a:picLocks noChangeAspect="1"/>
          </p:cNvPicPr>
          <p:nvPr/>
        </p:nvPicPr>
        <p:blipFill>
          <a:blip r:embed="rId2"/>
          <a:stretch>
            <a:fillRect/>
          </a:stretch>
        </p:blipFill>
        <p:spPr>
          <a:xfrm>
            <a:off x="685800" y="1261285"/>
            <a:ext cx="7772400" cy="3390471"/>
          </a:xfrm>
          <a:prstGeom prst="rect">
            <a:avLst/>
          </a:prstGeom>
        </p:spPr>
      </p:pic>
    </p:spTree>
    <p:extLst>
      <p:ext uri="{BB962C8B-B14F-4D97-AF65-F5344CB8AC3E}">
        <p14:creationId xmlns:p14="http://schemas.microsoft.com/office/powerpoint/2010/main" val="232901412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5629612-A410-3642-BEE4-81FFE1829BD8}"/>
              </a:ext>
            </a:extLst>
          </p:cNvPr>
          <p:cNvSpPr/>
          <p:nvPr/>
        </p:nvSpPr>
        <p:spPr>
          <a:xfrm>
            <a:off x="2154512" y="1475298"/>
            <a:ext cx="4834978" cy="1419619"/>
          </a:xfrm>
          <a:prstGeom prst="rect">
            <a:avLst/>
          </a:prstGeom>
        </p:spPr>
        <p:txBody>
          <a:bodyPr wrap="none">
            <a:spAutoFit/>
          </a:bodyPr>
          <a:lstStyle/>
          <a:p>
            <a:pPr algn="ctr"/>
            <a:r>
              <a:rPr lang="de-DE" sz="8625" b="1" dirty="0">
                <a:solidFill>
                  <a:srgbClr val="FB8E20"/>
                </a:solidFill>
                <a:latin typeface="Montserrat" charset="0"/>
                <a:ea typeface="Montserrat" charset="0"/>
                <a:cs typeface="Montserrat" charset="0"/>
              </a:rPr>
              <a:t>Routing</a:t>
            </a:r>
            <a:endParaRPr lang="de-DE" sz="1500" b="1" dirty="0">
              <a:solidFill>
                <a:srgbClr val="FB8E20"/>
              </a:solidFill>
              <a:latin typeface="Montserrat" charset="0"/>
              <a:ea typeface="Montserrat" charset="0"/>
              <a:cs typeface="Montserrat" charset="0"/>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233182212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Routing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8676345" cy="3996928"/>
          </a:xfrm>
        </p:spPr>
        <p:txBody>
          <a:bodyPr>
            <a:noAutofit/>
          </a:bodyPr>
          <a:lstStyle/>
          <a:p>
            <a:pPr marL="0" indent="0">
              <a:buNone/>
            </a:pPr>
            <a:r>
              <a:rPr lang="de-DE" dirty="0"/>
              <a:t>Dateisystem-basierte Routen</a:t>
            </a:r>
            <a:endParaRPr lang="de-DE" sz="1800" b="0" dirty="0">
              <a:solidFill>
                <a:srgbClr val="36544F"/>
              </a:solidFill>
            </a:endParaRPr>
          </a:p>
          <a:p>
            <a:pPr>
              <a:lnSpc>
                <a:spcPct val="120000"/>
              </a:lnSpc>
              <a:spcAft>
                <a:spcPts val="1500"/>
              </a:spcAft>
            </a:pPr>
            <a:r>
              <a:rPr lang="de-DE" sz="1800" b="0" dirty="0">
                <a:solidFill>
                  <a:srgbClr val="36544F"/>
                </a:solidFill>
              </a:rPr>
              <a:t>Die Routen werden auf dem Server definiert</a:t>
            </a:r>
          </a:p>
          <a:p>
            <a:pPr>
              <a:lnSpc>
                <a:spcPct val="120000"/>
              </a:lnSpc>
              <a:spcAft>
                <a:spcPts val="1500"/>
              </a:spcAft>
            </a:pPr>
            <a:r>
              <a:rPr lang="de-DE" sz="1800" b="0" dirty="0">
                <a:solidFill>
                  <a:srgbClr val="36544F"/>
                </a:solidFill>
              </a:rPr>
              <a:t>Die Frameworks arbeiten mit Ordner- bzw. Datei-Konventionen</a:t>
            </a:r>
          </a:p>
          <a:p>
            <a:pPr>
              <a:lnSpc>
                <a:spcPct val="120000"/>
              </a:lnSpc>
              <a:spcAft>
                <a:spcPts val="1500"/>
              </a:spcAft>
            </a:pPr>
            <a:r>
              <a:rPr lang="de-DE" sz="1800" b="0" dirty="0">
                <a:solidFill>
                  <a:srgbClr val="36544F"/>
                </a:solidFill>
              </a:rPr>
              <a:t>Unterstützung für typische Anforderungen wie dynamische Segmente, Route-Gruppen vorhanden</a:t>
            </a:r>
          </a:p>
          <a:p>
            <a:pPr lvl="1">
              <a:lnSpc>
                <a:spcPct val="120000"/>
              </a:lnSpc>
              <a:spcAft>
                <a:spcPts val="1500"/>
              </a:spcAft>
            </a:pPr>
            <a:endParaRPr lang="de-DE" sz="1500" b="0" dirty="0">
              <a:solidFill>
                <a:srgbClr val="36544F"/>
              </a:solidFill>
            </a:endParaRPr>
          </a:p>
          <a:p>
            <a:pPr>
              <a:lnSpc>
                <a:spcPct val="120000"/>
              </a:lnSpc>
              <a:spcAft>
                <a:spcPts val="1500"/>
              </a:spcAft>
            </a:pPr>
            <a:endParaRPr lang="de-DE" sz="1800" b="0" dirty="0">
              <a:solidFill>
                <a:srgbClr val="36544F"/>
              </a:solidFill>
            </a:endParaRPr>
          </a:p>
          <a:p>
            <a:pPr>
              <a:lnSpc>
                <a:spcPct val="120000"/>
              </a:lnSpc>
              <a:spcAft>
                <a:spcPts val="1500"/>
              </a:spcAft>
            </a:pPr>
            <a:endParaRPr lang="de-DE" sz="1800" b="0" dirty="0">
              <a:solidFill>
                <a:srgbClr val="36544F"/>
              </a:solidFill>
            </a:endParaRPr>
          </a:p>
          <a:p>
            <a:pPr>
              <a:lnSpc>
                <a:spcPct val="120000"/>
              </a:lnSpc>
              <a:spcAft>
                <a:spcPts val="1500"/>
              </a:spcAft>
            </a:pPr>
            <a:endParaRPr lang="de-DE" sz="1800" b="0" dirty="0">
              <a:solidFill>
                <a:srgbClr val="36544F"/>
              </a:solidFill>
            </a:endParaRPr>
          </a:p>
          <a:p>
            <a:pPr>
              <a:lnSpc>
                <a:spcPct val="120000"/>
              </a:lnSpc>
              <a:spcAft>
                <a:spcPts val="1500"/>
              </a:spcAft>
            </a:pPr>
            <a:endParaRPr lang="de-DE" sz="1800" b="0" dirty="0">
              <a:solidFill>
                <a:srgbClr val="36544F"/>
              </a:solidFill>
            </a:endParaRPr>
          </a:p>
          <a:p>
            <a:pPr>
              <a:lnSpc>
                <a:spcPct val="120000"/>
              </a:lnSpc>
              <a:spcAft>
                <a:spcPts val="1500"/>
              </a:spcAft>
            </a:pPr>
            <a:endParaRPr lang="de-DE" sz="1800" b="0" dirty="0">
              <a:solidFill>
                <a:srgbClr val="36544F"/>
              </a:solidFill>
            </a:endParaRPr>
          </a:p>
        </p:txBody>
      </p:sp>
    </p:spTree>
    <p:extLst>
      <p:ext uri="{BB962C8B-B14F-4D97-AF65-F5344CB8AC3E}">
        <p14:creationId xmlns:p14="http://schemas.microsoft.com/office/powerpoint/2010/main" val="344926101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7F53381-7A50-E76D-5DBB-4E43B6AFF2B2}"/>
              </a:ext>
            </a:extLst>
          </p:cNvPr>
          <p:cNvPicPr>
            <a:picLocks noChangeAspect="1"/>
          </p:cNvPicPr>
          <p:nvPr/>
        </p:nvPicPr>
        <p:blipFill>
          <a:blip r:embed="rId2"/>
          <a:stretch>
            <a:fillRect/>
          </a:stretch>
        </p:blipFill>
        <p:spPr>
          <a:xfrm>
            <a:off x="5764109" y="931510"/>
            <a:ext cx="2776776" cy="3806367"/>
          </a:xfrm>
          <a:prstGeom prst="rect">
            <a:avLst/>
          </a:prstGeom>
        </p:spPr>
      </p:pic>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Routing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681797" cy="3996928"/>
          </a:xfrm>
        </p:spPr>
        <p:txBody>
          <a:bodyPr>
            <a:noAutofit/>
          </a:bodyPr>
          <a:lstStyle/>
          <a:p>
            <a:pPr marL="0" indent="0">
              <a:buNone/>
            </a:pPr>
            <a:r>
              <a:rPr lang="de-DE" dirty="0"/>
              <a:t>Routen in </a:t>
            </a:r>
            <a:r>
              <a:rPr lang="de-DE" dirty="0" err="1">
                <a:solidFill>
                  <a:srgbClr val="B04432"/>
                </a:solidFill>
              </a:rPr>
              <a:t>Next.JS</a:t>
            </a:r>
            <a:endParaRPr lang="de-DE" sz="1800" b="0" dirty="0">
              <a:solidFill>
                <a:srgbClr val="B04432"/>
              </a:solidFill>
            </a:endParaRPr>
          </a:p>
          <a:p>
            <a:pPr>
              <a:lnSpc>
                <a:spcPct val="120000"/>
              </a:lnSpc>
              <a:spcAft>
                <a:spcPts val="1500"/>
              </a:spcAft>
            </a:pPr>
            <a:r>
              <a:rPr lang="de-DE" sz="1800" b="0" dirty="0">
                <a:solidFill>
                  <a:srgbClr val="36544F"/>
                </a:solidFill>
              </a:rPr>
              <a:t>In </a:t>
            </a:r>
            <a:r>
              <a:rPr lang="de-DE" sz="1800" b="0" dirty="0" err="1">
                <a:solidFill>
                  <a:srgbClr val="36544F"/>
                </a:solidFill>
              </a:rPr>
              <a:t>Next.js</a:t>
            </a:r>
            <a:r>
              <a:rPr lang="de-DE" sz="1800" b="0" dirty="0">
                <a:solidFill>
                  <a:srgbClr val="36544F"/>
                </a:solidFill>
              </a:rPr>
              <a:t> ist ein Ordner eine Route, wenn darin eine </a:t>
            </a:r>
            <a:r>
              <a:rPr lang="de-DE" sz="1800" b="0" dirty="0" err="1">
                <a:solidFill>
                  <a:srgbClr val="36544F"/>
                </a:solidFill>
                <a:latin typeface="Courier New" panose="02070309020205020404" pitchFamily="49" charset="0"/>
                <a:cs typeface="Courier New" panose="02070309020205020404" pitchFamily="49" charset="0"/>
              </a:rPr>
              <a:t>page.tsx</a:t>
            </a:r>
            <a:r>
              <a:rPr lang="de-DE" sz="1800" b="0" dirty="0">
                <a:solidFill>
                  <a:srgbClr val="36544F"/>
                </a:solidFill>
              </a:rPr>
              <a:t>-Datei liegt</a:t>
            </a:r>
          </a:p>
          <a:p>
            <a:pPr lvl="1">
              <a:lnSpc>
                <a:spcPct val="120000"/>
              </a:lnSpc>
              <a:spcAft>
                <a:spcPts val="1500"/>
              </a:spcAft>
            </a:pPr>
            <a:r>
              <a:rPr lang="de-DE" sz="1500" dirty="0" err="1">
                <a:latin typeface="Courier New" panose="02070309020205020404" pitchFamily="49" charset="0"/>
                <a:cs typeface="Courier New" panose="02070309020205020404" pitchFamily="49" charset="0"/>
              </a:rPr>
              <a:t>src</a:t>
            </a:r>
            <a:r>
              <a:rPr lang="de-DE" sz="1500" dirty="0">
                <a:latin typeface="Courier New" panose="02070309020205020404" pitchFamily="49" charset="0"/>
                <a:cs typeface="Courier New" panose="02070309020205020404" pitchFamily="49" charset="0"/>
              </a:rPr>
              <a:t>/</a:t>
            </a:r>
            <a:r>
              <a:rPr lang="de-DE" sz="1500" dirty="0" err="1">
                <a:latin typeface="Courier New" panose="02070309020205020404" pitchFamily="49" charset="0"/>
                <a:cs typeface="Courier New" panose="02070309020205020404" pitchFamily="49" charset="0"/>
              </a:rPr>
              <a:t>app</a:t>
            </a:r>
            <a:r>
              <a:rPr lang="de-DE" sz="1500" dirty="0">
                <a:latin typeface="Courier New" panose="02070309020205020404" pitchFamily="49" charset="0"/>
                <a:cs typeface="Courier New" panose="02070309020205020404" pitchFamily="49" charset="0"/>
              </a:rPr>
              <a:t>/</a:t>
            </a:r>
            <a:r>
              <a:rPr lang="de-DE" sz="1500" dirty="0" err="1">
                <a:latin typeface="Courier New" panose="02070309020205020404" pitchFamily="49" charset="0"/>
                <a:cs typeface="Courier New" panose="02070309020205020404" pitchFamily="49" charset="0"/>
              </a:rPr>
              <a:t>post</a:t>
            </a:r>
            <a:r>
              <a:rPr lang="de-DE" sz="1500" dirty="0">
                <a:latin typeface="Courier New" panose="02070309020205020404" pitchFamily="49" charset="0"/>
                <a:cs typeface="Courier New" panose="02070309020205020404" pitchFamily="49" charset="0"/>
              </a:rPr>
              <a:t>/[</a:t>
            </a:r>
            <a:r>
              <a:rPr lang="de-DE" sz="1500" dirty="0" err="1">
                <a:latin typeface="Courier New" panose="02070309020205020404" pitchFamily="49" charset="0"/>
                <a:cs typeface="Courier New" panose="02070309020205020404" pitchFamily="49" charset="0"/>
              </a:rPr>
              <a:t>postId</a:t>
            </a:r>
            <a:r>
              <a:rPr lang="de-DE" sz="1500" dirty="0">
                <a:latin typeface="Courier New" panose="02070309020205020404" pitchFamily="49" charset="0"/>
                <a:cs typeface="Courier New" panose="02070309020205020404" pitchFamily="49" charset="0"/>
              </a:rPr>
              <a:t>]/</a:t>
            </a:r>
            <a:r>
              <a:rPr lang="de-DE" sz="1500" dirty="0" err="1">
                <a:latin typeface="Courier New" panose="02070309020205020404" pitchFamily="49" charset="0"/>
                <a:cs typeface="Courier New" panose="02070309020205020404" pitchFamily="49" charset="0"/>
              </a:rPr>
              <a:t>page.tsx</a:t>
            </a:r>
            <a:endParaRPr lang="de-DE" sz="1500" dirty="0">
              <a:latin typeface="Courier New" panose="02070309020205020404" pitchFamily="49" charset="0"/>
              <a:cs typeface="Courier New" panose="02070309020205020404" pitchFamily="49" charset="0"/>
            </a:endParaRPr>
          </a:p>
          <a:p>
            <a:pPr>
              <a:lnSpc>
                <a:spcPct val="120000"/>
              </a:lnSpc>
              <a:spcAft>
                <a:spcPts val="1500"/>
              </a:spcAft>
            </a:pPr>
            <a:endParaRPr lang="de-DE" sz="1800" b="0" dirty="0">
              <a:solidFill>
                <a:srgbClr val="36544F"/>
              </a:solidFill>
            </a:endParaRPr>
          </a:p>
        </p:txBody>
      </p:sp>
      <p:sp>
        <p:nvSpPr>
          <p:cNvPr id="6" name="Rechteck 5">
            <a:extLst>
              <a:ext uri="{FF2B5EF4-FFF2-40B4-BE49-F238E27FC236}">
                <a16:creationId xmlns:a16="http://schemas.microsoft.com/office/drawing/2014/main" id="{4B13C6FD-E383-AF06-FACD-8697F3DC5ADC}"/>
              </a:ext>
            </a:extLst>
          </p:cNvPr>
          <p:cNvSpPr/>
          <p:nvPr/>
        </p:nvSpPr>
        <p:spPr>
          <a:xfrm>
            <a:off x="6598687" y="2323786"/>
            <a:ext cx="1452033" cy="277000"/>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652F6BC4-D2CC-92CE-496A-9043AF9197E1}"/>
              </a:ext>
            </a:extLst>
          </p:cNvPr>
          <p:cNvSpPr txBox="1"/>
          <p:nvPr/>
        </p:nvSpPr>
        <p:spPr>
          <a:xfrm>
            <a:off x="4808233" y="2336297"/>
            <a:ext cx="835485" cy="276999"/>
          </a:xfrm>
          <a:prstGeom prst="rect">
            <a:avLst/>
          </a:prstGeom>
          <a:noFill/>
        </p:spPr>
        <p:txBody>
          <a:bodyPr wrap="none" rtlCol="0">
            <a:spAutoFit/>
          </a:bodyPr>
          <a:lstStyle/>
          <a:p>
            <a:r>
              <a:rPr lang="de-DE" sz="1200" dirty="0">
                <a:solidFill>
                  <a:srgbClr val="1778B8"/>
                </a:solidFill>
                <a:latin typeface="Source Code Pro" panose="020B0509030403020204" pitchFamily="49" charset="0"/>
                <a:ea typeface="Source Code Pro" panose="020B0509030403020204" pitchFamily="49" charset="0"/>
                <a:cs typeface="Courier New" panose="02070309020205020404" pitchFamily="49" charset="0"/>
              </a:rPr>
              <a:t>/</a:t>
            </a:r>
            <a:r>
              <a:rPr lang="de-DE" sz="1200" dirty="0" err="1">
                <a:solidFill>
                  <a:srgbClr val="1778B8"/>
                </a:solidFill>
                <a:latin typeface="Source Code Pro" panose="020B0509030403020204" pitchFamily="49" charset="0"/>
                <a:ea typeface="Source Code Pro" panose="020B0509030403020204" pitchFamily="49" charset="0"/>
                <a:cs typeface="Courier New" panose="02070309020205020404" pitchFamily="49" charset="0"/>
              </a:rPr>
              <a:t>post</a:t>
            </a:r>
            <a:r>
              <a:rPr lang="de-DE" sz="1200" dirty="0">
                <a:solidFill>
                  <a:srgbClr val="1778B8"/>
                </a:solidFill>
                <a:latin typeface="Source Code Pro" panose="020B0509030403020204" pitchFamily="49" charset="0"/>
                <a:ea typeface="Source Code Pro" panose="020B0509030403020204" pitchFamily="49" charset="0"/>
                <a:cs typeface="Courier New" panose="02070309020205020404" pitchFamily="49" charset="0"/>
              </a:rPr>
              <a:t>/1</a:t>
            </a:r>
          </a:p>
        </p:txBody>
      </p:sp>
      <p:sp>
        <p:nvSpPr>
          <p:cNvPr id="15" name="Textfeld 14">
            <a:extLst>
              <a:ext uri="{FF2B5EF4-FFF2-40B4-BE49-F238E27FC236}">
                <a16:creationId xmlns:a16="http://schemas.microsoft.com/office/drawing/2014/main" id="{E795313A-4762-5634-7714-F3B25F40ABDE}"/>
              </a:ext>
            </a:extLst>
          </p:cNvPr>
          <p:cNvSpPr txBox="1"/>
          <p:nvPr/>
        </p:nvSpPr>
        <p:spPr>
          <a:xfrm>
            <a:off x="4808233" y="2651672"/>
            <a:ext cx="649537" cy="276999"/>
          </a:xfrm>
          <a:prstGeom prst="rect">
            <a:avLst/>
          </a:prstGeom>
          <a:noFill/>
        </p:spPr>
        <p:txBody>
          <a:bodyPr wrap="none" rtlCol="0">
            <a:spAutoFit/>
          </a:bodyPr>
          <a:lstStyle/>
          <a:p>
            <a:r>
              <a:rPr lang="de-DE" sz="1200" dirty="0">
                <a:solidFill>
                  <a:srgbClr val="1778B8"/>
                </a:solidFill>
                <a:latin typeface="Source Code Pro" panose="020B0509030403020204" pitchFamily="49" charset="0"/>
                <a:ea typeface="Source Code Pro" panose="020B0509030403020204" pitchFamily="49" charset="0"/>
                <a:cs typeface="Courier New" panose="02070309020205020404" pitchFamily="49" charset="0"/>
              </a:rPr>
              <a:t>/</a:t>
            </a:r>
            <a:r>
              <a:rPr lang="de-DE" sz="1200" dirty="0" err="1">
                <a:solidFill>
                  <a:srgbClr val="1778B8"/>
                </a:solidFill>
                <a:latin typeface="Source Code Pro" panose="020B0509030403020204" pitchFamily="49" charset="0"/>
                <a:ea typeface="Source Code Pro" panose="020B0509030403020204" pitchFamily="49" charset="0"/>
                <a:cs typeface="Courier New" panose="02070309020205020404" pitchFamily="49" charset="0"/>
              </a:rPr>
              <a:t>post</a:t>
            </a:r>
            <a:endParaRPr lang="de-DE" sz="1200" dirty="0">
              <a:solidFill>
                <a:srgbClr val="1778B8"/>
              </a:solidFill>
              <a:latin typeface="Source Code Pro" panose="020B0509030403020204" pitchFamily="49" charset="0"/>
              <a:ea typeface="Source Code Pro" panose="020B0509030403020204" pitchFamily="49" charset="0"/>
              <a:cs typeface="Courier New" panose="02070309020205020404" pitchFamily="49" charset="0"/>
            </a:endParaRPr>
          </a:p>
        </p:txBody>
      </p:sp>
      <p:sp>
        <p:nvSpPr>
          <p:cNvPr id="16" name="Textfeld 15">
            <a:extLst>
              <a:ext uri="{FF2B5EF4-FFF2-40B4-BE49-F238E27FC236}">
                <a16:creationId xmlns:a16="http://schemas.microsoft.com/office/drawing/2014/main" id="{9BC1443B-3C5B-FBFE-0C68-0B329EB9C974}"/>
              </a:ext>
            </a:extLst>
          </p:cNvPr>
          <p:cNvSpPr txBox="1"/>
          <p:nvPr/>
        </p:nvSpPr>
        <p:spPr>
          <a:xfrm>
            <a:off x="4808233" y="4014547"/>
            <a:ext cx="1579278" cy="276999"/>
          </a:xfrm>
          <a:prstGeom prst="rect">
            <a:avLst/>
          </a:prstGeom>
          <a:noFill/>
        </p:spPr>
        <p:txBody>
          <a:bodyPr wrap="none" rtlCol="0">
            <a:spAutoFit/>
          </a:bodyPr>
          <a:lstStyle/>
          <a:p>
            <a:r>
              <a:rPr lang="de-DE" sz="1200" dirty="0">
                <a:solidFill>
                  <a:srgbClr val="1778B8"/>
                </a:solidFill>
                <a:latin typeface="Source Code Pro" panose="020B0509030403020204" pitchFamily="49" charset="0"/>
                <a:ea typeface="Source Code Pro" panose="020B0509030403020204" pitchFamily="49" charset="0"/>
                <a:cs typeface="Courier New" panose="02070309020205020404" pitchFamily="49" charset="0"/>
              </a:rPr>
              <a:t>/</a:t>
            </a:r>
            <a:r>
              <a:rPr lang="de-DE" sz="1200" dirty="0" err="1">
                <a:solidFill>
                  <a:srgbClr val="1778B8"/>
                </a:solidFill>
                <a:latin typeface="Source Code Pro" panose="020B0509030403020204" pitchFamily="49" charset="0"/>
                <a:ea typeface="Source Code Pro" panose="020B0509030403020204" pitchFamily="49" charset="0"/>
                <a:cs typeface="Courier New" panose="02070309020205020404" pitchFamily="49" charset="0"/>
              </a:rPr>
              <a:t>user</a:t>
            </a:r>
            <a:r>
              <a:rPr lang="de-DE" sz="1200" dirty="0">
                <a:solidFill>
                  <a:srgbClr val="1778B8"/>
                </a:solidFill>
                <a:latin typeface="Source Code Pro" panose="020B0509030403020204" pitchFamily="49" charset="0"/>
                <a:ea typeface="Source Code Pro" panose="020B0509030403020204" pitchFamily="49" charset="0"/>
                <a:cs typeface="Courier New" panose="02070309020205020404" pitchFamily="49" charset="0"/>
              </a:rPr>
              <a:t>/1/</a:t>
            </a:r>
            <a:r>
              <a:rPr lang="de-DE" sz="1200" dirty="0" err="1">
                <a:solidFill>
                  <a:srgbClr val="1778B8"/>
                </a:solidFill>
                <a:latin typeface="Source Code Pro" panose="020B0509030403020204" pitchFamily="49" charset="0"/>
                <a:ea typeface="Source Code Pro" panose="020B0509030403020204" pitchFamily="49" charset="0"/>
                <a:cs typeface="Courier New" panose="02070309020205020404" pitchFamily="49" charset="0"/>
              </a:rPr>
              <a:t>profile</a:t>
            </a:r>
            <a:endParaRPr lang="de-DE" sz="1200" dirty="0">
              <a:solidFill>
                <a:srgbClr val="1778B8"/>
              </a:solidFill>
              <a:latin typeface="Source Code Pro" panose="020B0509030403020204" pitchFamily="49" charset="0"/>
              <a:ea typeface="Source Code Pro" panose="020B0509030403020204" pitchFamily="49" charset="0"/>
              <a:cs typeface="Courier New" panose="02070309020205020404" pitchFamily="49" charset="0"/>
            </a:endParaRPr>
          </a:p>
        </p:txBody>
      </p:sp>
      <p:sp>
        <p:nvSpPr>
          <p:cNvPr id="17" name="Textfeld 16">
            <a:extLst>
              <a:ext uri="{FF2B5EF4-FFF2-40B4-BE49-F238E27FC236}">
                <a16:creationId xmlns:a16="http://schemas.microsoft.com/office/drawing/2014/main" id="{2E0CA965-30F1-7298-5D07-A3D5E2B7C6A7}"/>
              </a:ext>
            </a:extLst>
          </p:cNvPr>
          <p:cNvSpPr txBox="1"/>
          <p:nvPr/>
        </p:nvSpPr>
        <p:spPr>
          <a:xfrm>
            <a:off x="4808233" y="4404014"/>
            <a:ext cx="277640" cy="276999"/>
          </a:xfrm>
          <a:prstGeom prst="rect">
            <a:avLst/>
          </a:prstGeom>
          <a:noFill/>
        </p:spPr>
        <p:txBody>
          <a:bodyPr wrap="none" rtlCol="0">
            <a:spAutoFit/>
          </a:bodyPr>
          <a:lstStyle/>
          <a:p>
            <a:r>
              <a:rPr lang="de-DE" sz="1200" dirty="0">
                <a:solidFill>
                  <a:srgbClr val="1778B8"/>
                </a:solidFill>
                <a:latin typeface="Source Code Pro" panose="020B0509030403020204" pitchFamily="49" charset="0"/>
                <a:ea typeface="Source Code Pro" panose="020B0509030403020204" pitchFamily="49" charset="0"/>
                <a:cs typeface="Courier New" panose="02070309020205020404" pitchFamily="49" charset="0"/>
              </a:rPr>
              <a:t>/</a:t>
            </a:r>
          </a:p>
        </p:txBody>
      </p:sp>
      <p:sp>
        <p:nvSpPr>
          <p:cNvPr id="7" name="Rechteck 6">
            <a:extLst>
              <a:ext uri="{FF2B5EF4-FFF2-40B4-BE49-F238E27FC236}">
                <a16:creationId xmlns:a16="http://schemas.microsoft.com/office/drawing/2014/main" id="{CEE22C54-55CF-B7D6-5BE7-CB5322BB7F47}"/>
              </a:ext>
            </a:extLst>
          </p:cNvPr>
          <p:cNvSpPr/>
          <p:nvPr/>
        </p:nvSpPr>
        <p:spPr>
          <a:xfrm>
            <a:off x="6426480" y="2662627"/>
            <a:ext cx="1452033" cy="277000"/>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369FB27F-3EBB-B0EA-E0DE-208E9FAB91E7}"/>
              </a:ext>
            </a:extLst>
          </p:cNvPr>
          <p:cNvSpPr/>
          <p:nvPr/>
        </p:nvSpPr>
        <p:spPr>
          <a:xfrm>
            <a:off x="6702096" y="4046971"/>
            <a:ext cx="1452033" cy="277000"/>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C62256C8-CE61-ECEE-CB99-4ED951E6B137}"/>
              </a:ext>
            </a:extLst>
          </p:cNvPr>
          <p:cNvSpPr/>
          <p:nvPr/>
        </p:nvSpPr>
        <p:spPr>
          <a:xfrm>
            <a:off x="6303262" y="4387259"/>
            <a:ext cx="1452033" cy="277000"/>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2855853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Routing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8735937" cy="3996928"/>
          </a:xfrm>
        </p:spPr>
        <p:txBody>
          <a:bodyPr>
            <a:noAutofit/>
          </a:bodyPr>
          <a:lstStyle/>
          <a:p>
            <a:pPr marL="0" indent="0">
              <a:buNone/>
            </a:pPr>
            <a:r>
              <a:rPr lang="de-DE" dirty="0"/>
              <a:t>Routen in </a:t>
            </a:r>
            <a:r>
              <a:rPr lang="de-DE" dirty="0" err="1">
                <a:solidFill>
                  <a:srgbClr val="B04432"/>
                </a:solidFill>
              </a:rPr>
              <a:t>Next.JS</a:t>
            </a:r>
            <a:endParaRPr lang="de-DE" sz="1800" b="0" dirty="0">
              <a:solidFill>
                <a:srgbClr val="B04432"/>
              </a:solidFill>
            </a:endParaRPr>
          </a:p>
          <a:p>
            <a:pPr>
              <a:lnSpc>
                <a:spcPct val="120000"/>
              </a:lnSpc>
              <a:spcAft>
                <a:spcPts val="1500"/>
              </a:spcAft>
            </a:pPr>
            <a:r>
              <a:rPr lang="de-DE" sz="1800" b="0" dirty="0">
                <a:solidFill>
                  <a:srgbClr val="36544F"/>
                </a:solidFill>
              </a:rPr>
              <a:t>In </a:t>
            </a:r>
            <a:r>
              <a:rPr lang="de-DE" sz="1800" b="0" dirty="0" err="1">
                <a:solidFill>
                  <a:srgbClr val="36544F"/>
                </a:solidFill>
              </a:rPr>
              <a:t>Next.js</a:t>
            </a:r>
            <a:r>
              <a:rPr lang="de-DE" sz="1800" b="0" dirty="0">
                <a:solidFill>
                  <a:srgbClr val="36544F"/>
                </a:solidFill>
              </a:rPr>
              <a:t> ist ein Ordner eine Route, wenn darin eine </a:t>
            </a:r>
            <a:r>
              <a:rPr lang="de-DE" sz="1800" b="0" dirty="0" err="1">
                <a:solidFill>
                  <a:srgbClr val="36544F"/>
                </a:solidFill>
                <a:latin typeface="Courier New" panose="02070309020205020404" pitchFamily="49" charset="0"/>
                <a:cs typeface="Courier New" panose="02070309020205020404" pitchFamily="49" charset="0"/>
              </a:rPr>
              <a:t>page.tsx</a:t>
            </a:r>
            <a:r>
              <a:rPr lang="de-DE" sz="1800" b="0" dirty="0">
                <a:solidFill>
                  <a:srgbClr val="36544F"/>
                </a:solidFill>
              </a:rPr>
              <a:t>-Datei liegt</a:t>
            </a:r>
          </a:p>
          <a:p>
            <a:pPr lvl="1">
              <a:lnSpc>
                <a:spcPct val="120000"/>
              </a:lnSpc>
              <a:spcAft>
                <a:spcPts val="1500"/>
              </a:spcAft>
            </a:pPr>
            <a:r>
              <a:rPr lang="de-DE" sz="1500" dirty="0" err="1">
                <a:latin typeface="Courier New" panose="02070309020205020404" pitchFamily="49" charset="0"/>
                <a:cs typeface="Courier New" panose="02070309020205020404" pitchFamily="49" charset="0"/>
              </a:rPr>
              <a:t>src</a:t>
            </a:r>
            <a:r>
              <a:rPr lang="de-DE" sz="1500" dirty="0">
                <a:latin typeface="Courier New" panose="02070309020205020404" pitchFamily="49" charset="0"/>
                <a:cs typeface="Courier New" panose="02070309020205020404" pitchFamily="49" charset="0"/>
              </a:rPr>
              <a:t>/</a:t>
            </a:r>
            <a:r>
              <a:rPr lang="de-DE" sz="1500" dirty="0" err="1">
                <a:latin typeface="Courier New" panose="02070309020205020404" pitchFamily="49" charset="0"/>
                <a:cs typeface="Courier New" panose="02070309020205020404" pitchFamily="49" charset="0"/>
              </a:rPr>
              <a:t>app</a:t>
            </a:r>
            <a:r>
              <a:rPr lang="de-DE" sz="1500" dirty="0">
                <a:latin typeface="Courier New" panose="02070309020205020404" pitchFamily="49" charset="0"/>
                <a:cs typeface="Courier New" panose="02070309020205020404" pitchFamily="49" charset="0"/>
              </a:rPr>
              <a:t>/</a:t>
            </a:r>
            <a:r>
              <a:rPr lang="de-DE" sz="1500" dirty="0" err="1">
                <a:latin typeface="Courier New" panose="02070309020205020404" pitchFamily="49" charset="0"/>
                <a:cs typeface="Courier New" panose="02070309020205020404" pitchFamily="49" charset="0"/>
              </a:rPr>
              <a:t>post</a:t>
            </a:r>
            <a:r>
              <a:rPr lang="de-DE" sz="1500" dirty="0">
                <a:latin typeface="Courier New" panose="02070309020205020404" pitchFamily="49" charset="0"/>
                <a:cs typeface="Courier New" panose="02070309020205020404" pitchFamily="49" charset="0"/>
              </a:rPr>
              <a:t>/[</a:t>
            </a:r>
            <a:r>
              <a:rPr lang="de-DE" sz="1500" dirty="0" err="1">
                <a:latin typeface="Courier New" panose="02070309020205020404" pitchFamily="49" charset="0"/>
                <a:cs typeface="Courier New" panose="02070309020205020404" pitchFamily="49" charset="0"/>
              </a:rPr>
              <a:t>postId</a:t>
            </a:r>
            <a:r>
              <a:rPr lang="de-DE" sz="1500" dirty="0">
                <a:latin typeface="Courier New" panose="02070309020205020404" pitchFamily="49" charset="0"/>
                <a:cs typeface="Courier New" panose="02070309020205020404" pitchFamily="49" charset="0"/>
              </a:rPr>
              <a:t>]/</a:t>
            </a:r>
            <a:r>
              <a:rPr lang="de-DE" sz="1500" dirty="0" err="1">
                <a:latin typeface="Courier New" panose="02070309020205020404" pitchFamily="49" charset="0"/>
                <a:cs typeface="Courier New" panose="02070309020205020404" pitchFamily="49" charset="0"/>
              </a:rPr>
              <a:t>page.tsx</a:t>
            </a:r>
            <a:endParaRPr lang="de-DE" sz="1500" dirty="0">
              <a:latin typeface="Courier New" panose="02070309020205020404" pitchFamily="49" charset="0"/>
              <a:cs typeface="Courier New" panose="02070309020205020404" pitchFamily="49" charset="0"/>
            </a:endParaRPr>
          </a:p>
          <a:p>
            <a:pPr>
              <a:lnSpc>
                <a:spcPct val="120000"/>
              </a:lnSpc>
              <a:spcAft>
                <a:spcPts val="1500"/>
              </a:spcAft>
            </a:pPr>
            <a:r>
              <a:rPr lang="de-DE" sz="1800" b="0" dirty="0">
                <a:solidFill>
                  <a:srgbClr val="36544F"/>
                </a:solidFill>
              </a:rPr>
              <a:t>Diese Datei exportiert eine </a:t>
            </a:r>
            <a:r>
              <a:rPr lang="de-DE" sz="1800" b="0" dirty="0" err="1">
                <a:solidFill>
                  <a:srgbClr val="36544F"/>
                </a:solidFill>
              </a:rPr>
              <a:t>React</a:t>
            </a:r>
            <a:r>
              <a:rPr lang="de-DE" sz="1800" b="0" dirty="0">
                <a:solidFill>
                  <a:srgbClr val="36544F"/>
                </a:solidFill>
              </a:rPr>
              <a:t>-Komponente, die für die Route dargestellt werden soll</a:t>
            </a:r>
          </a:p>
        </p:txBody>
      </p:sp>
      <p:pic>
        <p:nvPicPr>
          <p:cNvPr id="6" name="Grafik 5">
            <a:extLst>
              <a:ext uri="{FF2B5EF4-FFF2-40B4-BE49-F238E27FC236}">
                <a16:creationId xmlns:a16="http://schemas.microsoft.com/office/drawing/2014/main" id="{5655E6FC-726A-163A-D92A-631C95EDC074}"/>
              </a:ext>
            </a:extLst>
          </p:cNvPr>
          <p:cNvPicPr>
            <a:picLocks noChangeAspect="1"/>
          </p:cNvPicPr>
          <p:nvPr/>
        </p:nvPicPr>
        <p:blipFill>
          <a:blip r:embed="rId2"/>
          <a:stretch>
            <a:fillRect/>
          </a:stretch>
        </p:blipFill>
        <p:spPr>
          <a:xfrm>
            <a:off x="1815579" y="2985746"/>
            <a:ext cx="5479916" cy="1780727"/>
          </a:xfrm>
          <a:prstGeom prst="rect">
            <a:avLst/>
          </a:prstGeom>
        </p:spPr>
      </p:pic>
    </p:spTree>
    <p:extLst>
      <p:ext uri="{BB962C8B-B14F-4D97-AF65-F5344CB8AC3E}">
        <p14:creationId xmlns:p14="http://schemas.microsoft.com/office/powerpoint/2010/main" val="40961559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Routing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5"/>
            <a:ext cx="5938064" cy="3996928"/>
          </a:xfrm>
        </p:spPr>
        <p:txBody>
          <a:bodyPr>
            <a:noAutofit/>
          </a:bodyPr>
          <a:lstStyle/>
          <a:p>
            <a:pPr marL="0" indent="0">
              <a:buNone/>
            </a:pPr>
            <a:r>
              <a:rPr lang="de-DE" dirty="0"/>
              <a:t>Routen in </a:t>
            </a:r>
            <a:r>
              <a:rPr lang="de-DE" dirty="0" err="1">
                <a:solidFill>
                  <a:srgbClr val="B04432"/>
                </a:solidFill>
              </a:rPr>
              <a:t>Next.JS</a:t>
            </a:r>
            <a:endParaRPr lang="de-DE" sz="1800" b="0" dirty="0">
              <a:solidFill>
                <a:srgbClr val="B04432"/>
              </a:solidFill>
            </a:endParaRPr>
          </a:p>
          <a:p>
            <a:pPr>
              <a:lnSpc>
                <a:spcPct val="120000"/>
              </a:lnSpc>
              <a:spcAft>
                <a:spcPts val="1500"/>
              </a:spcAft>
            </a:pPr>
            <a:r>
              <a:rPr lang="de-DE" sz="1800" b="0" dirty="0">
                <a:solidFill>
                  <a:srgbClr val="36544F"/>
                </a:solidFill>
              </a:rPr>
              <a:t>In einem Route-</a:t>
            </a:r>
            <a:r>
              <a:rPr lang="de-DE" sz="1800" dirty="0">
                <a:solidFill>
                  <a:srgbClr val="36544F"/>
                </a:solidFill>
              </a:rPr>
              <a:t>Verzeichnis</a:t>
            </a:r>
            <a:r>
              <a:rPr lang="de-DE" sz="1800" b="0" dirty="0">
                <a:solidFill>
                  <a:srgbClr val="36544F"/>
                </a:solidFill>
              </a:rPr>
              <a:t> kann es weitere Dateien (mit festgelegten Namen geben), die Komponenten für verschiedene Zwecke exportieren:</a:t>
            </a:r>
          </a:p>
          <a:p>
            <a:pPr lvl="1">
              <a:lnSpc>
                <a:spcPct val="120000"/>
              </a:lnSpc>
              <a:spcAft>
                <a:spcPts val="1500"/>
              </a:spcAft>
            </a:pPr>
            <a:r>
              <a:rPr lang="de-DE" sz="1500" dirty="0" err="1"/>
              <a:t>layout.tsx</a:t>
            </a:r>
            <a:r>
              <a:rPr lang="de-DE" sz="1500" dirty="0"/>
              <a:t>: Layout-Komponente</a:t>
            </a:r>
          </a:p>
          <a:p>
            <a:pPr lvl="1">
              <a:lnSpc>
                <a:spcPct val="120000"/>
              </a:lnSpc>
              <a:spcAft>
                <a:spcPts val="1500"/>
              </a:spcAft>
            </a:pPr>
            <a:r>
              <a:rPr lang="de-DE" sz="1500" b="0" dirty="0" err="1">
                <a:solidFill>
                  <a:srgbClr val="36544F"/>
                </a:solidFill>
              </a:rPr>
              <a:t>error.tsx</a:t>
            </a:r>
            <a:r>
              <a:rPr lang="de-DE" sz="1500" dirty="0"/>
              <a:t>: eine Komponente, die die im Fehlerfall angezeigt wird (ähnlich Error </a:t>
            </a:r>
            <a:r>
              <a:rPr lang="de-DE" sz="1500" dirty="0" err="1"/>
              <a:t>Boundaries</a:t>
            </a:r>
            <a:r>
              <a:rPr lang="de-DE" sz="1500" dirty="0"/>
              <a:t> im Client)</a:t>
            </a:r>
          </a:p>
          <a:p>
            <a:pPr lvl="1">
              <a:lnSpc>
                <a:spcPct val="120000"/>
              </a:lnSpc>
              <a:spcAft>
                <a:spcPts val="1500"/>
              </a:spcAft>
            </a:pPr>
            <a:r>
              <a:rPr lang="de-DE" sz="1500" b="0" dirty="0" err="1">
                <a:solidFill>
                  <a:srgbClr val="36544F"/>
                </a:solidFill>
              </a:rPr>
              <a:t>loading.tsx</a:t>
            </a:r>
            <a:r>
              <a:rPr lang="de-DE" sz="1500" b="0" dirty="0">
                <a:solidFill>
                  <a:srgbClr val="36544F"/>
                </a:solidFill>
              </a:rPr>
              <a:t>: wird gerendert, während noch Daten für die aktuelle Route geladen werden (bzw. </a:t>
            </a:r>
            <a:r>
              <a:rPr lang="de-DE" sz="1500" b="0" dirty="0" err="1">
                <a:solidFill>
                  <a:srgbClr val="36544F"/>
                </a:solidFill>
              </a:rPr>
              <a:t>Promises</a:t>
            </a:r>
            <a:r>
              <a:rPr lang="de-DE" sz="1500" b="0" dirty="0">
                <a:solidFill>
                  <a:srgbClr val="36544F"/>
                </a:solidFill>
              </a:rPr>
              <a:t> ausstehen)</a:t>
            </a:r>
          </a:p>
          <a:p>
            <a:pPr lvl="1">
              <a:lnSpc>
                <a:spcPct val="120000"/>
              </a:lnSpc>
              <a:spcAft>
                <a:spcPts val="1500"/>
              </a:spcAft>
            </a:pPr>
            <a:r>
              <a:rPr lang="de-DE" sz="1500" dirty="0"/>
              <a:t>not-</a:t>
            </a:r>
            <a:r>
              <a:rPr lang="de-DE" sz="1500" dirty="0" err="1"/>
              <a:t>found.tsx</a:t>
            </a:r>
            <a:r>
              <a:rPr lang="de-DE" sz="1500" dirty="0"/>
              <a:t>: wird aufgerufen, wenn eine Komponente in der Route einen 404-Fehler erzeugt</a:t>
            </a:r>
            <a:endParaRPr lang="de-DE" sz="1500" b="0" dirty="0">
              <a:solidFill>
                <a:srgbClr val="36544F"/>
              </a:solidFill>
            </a:endParaRPr>
          </a:p>
          <a:p>
            <a:pPr>
              <a:lnSpc>
                <a:spcPct val="120000"/>
              </a:lnSpc>
              <a:spcAft>
                <a:spcPts val="1500"/>
              </a:spcAft>
            </a:pPr>
            <a:endParaRPr lang="de-DE" sz="1800" b="0" dirty="0">
              <a:solidFill>
                <a:srgbClr val="36544F"/>
              </a:solidFill>
            </a:endParaRPr>
          </a:p>
        </p:txBody>
      </p:sp>
      <p:pic>
        <p:nvPicPr>
          <p:cNvPr id="9" name="Grafik 8">
            <a:extLst>
              <a:ext uri="{FF2B5EF4-FFF2-40B4-BE49-F238E27FC236}">
                <a16:creationId xmlns:a16="http://schemas.microsoft.com/office/drawing/2014/main" id="{F2024001-D9EC-B263-9D6E-21F324B4D22E}"/>
              </a:ext>
            </a:extLst>
          </p:cNvPr>
          <p:cNvPicPr>
            <a:picLocks noChangeAspect="1"/>
          </p:cNvPicPr>
          <p:nvPr/>
        </p:nvPicPr>
        <p:blipFill>
          <a:blip r:embed="rId2"/>
          <a:stretch>
            <a:fillRect/>
          </a:stretch>
        </p:blipFill>
        <p:spPr>
          <a:xfrm>
            <a:off x="6814787" y="855103"/>
            <a:ext cx="1868296" cy="4001769"/>
          </a:xfrm>
          <a:prstGeom prst="rect">
            <a:avLst/>
          </a:prstGeom>
        </p:spPr>
      </p:pic>
      <p:sp>
        <p:nvSpPr>
          <p:cNvPr id="6" name="Rechteck 5">
            <a:extLst>
              <a:ext uri="{FF2B5EF4-FFF2-40B4-BE49-F238E27FC236}">
                <a16:creationId xmlns:a16="http://schemas.microsoft.com/office/drawing/2014/main" id="{F9D0252D-A905-68E2-A363-9CE98205C478}"/>
              </a:ext>
            </a:extLst>
          </p:cNvPr>
          <p:cNvSpPr/>
          <p:nvPr/>
        </p:nvSpPr>
        <p:spPr>
          <a:xfrm>
            <a:off x="7373566" y="2191966"/>
            <a:ext cx="1226510" cy="223637"/>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970C4D05-9127-A9D1-6068-B1DDF048FABD}"/>
              </a:ext>
            </a:extLst>
          </p:cNvPr>
          <p:cNvSpPr/>
          <p:nvPr/>
        </p:nvSpPr>
        <p:spPr>
          <a:xfrm>
            <a:off x="7373566" y="1919804"/>
            <a:ext cx="1226510" cy="223637"/>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12C6EEF9-5E31-D730-E7BB-0DBA331B10B2}"/>
              </a:ext>
            </a:extLst>
          </p:cNvPr>
          <p:cNvSpPr/>
          <p:nvPr/>
        </p:nvSpPr>
        <p:spPr>
          <a:xfrm>
            <a:off x="7305473" y="2721413"/>
            <a:ext cx="1105710" cy="223637"/>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1CB86729-C400-24E9-F0BA-CE53B355F374}"/>
              </a:ext>
            </a:extLst>
          </p:cNvPr>
          <p:cNvSpPr/>
          <p:nvPr/>
        </p:nvSpPr>
        <p:spPr>
          <a:xfrm>
            <a:off x="7196080" y="4299189"/>
            <a:ext cx="1105710" cy="223637"/>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2814409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Routing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5"/>
            <a:ext cx="5938064" cy="3996928"/>
          </a:xfrm>
        </p:spPr>
        <p:txBody>
          <a:bodyPr>
            <a:noAutofit/>
          </a:bodyPr>
          <a:lstStyle/>
          <a:p>
            <a:pPr marL="0" indent="0">
              <a:buNone/>
            </a:pPr>
            <a:r>
              <a:rPr lang="de-DE" dirty="0"/>
              <a:t>Routen in </a:t>
            </a:r>
            <a:r>
              <a:rPr lang="de-DE" dirty="0" err="1">
                <a:solidFill>
                  <a:srgbClr val="B04432"/>
                </a:solidFill>
              </a:rPr>
              <a:t>Next.JS</a:t>
            </a:r>
            <a:endParaRPr lang="de-DE" sz="1800" b="0" dirty="0">
              <a:solidFill>
                <a:srgbClr val="B04432"/>
              </a:solidFill>
            </a:endParaRPr>
          </a:p>
          <a:p>
            <a:pPr>
              <a:lnSpc>
                <a:spcPct val="120000"/>
              </a:lnSpc>
              <a:spcAft>
                <a:spcPts val="1500"/>
              </a:spcAft>
            </a:pPr>
            <a:r>
              <a:rPr lang="de-DE" sz="1800" b="0" dirty="0">
                <a:solidFill>
                  <a:srgbClr val="36544F"/>
                </a:solidFill>
              </a:rPr>
              <a:t>Jede Route kann eine Layout-Komponente haben</a:t>
            </a:r>
          </a:p>
          <a:p>
            <a:pPr>
              <a:lnSpc>
                <a:spcPct val="120000"/>
              </a:lnSpc>
              <a:spcAft>
                <a:spcPts val="1500"/>
              </a:spcAft>
            </a:pPr>
            <a:r>
              <a:rPr lang="de-DE" sz="1800" b="0" dirty="0">
                <a:solidFill>
                  <a:srgbClr val="36544F"/>
                </a:solidFill>
              </a:rPr>
              <a:t>Wenn eine Route keine Layout-Komponente hat, wird im Baum oberhalb nach der nächstgelegenen Layout-Komponente gesucht</a:t>
            </a:r>
          </a:p>
          <a:p>
            <a:pPr>
              <a:lnSpc>
                <a:spcPct val="120000"/>
              </a:lnSpc>
              <a:spcAft>
                <a:spcPts val="1500"/>
              </a:spcAft>
            </a:pPr>
            <a:r>
              <a:rPr lang="de-DE" sz="1800" b="0" dirty="0">
                <a:solidFill>
                  <a:srgbClr val="36544F"/>
                </a:solidFill>
              </a:rPr>
              <a:t>Layout-Komponenten können verschachtelt sein</a:t>
            </a:r>
          </a:p>
          <a:p>
            <a:pPr>
              <a:lnSpc>
                <a:spcPct val="120000"/>
              </a:lnSpc>
              <a:spcAft>
                <a:spcPts val="1500"/>
              </a:spcAft>
            </a:pPr>
            <a:r>
              <a:rPr lang="de-DE" sz="1800" b="0" dirty="0">
                <a:solidFill>
                  <a:srgbClr val="36544F"/>
                </a:solidFill>
              </a:rPr>
              <a:t>So können gemeinsame Layouts für ganze Bereiche der Anwendung gebaut werden</a:t>
            </a:r>
          </a:p>
        </p:txBody>
      </p:sp>
      <p:pic>
        <p:nvPicPr>
          <p:cNvPr id="5" name="Grafik 4">
            <a:extLst>
              <a:ext uri="{FF2B5EF4-FFF2-40B4-BE49-F238E27FC236}">
                <a16:creationId xmlns:a16="http://schemas.microsoft.com/office/drawing/2014/main" id="{8634ED0E-7F49-00D6-93EC-1553F023F975}"/>
              </a:ext>
            </a:extLst>
          </p:cNvPr>
          <p:cNvPicPr>
            <a:picLocks noChangeAspect="1"/>
          </p:cNvPicPr>
          <p:nvPr/>
        </p:nvPicPr>
        <p:blipFill>
          <a:blip r:embed="rId2"/>
          <a:stretch>
            <a:fillRect/>
          </a:stretch>
        </p:blipFill>
        <p:spPr>
          <a:xfrm>
            <a:off x="6814787" y="855103"/>
            <a:ext cx="1868296" cy="4001769"/>
          </a:xfrm>
          <a:prstGeom prst="rect">
            <a:avLst/>
          </a:prstGeom>
        </p:spPr>
      </p:pic>
      <p:sp>
        <p:nvSpPr>
          <p:cNvPr id="6" name="Rechteck 5">
            <a:extLst>
              <a:ext uri="{FF2B5EF4-FFF2-40B4-BE49-F238E27FC236}">
                <a16:creationId xmlns:a16="http://schemas.microsoft.com/office/drawing/2014/main" id="{90BCD4A0-8EA5-7DA4-EFF6-0461282A198B}"/>
              </a:ext>
            </a:extLst>
          </p:cNvPr>
          <p:cNvSpPr/>
          <p:nvPr/>
        </p:nvSpPr>
        <p:spPr>
          <a:xfrm>
            <a:off x="7196080" y="4299189"/>
            <a:ext cx="1105710" cy="223637"/>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48316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5629612-A410-3642-BEE4-81FFE1829BD8}"/>
              </a:ext>
            </a:extLst>
          </p:cNvPr>
          <p:cNvSpPr/>
          <p:nvPr/>
        </p:nvSpPr>
        <p:spPr>
          <a:xfrm>
            <a:off x="2410989" y="1428811"/>
            <a:ext cx="4322017" cy="1569660"/>
          </a:xfrm>
          <a:prstGeom prst="rect">
            <a:avLst/>
          </a:prstGeom>
        </p:spPr>
        <p:txBody>
          <a:bodyPr wrap="none">
            <a:spAutoFit/>
          </a:bodyPr>
          <a:lstStyle/>
          <a:p>
            <a:pPr algn="ctr"/>
            <a:r>
              <a:rPr lang="de-DE" sz="9600" b="1" dirty="0">
                <a:solidFill>
                  <a:srgbClr val="B04432"/>
                </a:solidFill>
                <a:latin typeface="Montserrat" charset="0"/>
                <a:ea typeface="Montserrat" charset="0"/>
                <a:cs typeface="Montserrat" charset="0"/>
              </a:rPr>
              <a:t>Server</a:t>
            </a:r>
            <a:endParaRPr lang="de-DE" sz="1500" b="1" dirty="0">
              <a:solidFill>
                <a:srgbClr val="B04432"/>
              </a:solidFill>
              <a:latin typeface="Montserrat" charset="0"/>
              <a:ea typeface="Montserrat" charset="0"/>
              <a:cs typeface="Montserrat" charset="0"/>
            </a:endParaRPr>
          </a:p>
        </p:txBody>
      </p:sp>
      <p:sp>
        <p:nvSpPr>
          <p:cNvPr id="5" name="Rechteck 4">
            <a:extLst>
              <a:ext uri="{FF2B5EF4-FFF2-40B4-BE49-F238E27FC236}">
                <a16:creationId xmlns:a16="http://schemas.microsoft.com/office/drawing/2014/main" id="{594C0C99-ACB8-8146-A5B7-29432AEE72BF}"/>
              </a:ext>
            </a:extLst>
          </p:cNvPr>
          <p:cNvSpPr/>
          <p:nvPr/>
        </p:nvSpPr>
        <p:spPr>
          <a:xfrm>
            <a:off x="857249" y="2890637"/>
            <a:ext cx="7429499" cy="1200329"/>
          </a:xfrm>
          <a:prstGeom prst="rect">
            <a:avLst/>
          </a:prstGeom>
        </p:spPr>
        <p:txBody>
          <a:bodyPr wrap="square">
            <a:spAutoFit/>
          </a:bodyPr>
          <a:lstStyle/>
          <a:p>
            <a:pPr algn="ctr"/>
            <a:r>
              <a:rPr lang="de-DE" sz="7200" b="1" dirty="0">
                <a:solidFill>
                  <a:srgbClr val="9E60B8"/>
                </a:solidFill>
                <a:latin typeface="Source Sans Pro" panose="020B0503030403020204" pitchFamily="34" charset="77"/>
              </a:rPr>
              <a:t>Components</a:t>
            </a:r>
            <a:endParaRPr lang="de-DE" sz="825" b="1" dirty="0">
              <a:solidFill>
                <a:srgbClr val="9E60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a:p>
        </p:txBody>
      </p:sp>
      <p:sp>
        <p:nvSpPr>
          <p:cNvPr id="6" name="Rechteck 5">
            <a:extLst>
              <a:ext uri="{FF2B5EF4-FFF2-40B4-BE49-F238E27FC236}">
                <a16:creationId xmlns:a16="http://schemas.microsoft.com/office/drawing/2014/main" id="{967BA921-F46A-004C-B5CC-10AC3C41E540}"/>
              </a:ext>
            </a:extLst>
          </p:cNvPr>
          <p:cNvSpPr/>
          <p:nvPr/>
        </p:nvSpPr>
        <p:spPr>
          <a:xfrm>
            <a:off x="3091466" y="305579"/>
            <a:ext cx="2961067" cy="1200329"/>
          </a:xfrm>
          <a:prstGeom prst="rect">
            <a:avLst/>
          </a:prstGeom>
        </p:spPr>
        <p:txBody>
          <a:bodyPr wrap="none">
            <a:spAutoFit/>
          </a:bodyPr>
          <a:lstStyle/>
          <a:p>
            <a:pPr algn="ctr"/>
            <a:r>
              <a:rPr lang="de-DE" sz="7200" b="1" dirty="0" err="1">
                <a:solidFill>
                  <a:srgbClr val="1778B8"/>
                </a:solidFill>
                <a:latin typeface="Montserrat" charset="0"/>
                <a:ea typeface="Montserrat" charset="0"/>
                <a:cs typeface="Montserrat" charset="0"/>
              </a:rPr>
              <a:t>React</a:t>
            </a:r>
            <a:endParaRPr lang="de-DE" sz="2400" b="1" dirty="0">
              <a:solidFill>
                <a:srgbClr val="1778B8"/>
              </a:solidFill>
              <a:latin typeface="Montserrat" charset="0"/>
              <a:ea typeface="Montserrat" charset="0"/>
              <a:cs typeface="Montserrat" charset="0"/>
            </a:endParaRPr>
          </a:p>
        </p:txBody>
      </p:sp>
    </p:spTree>
    <p:extLst>
      <p:ext uri="{BB962C8B-B14F-4D97-AF65-F5344CB8AC3E}">
        <p14:creationId xmlns:p14="http://schemas.microsoft.com/office/powerpoint/2010/main" val="50218009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Server Components</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560911"/>
          </a:xfrm>
        </p:spPr>
        <p:txBody>
          <a:bodyPr>
            <a:normAutofit/>
          </a:bodyPr>
          <a:lstStyle/>
          <a:p>
            <a:pPr marL="0" indent="0">
              <a:buNone/>
            </a:pPr>
            <a:r>
              <a:rPr lang="de-DE" dirty="0"/>
              <a:t>Idee: </a:t>
            </a:r>
            <a:r>
              <a:rPr lang="de-DE" b="0" dirty="0">
                <a:solidFill>
                  <a:srgbClr val="36544F"/>
                </a:solidFill>
              </a:rPr>
              <a:t>Es gibt Komponenten, die </a:t>
            </a:r>
            <a:r>
              <a:rPr lang="de-DE" b="0" u="sng" dirty="0">
                <a:solidFill>
                  <a:srgbClr val="36544F"/>
                </a:solidFill>
              </a:rPr>
              <a:t>nicht</a:t>
            </a:r>
            <a:r>
              <a:rPr lang="de-DE" b="0" dirty="0">
                <a:solidFill>
                  <a:srgbClr val="36544F"/>
                </a:solidFill>
              </a:rPr>
              <a:t> im </a:t>
            </a:r>
            <a:r>
              <a:rPr lang="de-DE" b="0" u="sng" dirty="0">
                <a:solidFill>
                  <a:srgbClr val="36544F"/>
                </a:solidFill>
              </a:rPr>
              <a:t>Client</a:t>
            </a:r>
            <a:r>
              <a:rPr lang="de-DE" b="0" dirty="0">
                <a:solidFill>
                  <a:srgbClr val="36544F"/>
                </a:solidFill>
              </a:rPr>
              <a:t> ausgeführt werden</a:t>
            </a:r>
          </a:p>
          <a:p>
            <a:r>
              <a:rPr lang="de-DE" b="0" dirty="0">
                <a:solidFill>
                  <a:srgbClr val="36544F"/>
                </a:solidFill>
              </a:rPr>
              <a:t>Sie stehen auf dem Client nur </a:t>
            </a:r>
            <a:r>
              <a:rPr lang="de-DE" b="0" u="sng" dirty="0">
                <a:solidFill>
                  <a:srgbClr val="36544F"/>
                </a:solidFill>
              </a:rPr>
              <a:t>fertig gerendert </a:t>
            </a:r>
            <a:r>
              <a:rPr lang="de-DE" b="0" dirty="0">
                <a:solidFill>
                  <a:srgbClr val="36544F"/>
                </a:solidFill>
              </a:rPr>
              <a:t>zur Verfügung</a:t>
            </a:r>
          </a:p>
          <a:p>
            <a:r>
              <a:rPr lang="de-DE" b="0" dirty="0">
                <a:solidFill>
                  <a:srgbClr val="36544F"/>
                </a:solidFill>
              </a:rPr>
              <a:t>Der Server schickt lediglich eine </a:t>
            </a:r>
            <a:r>
              <a:rPr lang="de-DE" b="0" i="1" dirty="0">
                <a:solidFill>
                  <a:srgbClr val="36544F"/>
                </a:solidFill>
              </a:rPr>
              <a:t>Repräsentation der UI, </a:t>
            </a:r>
            <a:r>
              <a:rPr lang="de-DE" b="0" dirty="0">
                <a:solidFill>
                  <a:srgbClr val="36544F"/>
                </a:solidFill>
              </a:rPr>
              <a:t>aber</a:t>
            </a:r>
            <a:r>
              <a:rPr lang="de-DE" b="0" i="1" dirty="0">
                <a:solidFill>
                  <a:srgbClr val="36544F"/>
                </a:solidFill>
              </a:rPr>
              <a:t> keinen Code</a:t>
            </a:r>
          </a:p>
          <a:p>
            <a:endParaRPr lang="de-DE" b="0" i="1" dirty="0">
              <a:solidFill>
                <a:srgbClr val="36544F"/>
              </a:solidFill>
            </a:endParaRPr>
          </a:p>
          <a:p>
            <a:pPr marL="0" indent="0">
              <a:buNone/>
            </a:pPr>
            <a:r>
              <a:rPr lang="de-DE" dirty="0"/>
              <a:t>Im Browser ist trotzdem JavaScript erforderlich...</a:t>
            </a:r>
          </a:p>
          <a:p>
            <a:r>
              <a:rPr lang="de-DE" b="0" dirty="0">
                <a:solidFill>
                  <a:srgbClr val="36544F"/>
                </a:solidFill>
              </a:rPr>
              <a:t>aber "nur" für das Framework (</a:t>
            </a:r>
            <a:r>
              <a:rPr lang="de-DE" b="0" dirty="0" err="1">
                <a:solidFill>
                  <a:srgbClr val="36544F"/>
                </a:solidFill>
              </a:rPr>
              <a:t>Next.js</a:t>
            </a:r>
            <a:r>
              <a:rPr lang="de-DE" b="0" dirty="0">
                <a:solidFill>
                  <a:srgbClr val="36544F"/>
                </a:solidFill>
              </a:rPr>
              <a:t>)</a:t>
            </a:r>
          </a:p>
          <a:p>
            <a:r>
              <a:rPr lang="de-DE" b="0" dirty="0">
                <a:solidFill>
                  <a:srgbClr val="36544F"/>
                </a:solidFill>
              </a:rPr>
              <a:t>und die interaktiven Teile der Anwendung</a:t>
            </a:r>
          </a:p>
          <a:p>
            <a:r>
              <a:rPr lang="de-DE" b="0" dirty="0">
                <a:solidFill>
                  <a:srgbClr val="36544F"/>
                </a:solidFill>
              </a:rPr>
              <a:t>der benötigte JavaScript-Code wächst nicht mehr mit jedem Feature</a:t>
            </a:r>
          </a:p>
          <a:p>
            <a:endParaRPr lang="de-DE" b="0" dirty="0">
              <a:solidFill>
                <a:srgbClr val="36544F"/>
              </a:solidFill>
            </a:endParaRPr>
          </a:p>
          <a:p>
            <a:pPr marL="0" indent="0">
              <a:buNone/>
            </a:pPr>
            <a:br>
              <a:rPr lang="de-DE" b="0" dirty="0">
                <a:solidFill>
                  <a:srgbClr val="36544F"/>
                </a:solidFill>
              </a:rPr>
            </a:br>
            <a:endParaRPr lang="de-DE" b="0" dirty="0">
              <a:solidFill>
                <a:srgbClr val="36544F"/>
              </a:solidFill>
            </a:endParaRPr>
          </a:p>
          <a:p>
            <a:pPr marL="0" indent="0">
              <a:buNone/>
            </a:pPr>
            <a:endParaRPr lang="de-DE" b="0" dirty="0">
              <a:solidFill>
                <a:srgbClr val="36544F"/>
              </a:solidFill>
            </a:endParaRPr>
          </a:p>
        </p:txBody>
      </p:sp>
    </p:spTree>
    <p:extLst>
      <p:ext uri="{BB962C8B-B14F-4D97-AF65-F5344CB8AC3E}">
        <p14:creationId xmlns:p14="http://schemas.microsoft.com/office/powerpoint/2010/main" val="38707732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Server Components</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p:txBody>
          <a:bodyPr>
            <a:normAutofit/>
          </a:bodyPr>
          <a:lstStyle/>
          <a:p>
            <a:pPr marL="0" indent="0">
              <a:buNone/>
            </a:pPr>
            <a:r>
              <a:rPr lang="de-DE" dirty="0"/>
              <a:t>Arten von Komponenten</a:t>
            </a:r>
          </a:p>
        </p:txBody>
      </p:sp>
    </p:spTree>
    <p:extLst>
      <p:ext uri="{BB962C8B-B14F-4D97-AF65-F5344CB8AC3E}">
        <p14:creationId xmlns:p14="http://schemas.microsoft.com/office/powerpoint/2010/main" val="297648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7382149" cy="46166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2400" b="1" dirty="0">
                <a:solidFill>
                  <a:srgbClr val="36544F"/>
                </a:solidFill>
                <a:latin typeface="Source Sans Pro SemiBold" panose="020B0503030403020204" pitchFamily="34" charset="0"/>
              </a:rPr>
              <a:t>Es geht also darum, wie wir das JavaScript "managen"</a:t>
            </a:r>
          </a:p>
        </p:txBody>
      </p:sp>
    </p:spTree>
    <p:extLst>
      <p:ext uri="{BB962C8B-B14F-4D97-AF65-F5344CB8AC3E}">
        <p14:creationId xmlns:p14="http://schemas.microsoft.com/office/powerpoint/2010/main" val="252373204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Arten von Komponenten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7881127" cy="3996928"/>
          </a:xfrm>
        </p:spPr>
        <p:txBody>
          <a:bodyPr>
            <a:normAutofit/>
          </a:bodyPr>
          <a:lstStyle/>
          <a:p>
            <a:pPr marL="0" indent="0">
              <a:buNone/>
            </a:pPr>
            <a:r>
              <a:rPr lang="de-DE" dirty="0"/>
              <a:t>Client-Komponenten (wie bisher)</a:t>
            </a:r>
          </a:p>
          <a:p>
            <a:pPr lvl="1"/>
            <a:r>
              <a:rPr lang="de-DE" dirty="0"/>
              <a:t>Werden auf dem </a:t>
            </a:r>
            <a:r>
              <a:rPr lang="de-DE" u="sng" dirty="0"/>
              <a:t>Client</a:t>
            </a:r>
            <a:r>
              <a:rPr lang="de-DE" dirty="0"/>
              <a:t> gerendert</a:t>
            </a:r>
          </a:p>
        </p:txBody>
      </p:sp>
      <p:pic>
        <p:nvPicPr>
          <p:cNvPr id="8" name="Grafik 7">
            <a:extLst>
              <a:ext uri="{FF2B5EF4-FFF2-40B4-BE49-F238E27FC236}">
                <a16:creationId xmlns:a16="http://schemas.microsoft.com/office/drawing/2014/main" id="{1BAE803B-E44D-06EF-95D1-1E27EA608DFA}"/>
              </a:ext>
            </a:extLst>
          </p:cNvPr>
          <p:cNvPicPr>
            <a:picLocks noChangeAspect="1"/>
          </p:cNvPicPr>
          <p:nvPr/>
        </p:nvPicPr>
        <p:blipFill>
          <a:blip r:embed="rId2"/>
          <a:stretch>
            <a:fillRect/>
          </a:stretch>
        </p:blipFill>
        <p:spPr>
          <a:xfrm>
            <a:off x="5156927" y="799139"/>
            <a:ext cx="3799504" cy="3400124"/>
          </a:xfrm>
          <a:prstGeom prst="rect">
            <a:avLst/>
          </a:prstGeom>
        </p:spPr>
      </p:pic>
      <p:sp>
        <p:nvSpPr>
          <p:cNvPr id="9" name="Rechteck 8">
            <a:extLst>
              <a:ext uri="{FF2B5EF4-FFF2-40B4-BE49-F238E27FC236}">
                <a16:creationId xmlns:a16="http://schemas.microsoft.com/office/drawing/2014/main" id="{E0297E74-02E0-EAD3-8085-A361B2EFC7A6}"/>
              </a:ext>
            </a:extLst>
          </p:cNvPr>
          <p:cNvSpPr/>
          <p:nvPr/>
        </p:nvSpPr>
        <p:spPr>
          <a:xfrm>
            <a:off x="5293839" y="3407869"/>
            <a:ext cx="2251882" cy="63777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6443677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Arten von Komponenten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7881127" cy="3996928"/>
          </a:xfrm>
        </p:spPr>
        <p:txBody>
          <a:bodyPr>
            <a:normAutofit/>
          </a:bodyPr>
          <a:lstStyle/>
          <a:p>
            <a:pPr marL="0" indent="0">
              <a:buNone/>
            </a:pPr>
            <a:r>
              <a:rPr lang="de-DE" dirty="0"/>
              <a:t>Client-Komponenten (wie bisher)</a:t>
            </a:r>
          </a:p>
          <a:p>
            <a:pPr lvl="1"/>
            <a:r>
              <a:rPr lang="de-DE" dirty="0"/>
              <a:t>Werden auf dem </a:t>
            </a:r>
            <a:r>
              <a:rPr lang="de-DE" u="sng" dirty="0"/>
              <a:t>Client</a:t>
            </a:r>
            <a:r>
              <a:rPr lang="de-DE" dirty="0"/>
              <a:t> gerendert</a:t>
            </a:r>
          </a:p>
          <a:p>
            <a:pPr lvl="1"/>
            <a:r>
              <a:rPr lang="de-DE" dirty="0"/>
              <a:t>oder auf dem </a:t>
            </a:r>
            <a:r>
              <a:rPr lang="de-DE" u="sng" dirty="0"/>
              <a:t>Server</a:t>
            </a:r>
            <a:r>
              <a:rPr lang="de-DE" dirty="0"/>
              <a:t> </a:t>
            </a:r>
            <a:r>
              <a:rPr lang="de-DE" sz="1600" dirty="0"/>
              <a:t>🙄</a:t>
            </a:r>
          </a:p>
          <a:p>
            <a:pPr lvl="1"/>
            <a:endParaRPr lang="de-DE" dirty="0"/>
          </a:p>
        </p:txBody>
      </p:sp>
      <p:pic>
        <p:nvPicPr>
          <p:cNvPr id="8" name="Grafik 7">
            <a:extLst>
              <a:ext uri="{FF2B5EF4-FFF2-40B4-BE49-F238E27FC236}">
                <a16:creationId xmlns:a16="http://schemas.microsoft.com/office/drawing/2014/main" id="{CB10DC85-BDB4-02A5-DE4B-E8CBAF389157}"/>
              </a:ext>
            </a:extLst>
          </p:cNvPr>
          <p:cNvPicPr>
            <a:picLocks noChangeAspect="1"/>
          </p:cNvPicPr>
          <p:nvPr/>
        </p:nvPicPr>
        <p:blipFill>
          <a:blip r:embed="rId2"/>
          <a:stretch>
            <a:fillRect/>
          </a:stretch>
        </p:blipFill>
        <p:spPr>
          <a:xfrm>
            <a:off x="5156927" y="799139"/>
            <a:ext cx="3799504" cy="3400124"/>
          </a:xfrm>
          <a:prstGeom prst="rect">
            <a:avLst/>
          </a:prstGeom>
        </p:spPr>
      </p:pic>
      <p:sp>
        <p:nvSpPr>
          <p:cNvPr id="9" name="Rechteck 8">
            <a:extLst>
              <a:ext uri="{FF2B5EF4-FFF2-40B4-BE49-F238E27FC236}">
                <a16:creationId xmlns:a16="http://schemas.microsoft.com/office/drawing/2014/main" id="{1A565CB8-5E8D-404C-2788-29BBE8EC71DD}"/>
              </a:ext>
            </a:extLst>
          </p:cNvPr>
          <p:cNvSpPr/>
          <p:nvPr/>
        </p:nvSpPr>
        <p:spPr>
          <a:xfrm>
            <a:off x="5293839" y="3407869"/>
            <a:ext cx="2251882" cy="63777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137291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Arten von Komponenten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7881127" cy="3996928"/>
          </a:xfrm>
        </p:spPr>
        <p:txBody>
          <a:bodyPr>
            <a:normAutofit/>
          </a:bodyPr>
          <a:lstStyle/>
          <a:p>
            <a:pPr marL="0" indent="0">
              <a:buNone/>
            </a:pPr>
            <a:r>
              <a:rPr lang="de-DE" dirty="0"/>
              <a:t>Client-Komponenten (wie bisher)</a:t>
            </a:r>
          </a:p>
          <a:p>
            <a:pPr lvl="1"/>
            <a:r>
              <a:rPr lang="de-DE" dirty="0"/>
              <a:t>Werden auf dem </a:t>
            </a:r>
            <a:r>
              <a:rPr lang="de-DE" u="sng" dirty="0"/>
              <a:t>Client</a:t>
            </a:r>
            <a:r>
              <a:rPr lang="de-DE" dirty="0"/>
              <a:t> gerendert</a:t>
            </a:r>
          </a:p>
          <a:p>
            <a:pPr lvl="1"/>
            <a:r>
              <a:rPr lang="de-DE" dirty="0"/>
              <a:t>oder auf dem </a:t>
            </a:r>
            <a:r>
              <a:rPr lang="de-DE" u="sng" dirty="0"/>
              <a:t>Server</a:t>
            </a:r>
            <a:r>
              <a:rPr lang="de-DE" dirty="0"/>
              <a:t> </a:t>
            </a:r>
            <a:r>
              <a:rPr lang="de-DE" sz="1600" dirty="0"/>
              <a:t>🙄</a:t>
            </a:r>
          </a:p>
          <a:p>
            <a:pPr lvl="1"/>
            <a:endParaRPr lang="de-DE" dirty="0"/>
          </a:p>
          <a:p>
            <a:pPr lvl="1"/>
            <a:r>
              <a:rPr lang="de-DE" dirty="0"/>
              <a:t>JavaScript-Code immer zum Client gesendet</a:t>
            </a:r>
          </a:p>
          <a:p>
            <a:pPr lvl="1"/>
            <a:r>
              <a:rPr lang="de-DE" dirty="0"/>
              <a:t>Können deshalb interaktiv sein</a:t>
            </a:r>
          </a:p>
          <a:p>
            <a:pPr lvl="1"/>
            <a:r>
              <a:rPr lang="de-DE" dirty="0"/>
              <a:t>"</a:t>
            </a:r>
            <a:r>
              <a:rPr lang="de-DE" dirty="0" err="1"/>
              <a:t>Schippsel</a:t>
            </a:r>
            <a:r>
              <a:rPr lang="de-DE" dirty="0"/>
              <a:t>" aus dem klassischen Ansatz</a:t>
            </a:r>
          </a:p>
        </p:txBody>
      </p:sp>
      <p:pic>
        <p:nvPicPr>
          <p:cNvPr id="4" name="Grafik 3">
            <a:extLst>
              <a:ext uri="{FF2B5EF4-FFF2-40B4-BE49-F238E27FC236}">
                <a16:creationId xmlns:a16="http://schemas.microsoft.com/office/drawing/2014/main" id="{32723930-4383-F282-0309-6B0535FAFE57}"/>
              </a:ext>
            </a:extLst>
          </p:cNvPr>
          <p:cNvPicPr>
            <a:picLocks noChangeAspect="1"/>
          </p:cNvPicPr>
          <p:nvPr/>
        </p:nvPicPr>
        <p:blipFill>
          <a:blip r:embed="rId2"/>
          <a:stretch>
            <a:fillRect/>
          </a:stretch>
        </p:blipFill>
        <p:spPr>
          <a:xfrm>
            <a:off x="5156927" y="799139"/>
            <a:ext cx="3799504" cy="3400124"/>
          </a:xfrm>
          <a:prstGeom prst="rect">
            <a:avLst/>
          </a:prstGeom>
        </p:spPr>
      </p:pic>
      <p:sp>
        <p:nvSpPr>
          <p:cNvPr id="5" name="Rechteck 4">
            <a:extLst>
              <a:ext uri="{FF2B5EF4-FFF2-40B4-BE49-F238E27FC236}">
                <a16:creationId xmlns:a16="http://schemas.microsoft.com/office/drawing/2014/main" id="{CBB81B0A-692C-317E-C6A6-B121753D6352}"/>
              </a:ext>
            </a:extLst>
          </p:cNvPr>
          <p:cNvSpPr/>
          <p:nvPr/>
        </p:nvSpPr>
        <p:spPr>
          <a:xfrm>
            <a:off x="5293839" y="3407869"/>
            <a:ext cx="2251882" cy="63777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290696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Arten von Komponenten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p:txBody>
          <a:bodyPr>
            <a:normAutofit/>
          </a:bodyPr>
          <a:lstStyle/>
          <a:p>
            <a:pPr marL="0" indent="0">
              <a:buNone/>
            </a:pPr>
            <a:r>
              <a:rPr lang="de-DE" dirty="0"/>
              <a:t>Neu: Server-Komponenten</a:t>
            </a:r>
          </a:p>
          <a:p>
            <a:pPr lvl="1"/>
            <a:r>
              <a:rPr lang="de-DE" dirty="0"/>
              <a:t>werden auf dem </a:t>
            </a:r>
            <a:r>
              <a:rPr lang="de-DE" u="sng" dirty="0"/>
              <a:t>Server</a:t>
            </a:r>
            <a:r>
              <a:rPr lang="de-DE" dirty="0"/>
              <a:t> gerendert</a:t>
            </a:r>
          </a:p>
          <a:p>
            <a:pPr lvl="1"/>
            <a:endParaRPr lang="de-DE" dirty="0"/>
          </a:p>
          <a:p>
            <a:pPr lvl="1"/>
            <a:endParaRPr lang="de-DE" dirty="0"/>
          </a:p>
        </p:txBody>
      </p:sp>
      <p:pic>
        <p:nvPicPr>
          <p:cNvPr id="4" name="Grafik 3">
            <a:extLst>
              <a:ext uri="{FF2B5EF4-FFF2-40B4-BE49-F238E27FC236}">
                <a16:creationId xmlns:a16="http://schemas.microsoft.com/office/drawing/2014/main" id="{5786A98B-C288-3017-8522-9F7692008D7E}"/>
              </a:ext>
            </a:extLst>
          </p:cNvPr>
          <p:cNvPicPr>
            <a:picLocks noChangeAspect="1"/>
          </p:cNvPicPr>
          <p:nvPr/>
        </p:nvPicPr>
        <p:blipFill>
          <a:blip r:embed="rId2"/>
          <a:stretch>
            <a:fillRect/>
          </a:stretch>
        </p:blipFill>
        <p:spPr>
          <a:xfrm>
            <a:off x="5156927" y="799139"/>
            <a:ext cx="3799504" cy="3400124"/>
          </a:xfrm>
          <a:prstGeom prst="rect">
            <a:avLst/>
          </a:prstGeom>
        </p:spPr>
      </p:pic>
      <p:sp>
        <p:nvSpPr>
          <p:cNvPr id="5" name="Rechteck 4">
            <a:extLst>
              <a:ext uri="{FF2B5EF4-FFF2-40B4-BE49-F238E27FC236}">
                <a16:creationId xmlns:a16="http://schemas.microsoft.com/office/drawing/2014/main" id="{ABDD9399-7A33-D596-DE94-3AFC030A74B6}"/>
              </a:ext>
            </a:extLst>
          </p:cNvPr>
          <p:cNvSpPr/>
          <p:nvPr/>
        </p:nvSpPr>
        <p:spPr>
          <a:xfrm>
            <a:off x="5278471" y="1033503"/>
            <a:ext cx="2367142" cy="2393576"/>
          </a:xfrm>
          <a:prstGeom prst="rect">
            <a:avLst/>
          </a:prstGeom>
          <a:noFill/>
          <a:ln w="12700">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1821585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Arten von Komponenten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p:txBody>
          <a:bodyPr>
            <a:normAutofit/>
          </a:bodyPr>
          <a:lstStyle/>
          <a:p>
            <a:pPr marL="0" indent="0">
              <a:buNone/>
            </a:pPr>
            <a:r>
              <a:rPr lang="de-DE" dirty="0"/>
              <a:t>Neu: Server-Komponenten</a:t>
            </a:r>
          </a:p>
          <a:p>
            <a:pPr lvl="1"/>
            <a:r>
              <a:rPr lang="de-DE" dirty="0"/>
              <a:t>werden auf dem </a:t>
            </a:r>
            <a:r>
              <a:rPr lang="de-DE" u="sng" dirty="0"/>
              <a:t>Server</a:t>
            </a:r>
            <a:r>
              <a:rPr lang="de-DE" dirty="0"/>
              <a:t> gerendert</a:t>
            </a:r>
          </a:p>
          <a:p>
            <a:pPr lvl="1"/>
            <a:r>
              <a:rPr lang="de-DE" dirty="0"/>
              <a:t>oder im </a:t>
            </a:r>
            <a:r>
              <a:rPr lang="de-DE" u="sng" dirty="0" err="1"/>
              <a:t>Build</a:t>
            </a:r>
            <a:r>
              <a:rPr lang="de-DE" dirty="0"/>
              <a:t> </a:t>
            </a:r>
            <a:r>
              <a:rPr lang="de-DE" sz="1600" dirty="0"/>
              <a:t>🙄</a:t>
            </a:r>
          </a:p>
          <a:p>
            <a:pPr lvl="1"/>
            <a:endParaRPr lang="de-DE" sz="1600" dirty="0"/>
          </a:p>
          <a:p>
            <a:pPr lvl="1"/>
            <a:endParaRPr lang="de-DE" dirty="0"/>
          </a:p>
        </p:txBody>
      </p:sp>
      <p:pic>
        <p:nvPicPr>
          <p:cNvPr id="4" name="Grafik 3">
            <a:extLst>
              <a:ext uri="{FF2B5EF4-FFF2-40B4-BE49-F238E27FC236}">
                <a16:creationId xmlns:a16="http://schemas.microsoft.com/office/drawing/2014/main" id="{DA371025-0B11-7D8F-20EF-38BD11D23AFD}"/>
              </a:ext>
            </a:extLst>
          </p:cNvPr>
          <p:cNvPicPr>
            <a:picLocks noChangeAspect="1"/>
          </p:cNvPicPr>
          <p:nvPr/>
        </p:nvPicPr>
        <p:blipFill>
          <a:blip r:embed="rId2"/>
          <a:stretch>
            <a:fillRect/>
          </a:stretch>
        </p:blipFill>
        <p:spPr>
          <a:xfrm>
            <a:off x="5156927" y="799139"/>
            <a:ext cx="3799504" cy="3400124"/>
          </a:xfrm>
          <a:prstGeom prst="rect">
            <a:avLst/>
          </a:prstGeom>
        </p:spPr>
      </p:pic>
      <p:sp>
        <p:nvSpPr>
          <p:cNvPr id="6" name="Rechteck 5">
            <a:extLst>
              <a:ext uri="{FF2B5EF4-FFF2-40B4-BE49-F238E27FC236}">
                <a16:creationId xmlns:a16="http://schemas.microsoft.com/office/drawing/2014/main" id="{33D3AAE5-D5FD-AE83-2CAA-A5F364E22168}"/>
              </a:ext>
            </a:extLst>
          </p:cNvPr>
          <p:cNvSpPr/>
          <p:nvPr/>
        </p:nvSpPr>
        <p:spPr>
          <a:xfrm>
            <a:off x="5278471" y="1033503"/>
            <a:ext cx="2367142" cy="2393576"/>
          </a:xfrm>
          <a:prstGeom prst="rect">
            <a:avLst/>
          </a:prstGeom>
          <a:noFill/>
          <a:ln w="12700">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0907403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Arten von Komponenten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5"/>
            <a:ext cx="4903102" cy="3996928"/>
          </a:xfrm>
        </p:spPr>
        <p:txBody>
          <a:bodyPr>
            <a:normAutofit/>
          </a:bodyPr>
          <a:lstStyle/>
          <a:p>
            <a:pPr marL="0" indent="0">
              <a:buNone/>
            </a:pPr>
            <a:r>
              <a:rPr lang="de-DE" dirty="0"/>
              <a:t>Neu: Server-Komponenten</a:t>
            </a:r>
          </a:p>
          <a:p>
            <a:pPr lvl="1"/>
            <a:r>
              <a:rPr lang="de-DE" dirty="0"/>
              <a:t>werden auf dem </a:t>
            </a:r>
            <a:r>
              <a:rPr lang="de-DE" u="sng" dirty="0"/>
              <a:t>Server</a:t>
            </a:r>
            <a:r>
              <a:rPr lang="de-DE" dirty="0"/>
              <a:t> gerendert</a:t>
            </a:r>
          </a:p>
          <a:p>
            <a:pPr lvl="1"/>
            <a:r>
              <a:rPr lang="de-DE" dirty="0"/>
              <a:t>oder im </a:t>
            </a:r>
            <a:r>
              <a:rPr lang="de-DE" u="sng" dirty="0" err="1"/>
              <a:t>Build</a:t>
            </a:r>
            <a:r>
              <a:rPr lang="de-DE" dirty="0"/>
              <a:t> </a:t>
            </a:r>
            <a:r>
              <a:rPr lang="de-DE" sz="1600" dirty="0"/>
              <a:t>🙄</a:t>
            </a:r>
          </a:p>
          <a:p>
            <a:pPr lvl="1"/>
            <a:endParaRPr lang="de-DE" sz="1600" dirty="0"/>
          </a:p>
          <a:p>
            <a:pPr lvl="1"/>
            <a:r>
              <a:rPr lang="de-DE" b="0" dirty="0">
                <a:solidFill>
                  <a:srgbClr val="36544F"/>
                </a:solidFill>
              </a:rPr>
              <a:t>liefern UI (!) zum </a:t>
            </a:r>
            <a:r>
              <a:rPr lang="de-DE" b="0" dirty="0" err="1">
                <a:solidFill>
                  <a:srgbClr val="36544F"/>
                </a:solidFill>
              </a:rPr>
              <a:t>React</a:t>
            </a:r>
            <a:r>
              <a:rPr lang="de-DE" b="0" dirty="0">
                <a:solidFill>
                  <a:srgbClr val="36544F"/>
                </a:solidFill>
              </a:rPr>
              <a:t>-</a:t>
            </a:r>
            <a:r>
              <a:rPr lang="de-DE" dirty="0"/>
              <a:t>Client zurück (kein JavaScript-Code)</a:t>
            </a:r>
          </a:p>
          <a:p>
            <a:pPr lvl="1"/>
            <a:endParaRPr lang="de-DE" dirty="0"/>
          </a:p>
          <a:p>
            <a:pPr lvl="1"/>
            <a:r>
              <a:rPr lang="de-DE" dirty="0"/>
              <a:t>API: "normale" </a:t>
            </a:r>
            <a:r>
              <a:rPr lang="de-DE" dirty="0" err="1"/>
              <a:t>React</a:t>
            </a:r>
            <a:r>
              <a:rPr lang="de-DE" dirty="0"/>
              <a:t>-Komponenten</a:t>
            </a:r>
          </a:p>
          <a:p>
            <a:pPr lvl="1"/>
            <a:endParaRPr lang="de-DE" dirty="0"/>
          </a:p>
          <a:p>
            <a:pPr lvl="1"/>
            <a:endParaRPr lang="de-DE" dirty="0"/>
          </a:p>
        </p:txBody>
      </p:sp>
      <p:pic>
        <p:nvPicPr>
          <p:cNvPr id="4" name="Grafik 3">
            <a:extLst>
              <a:ext uri="{FF2B5EF4-FFF2-40B4-BE49-F238E27FC236}">
                <a16:creationId xmlns:a16="http://schemas.microsoft.com/office/drawing/2014/main" id="{B70B3F38-4341-AEA9-D744-754CA6F4F4DD}"/>
              </a:ext>
            </a:extLst>
          </p:cNvPr>
          <p:cNvPicPr>
            <a:picLocks noChangeAspect="1"/>
          </p:cNvPicPr>
          <p:nvPr/>
        </p:nvPicPr>
        <p:blipFill>
          <a:blip r:embed="rId2"/>
          <a:stretch>
            <a:fillRect/>
          </a:stretch>
        </p:blipFill>
        <p:spPr>
          <a:xfrm>
            <a:off x="5156927" y="799139"/>
            <a:ext cx="3799504" cy="3400124"/>
          </a:xfrm>
          <a:prstGeom prst="rect">
            <a:avLst/>
          </a:prstGeom>
        </p:spPr>
      </p:pic>
      <p:sp>
        <p:nvSpPr>
          <p:cNvPr id="6" name="Rechteck 5">
            <a:extLst>
              <a:ext uri="{FF2B5EF4-FFF2-40B4-BE49-F238E27FC236}">
                <a16:creationId xmlns:a16="http://schemas.microsoft.com/office/drawing/2014/main" id="{97CB483D-E5C3-6070-CD98-941969A95EFE}"/>
              </a:ext>
            </a:extLst>
          </p:cNvPr>
          <p:cNvSpPr/>
          <p:nvPr/>
        </p:nvSpPr>
        <p:spPr>
          <a:xfrm>
            <a:off x="5278471" y="1033503"/>
            <a:ext cx="2367142" cy="2393576"/>
          </a:xfrm>
          <a:prstGeom prst="rect">
            <a:avLst/>
          </a:prstGeom>
          <a:noFill/>
          <a:ln w="12700">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132499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Arten von Komponenten</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323386" y="769545"/>
            <a:ext cx="5155953" cy="3996928"/>
          </a:xfrm>
        </p:spPr>
        <p:txBody>
          <a:bodyPr>
            <a:normAutofit/>
          </a:bodyPr>
          <a:lstStyle/>
          <a:p>
            <a:pPr marL="0" indent="0">
              <a:buNone/>
            </a:pPr>
            <a:r>
              <a:rPr lang="de-DE" dirty="0"/>
              <a:t>Weiterhin </a:t>
            </a:r>
            <a:r>
              <a:rPr lang="de-DE" u="sng" dirty="0"/>
              <a:t>ein</a:t>
            </a:r>
            <a:r>
              <a:rPr lang="de-DE" dirty="0"/>
              <a:t> Komponenten-Baum</a:t>
            </a:r>
          </a:p>
          <a:p>
            <a:r>
              <a:rPr lang="de-DE" b="0" dirty="0">
                <a:solidFill>
                  <a:srgbClr val="36544F"/>
                </a:solidFill>
              </a:rPr>
              <a:t>Ein Teil der Komponenten kommt jetzt </a:t>
            </a:r>
            <a:br>
              <a:rPr lang="de-DE" b="0" dirty="0">
                <a:solidFill>
                  <a:srgbClr val="36544F"/>
                </a:solidFill>
              </a:rPr>
            </a:br>
            <a:r>
              <a:rPr lang="de-DE" b="0" dirty="0">
                <a:solidFill>
                  <a:srgbClr val="36544F"/>
                </a:solidFill>
              </a:rPr>
              <a:t>vom Server...</a:t>
            </a:r>
          </a:p>
          <a:p>
            <a:r>
              <a:rPr lang="de-DE" dirty="0">
                <a:solidFill>
                  <a:srgbClr val="36544F"/>
                </a:solidFill>
              </a:rPr>
              <a:t>Server Komponenten sind nicht </a:t>
            </a:r>
            <a:br>
              <a:rPr lang="de-DE" dirty="0">
                <a:solidFill>
                  <a:srgbClr val="36544F"/>
                </a:solidFill>
              </a:rPr>
            </a:br>
            <a:r>
              <a:rPr lang="de-DE" dirty="0">
                <a:solidFill>
                  <a:srgbClr val="36544F"/>
                </a:solidFill>
              </a:rPr>
              <a:t>auf dem Client vorhanden!</a:t>
            </a:r>
          </a:p>
          <a:p>
            <a:r>
              <a:rPr lang="de-DE" b="0" dirty="0">
                <a:solidFill>
                  <a:srgbClr val="36544F"/>
                </a:solidFill>
              </a:rPr>
              <a:t>Der Server/</a:t>
            </a:r>
            <a:r>
              <a:rPr lang="de-DE" b="0" dirty="0" err="1">
                <a:solidFill>
                  <a:srgbClr val="36544F"/>
                </a:solidFill>
              </a:rPr>
              <a:t>Build</a:t>
            </a:r>
            <a:r>
              <a:rPr lang="de-DE" b="0" dirty="0">
                <a:solidFill>
                  <a:srgbClr val="36544F"/>
                </a:solidFill>
              </a:rPr>
              <a:t> rendert die </a:t>
            </a:r>
            <a:br>
              <a:rPr lang="de-DE" b="0" dirty="0">
                <a:solidFill>
                  <a:srgbClr val="36544F"/>
                </a:solidFill>
              </a:rPr>
            </a:br>
            <a:r>
              <a:rPr lang="de-DE" b="0" dirty="0">
                <a:solidFill>
                  <a:srgbClr val="36544F"/>
                </a:solidFill>
              </a:rPr>
              <a:t>Komponenten, bis er auf eine Client-Komponente trifft</a:t>
            </a:r>
          </a:p>
          <a:p>
            <a:pPr marL="0" indent="0">
              <a:buNone/>
            </a:pPr>
            <a:endParaRPr lang="de-DE" dirty="0"/>
          </a:p>
          <a:p>
            <a:pPr lvl="2"/>
            <a:endParaRPr lang="de-DE" dirty="0"/>
          </a:p>
        </p:txBody>
      </p:sp>
      <p:pic>
        <p:nvPicPr>
          <p:cNvPr id="7" name="Grafik 6">
            <a:extLst>
              <a:ext uri="{FF2B5EF4-FFF2-40B4-BE49-F238E27FC236}">
                <a16:creationId xmlns:a16="http://schemas.microsoft.com/office/drawing/2014/main" id="{47357389-4A08-3646-E89C-4677F6308F80}"/>
              </a:ext>
            </a:extLst>
          </p:cNvPr>
          <p:cNvPicPr>
            <a:picLocks noChangeAspect="1"/>
          </p:cNvPicPr>
          <p:nvPr/>
        </p:nvPicPr>
        <p:blipFill>
          <a:blip r:embed="rId2"/>
          <a:stretch>
            <a:fillRect/>
          </a:stretch>
        </p:blipFill>
        <p:spPr>
          <a:xfrm>
            <a:off x="5156927" y="799139"/>
            <a:ext cx="3799504" cy="3400124"/>
          </a:xfrm>
          <a:prstGeom prst="rect">
            <a:avLst/>
          </a:prstGeom>
        </p:spPr>
      </p:pic>
      <p:sp>
        <p:nvSpPr>
          <p:cNvPr id="6" name="Rechteck 5">
            <a:extLst>
              <a:ext uri="{FF2B5EF4-FFF2-40B4-BE49-F238E27FC236}">
                <a16:creationId xmlns:a16="http://schemas.microsoft.com/office/drawing/2014/main" id="{D64D2BB3-F76A-6B6B-1143-3A29050F71FB}"/>
              </a:ext>
            </a:extLst>
          </p:cNvPr>
          <p:cNvSpPr/>
          <p:nvPr/>
        </p:nvSpPr>
        <p:spPr>
          <a:xfrm>
            <a:off x="5287506" y="3433636"/>
            <a:ext cx="2338898" cy="532028"/>
          </a:xfrm>
          <a:prstGeom prst="rect">
            <a:avLst/>
          </a:prstGeom>
          <a:noFill/>
          <a:ln w="1270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614B7A41-D41E-FC9B-B421-24068F1CDDDD}"/>
              </a:ext>
            </a:extLst>
          </p:cNvPr>
          <p:cNvSpPr txBox="1"/>
          <p:nvPr/>
        </p:nvSpPr>
        <p:spPr>
          <a:xfrm rot="20019771">
            <a:off x="5458469" y="1930665"/>
            <a:ext cx="3027662" cy="400110"/>
          </a:xfrm>
          <a:prstGeom prst="rect">
            <a:avLst/>
          </a:prstGeom>
          <a:solidFill>
            <a:srgbClr val="D4EBE9">
              <a:alpha val="79880"/>
            </a:srgbClr>
          </a:solidFill>
        </p:spPr>
        <p:txBody>
          <a:bodyPr wrap="square" rtlCol="0">
            <a:spAutoFit/>
          </a:bodyPr>
          <a:lstStyle/>
          <a:p>
            <a:r>
              <a:rPr lang="de-DE" sz="2000" b="1" dirty="0">
                <a:solidFill>
                  <a:srgbClr val="FB8E20"/>
                </a:solidFill>
                <a:latin typeface="Source Code Pro" panose="020B0509030403020204" pitchFamily="49" charset="0"/>
                <a:ea typeface="Source Code Pro" panose="020B0509030403020204" pitchFamily="49" charset="0"/>
              </a:rPr>
              <a:t>Server Components</a:t>
            </a:r>
            <a:endParaRPr lang="de-DE" sz="4000" b="1" dirty="0">
              <a:solidFill>
                <a:srgbClr val="FB8E20"/>
              </a:solidFill>
              <a:latin typeface="Source Code Pro" panose="020B0509030403020204" pitchFamily="49" charset="0"/>
              <a:ea typeface="Source Code Pro" panose="020B0509030403020204" pitchFamily="49" charset="0"/>
            </a:endParaRPr>
          </a:p>
        </p:txBody>
      </p:sp>
      <p:sp>
        <p:nvSpPr>
          <p:cNvPr id="14" name="Rechteck 13">
            <a:extLst>
              <a:ext uri="{FF2B5EF4-FFF2-40B4-BE49-F238E27FC236}">
                <a16:creationId xmlns:a16="http://schemas.microsoft.com/office/drawing/2014/main" id="{00010A36-E8E7-65FE-EF49-4150DEB7AE83}"/>
              </a:ext>
            </a:extLst>
          </p:cNvPr>
          <p:cNvSpPr/>
          <p:nvPr/>
        </p:nvSpPr>
        <p:spPr>
          <a:xfrm>
            <a:off x="5156926" y="826034"/>
            <a:ext cx="3758713" cy="3315660"/>
          </a:xfrm>
          <a:prstGeom prst="rect">
            <a:avLst/>
          </a:prstGeom>
          <a:noFill/>
          <a:ln w="12700">
            <a:solidFill>
              <a:srgbClr val="FB8E2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Textfeld 14">
            <a:extLst>
              <a:ext uri="{FF2B5EF4-FFF2-40B4-BE49-F238E27FC236}">
                <a16:creationId xmlns:a16="http://schemas.microsoft.com/office/drawing/2014/main" id="{D7B45A7B-8134-E209-AE0E-CE04B4B42E1B}"/>
              </a:ext>
            </a:extLst>
          </p:cNvPr>
          <p:cNvSpPr txBox="1"/>
          <p:nvPr/>
        </p:nvSpPr>
        <p:spPr>
          <a:xfrm rot="21098500">
            <a:off x="5690277" y="3543893"/>
            <a:ext cx="1533353" cy="261610"/>
          </a:xfrm>
          <a:prstGeom prst="rect">
            <a:avLst/>
          </a:prstGeom>
          <a:solidFill>
            <a:srgbClr val="D4EBE9">
              <a:alpha val="64000"/>
            </a:srgbClr>
          </a:solidFill>
        </p:spPr>
        <p:txBody>
          <a:bodyPr wrap="square" rtlCol="0">
            <a:spAutoFit/>
          </a:bodyPr>
          <a:lstStyle/>
          <a:p>
            <a:r>
              <a:rPr lang="de-DE" sz="1050" b="1" dirty="0">
                <a:solidFill>
                  <a:srgbClr val="FF0000"/>
                </a:solidFill>
                <a:latin typeface="Source Code Pro" panose="020B0509030403020204" pitchFamily="49" charset="0"/>
                <a:ea typeface="Source Code Pro" panose="020B0509030403020204" pitchFamily="49" charset="0"/>
              </a:rPr>
              <a:t>Client </a:t>
            </a:r>
            <a:r>
              <a:rPr lang="de-DE" sz="1050" b="1" dirty="0" err="1">
                <a:solidFill>
                  <a:srgbClr val="FF0000"/>
                </a:solidFill>
                <a:latin typeface="Source Code Pro" panose="020B0509030403020204" pitchFamily="49" charset="0"/>
                <a:ea typeface="Source Code Pro" panose="020B0509030403020204" pitchFamily="49" charset="0"/>
              </a:rPr>
              <a:t>Component</a:t>
            </a:r>
            <a:endParaRPr lang="de-DE" b="1" dirty="0">
              <a:solidFill>
                <a:srgbClr val="FF0000"/>
              </a:solidFill>
              <a:latin typeface="Source Code Pro" panose="020B0509030403020204" pitchFamily="49" charset="0"/>
              <a:ea typeface="Source Code Pro" panose="020B0509030403020204" pitchFamily="49" charset="0"/>
            </a:endParaRPr>
          </a:p>
        </p:txBody>
      </p:sp>
      <p:sp>
        <p:nvSpPr>
          <p:cNvPr id="8" name="Rechteck 7">
            <a:extLst>
              <a:ext uri="{FF2B5EF4-FFF2-40B4-BE49-F238E27FC236}">
                <a16:creationId xmlns:a16="http://schemas.microsoft.com/office/drawing/2014/main" id="{23240A9C-07AC-768A-EEFC-AA25685BDBD8}"/>
              </a:ext>
            </a:extLst>
          </p:cNvPr>
          <p:cNvSpPr/>
          <p:nvPr/>
        </p:nvSpPr>
        <p:spPr>
          <a:xfrm>
            <a:off x="5239993" y="1031263"/>
            <a:ext cx="3580621" cy="2987487"/>
          </a:xfrm>
          <a:prstGeom prst="rect">
            <a:avLst/>
          </a:prstGeom>
          <a:noFill/>
          <a:ln w="12700">
            <a:solidFill>
              <a:srgbClr val="FB8E2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2F0ED489-95D8-B50D-EA2A-9026BC4E3602}"/>
              </a:ext>
            </a:extLst>
          </p:cNvPr>
          <p:cNvSpPr/>
          <p:nvPr/>
        </p:nvSpPr>
        <p:spPr>
          <a:xfrm>
            <a:off x="5287506" y="1329980"/>
            <a:ext cx="2338898" cy="1601480"/>
          </a:xfrm>
          <a:prstGeom prst="rect">
            <a:avLst/>
          </a:prstGeom>
          <a:noFill/>
          <a:ln w="12700">
            <a:solidFill>
              <a:srgbClr val="FB8E2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CEA25682-B1F6-501C-578C-4783151E52E4}"/>
              </a:ext>
            </a:extLst>
          </p:cNvPr>
          <p:cNvSpPr/>
          <p:nvPr/>
        </p:nvSpPr>
        <p:spPr>
          <a:xfrm>
            <a:off x="5287506" y="2960915"/>
            <a:ext cx="2338898" cy="443112"/>
          </a:xfrm>
          <a:prstGeom prst="rect">
            <a:avLst/>
          </a:prstGeom>
          <a:noFill/>
          <a:ln w="12700">
            <a:solidFill>
              <a:srgbClr val="FB8E2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447293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B561C5-F764-E44C-9741-143487F842BA}"/>
              </a:ext>
            </a:extLst>
          </p:cNvPr>
          <p:cNvSpPr>
            <a:spLocks noGrp="1"/>
          </p:cNvSpPr>
          <p:nvPr>
            <p:ph type="title"/>
          </p:nvPr>
        </p:nvSpPr>
        <p:spPr/>
        <p:txBody>
          <a:bodyPr/>
          <a:lstStyle/>
          <a:p>
            <a:r>
              <a:rPr lang="de-DE" dirty="0"/>
              <a:t>Arten von Komponenten</a:t>
            </a:r>
          </a:p>
        </p:txBody>
      </p:sp>
      <p:sp>
        <p:nvSpPr>
          <p:cNvPr id="4" name="Inhaltsplatzhalter 3">
            <a:extLst>
              <a:ext uri="{FF2B5EF4-FFF2-40B4-BE49-F238E27FC236}">
                <a16:creationId xmlns:a16="http://schemas.microsoft.com/office/drawing/2014/main" id="{E8FEB17B-B1C7-2D4E-A724-ADDF0A307ACA}"/>
              </a:ext>
            </a:extLst>
          </p:cNvPr>
          <p:cNvSpPr>
            <a:spLocks noGrp="1"/>
          </p:cNvSpPr>
          <p:nvPr>
            <p:ph sz="quarter" idx="10"/>
          </p:nvPr>
        </p:nvSpPr>
        <p:spPr/>
        <p:txBody>
          <a:bodyPr/>
          <a:lstStyle/>
          <a:p>
            <a:pPr marL="0" indent="0">
              <a:buNone/>
            </a:pPr>
            <a:r>
              <a:rPr lang="de-DE" dirty="0"/>
              <a:t>RSC: </a:t>
            </a:r>
            <a:r>
              <a:rPr lang="de-DE" b="0" dirty="0">
                <a:solidFill>
                  <a:srgbClr val="36544F"/>
                </a:solidFill>
              </a:rPr>
              <a:t>Komponenten, die auf dem Server ausgeführt werden</a:t>
            </a:r>
          </a:p>
          <a:p>
            <a:pPr marL="0" indent="0">
              <a:buNone/>
            </a:pPr>
            <a:r>
              <a:rPr lang="de-DE" b="0" dirty="0">
                <a:solidFill>
                  <a:srgbClr val="36544F"/>
                </a:solidFill>
              </a:rPr>
              <a:t>JS-Code kommt nicht in den Browser</a:t>
            </a:r>
          </a:p>
          <a:p>
            <a:pPr marL="0" indent="0">
              <a:buNone/>
            </a:pPr>
            <a:r>
              <a:rPr lang="de-DE" b="0" dirty="0">
                <a:solidFill>
                  <a:srgbClr val="36544F"/>
                </a:solidFill>
              </a:rPr>
              <a:t>Auch nicht 3rd-Party-Code</a:t>
            </a:r>
          </a:p>
          <a:p>
            <a:endParaRPr lang="de-DE" b="0" dirty="0">
              <a:solidFill>
                <a:srgbClr val="36544F"/>
              </a:solidFill>
            </a:endParaRPr>
          </a:p>
        </p:txBody>
      </p:sp>
      <p:pic>
        <p:nvPicPr>
          <p:cNvPr id="2" name="Grafik 1">
            <a:extLst>
              <a:ext uri="{FF2B5EF4-FFF2-40B4-BE49-F238E27FC236}">
                <a16:creationId xmlns:a16="http://schemas.microsoft.com/office/drawing/2014/main" id="{E0E9F8AA-9287-94D2-A889-B85E90ADB241}"/>
              </a:ext>
            </a:extLst>
          </p:cNvPr>
          <p:cNvPicPr>
            <a:picLocks noChangeAspect="1"/>
          </p:cNvPicPr>
          <p:nvPr/>
        </p:nvPicPr>
        <p:blipFill>
          <a:blip r:embed="rId2"/>
          <a:stretch>
            <a:fillRect/>
          </a:stretch>
        </p:blipFill>
        <p:spPr>
          <a:xfrm>
            <a:off x="4712580" y="1623448"/>
            <a:ext cx="3934380" cy="3143025"/>
          </a:xfrm>
          <a:prstGeom prst="rect">
            <a:avLst/>
          </a:prstGeom>
        </p:spPr>
      </p:pic>
      <p:sp>
        <p:nvSpPr>
          <p:cNvPr id="5" name="Rechteck 4">
            <a:extLst>
              <a:ext uri="{FF2B5EF4-FFF2-40B4-BE49-F238E27FC236}">
                <a16:creationId xmlns:a16="http://schemas.microsoft.com/office/drawing/2014/main" id="{2332B3F6-7109-C9BB-FF65-B4B8474286E6}"/>
              </a:ext>
            </a:extLst>
          </p:cNvPr>
          <p:cNvSpPr/>
          <p:nvPr/>
        </p:nvSpPr>
        <p:spPr>
          <a:xfrm>
            <a:off x="4712580" y="1623448"/>
            <a:ext cx="2198570" cy="47697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7250969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5629612-A410-3642-BEE4-81FFE1829BD8}"/>
              </a:ext>
            </a:extLst>
          </p:cNvPr>
          <p:cNvSpPr/>
          <p:nvPr/>
        </p:nvSpPr>
        <p:spPr>
          <a:xfrm>
            <a:off x="3369593" y="1394506"/>
            <a:ext cx="2404826" cy="1200329"/>
          </a:xfrm>
          <a:prstGeom prst="rect">
            <a:avLst/>
          </a:prstGeom>
        </p:spPr>
        <p:txBody>
          <a:bodyPr wrap="none">
            <a:spAutoFit/>
          </a:bodyPr>
          <a:lstStyle/>
          <a:p>
            <a:pPr algn="ctr"/>
            <a:r>
              <a:rPr lang="de-DE" sz="7200" b="1" dirty="0">
                <a:solidFill>
                  <a:srgbClr val="FB8E20"/>
                </a:solidFill>
                <a:latin typeface="Montserrat" charset="0"/>
                <a:ea typeface="Montserrat" charset="0"/>
                <a:cs typeface="Montserrat" charset="0"/>
              </a:rPr>
              <a:t>Data</a:t>
            </a:r>
            <a:endParaRPr lang="de-DE" sz="1500" b="1" dirty="0">
              <a:solidFill>
                <a:srgbClr val="FB8E20"/>
              </a:solidFill>
              <a:latin typeface="Montserrat" charset="0"/>
              <a:ea typeface="Montserrat" charset="0"/>
              <a:cs typeface="Montserrat" charset="0"/>
            </a:endParaRPr>
          </a:p>
        </p:txBody>
      </p:sp>
      <p:sp>
        <p:nvSpPr>
          <p:cNvPr id="5" name="Rechteck 4">
            <a:extLst>
              <a:ext uri="{FF2B5EF4-FFF2-40B4-BE49-F238E27FC236}">
                <a16:creationId xmlns:a16="http://schemas.microsoft.com/office/drawing/2014/main" id="{594C0C99-ACB8-8146-A5B7-29432AEE72BF}"/>
              </a:ext>
            </a:extLst>
          </p:cNvPr>
          <p:cNvSpPr/>
          <p:nvPr/>
        </p:nvSpPr>
        <p:spPr>
          <a:xfrm>
            <a:off x="857252" y="2571750"/>
            <a:ext cx="7429499" cy="1569660"/>
          </a:xfrm>
          <a:prstGeom prst="rect">
            <a:avLst/>
          </a:prstGeom>
        </p:spPr>
        <p:txBody>
          <a:bodyPr wrap="square">
            <a:spAutoFit/>
          </a:bodyPr>
          <a:lstStyle/>
          <a:p>
            <a:pPr algn="ctr"/>
            <a:r>
              <a:rPr lang="de-DE" sz="9600" b="1" dirty="0" err="1">
                <a:solidFill>
                  <a:srgbClr val="9E60B8"/>
                </a:solidFill>
                <a:latin typeface="Source Sans Pro" panose="020B0503030403020204" pitchFamily="34" charset="77"/>
              </a:rPr>
              <a:t>Fetching</a:t>
            </a:r>
            <a:endParaRPr lang="de-DE" sz="1050" b="1" dirty="0">
              <a:solidFill>
                <a:srgbClr val="9E60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r>
              <a:rPr lang="de-DE" dirty="0"/>
              <a:t>Arbeiten mit serverseitigen Daten</a:t>
            </a:r>
          </a:p>
        </p:txBody>
      </p:sp>
    </p:spTree>
    <p:extLst>
      <p:ext uri="{BB962C8B-B14F-4D97-AF65-F5344CB8AC3E}">
        <p14:creationId xmlns:p14="http://schemas.microsoft.com/office/powerpoint/2010/main" val="365705718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B561C5-F764-E44C-9741-143487F842BA}"/>
              </a:ext>
            </a:extLst>
          </p:cNvPr>
          <p:cNvSpPr>
            <a:spLocks noGrp="1"/>
          </p:cNvSpPr>
          <p:nvPr>
            <p:ph type="title"/>
          </p:nvPr>
        </p:nvSpPr>
        <p:spPr/>
        <p:txBody>
          <a:bodyPr/>
          <a:lstStyle/>
          <a:p>
            <a:r>
              <a:rPr lang="de-DE" dirty="0"/>
              <a:t>Data </a:t>
            </a:r>
            <a:r>
              <a:rPr lang="de-DE" dirty="0" err="1"/>
              <a:t>Fetching</a:t>
            </a:r>
            <a:endParaRPr lang="de-DE" dirty="0"/>
          </a:p>
        </p:txBody>
      </p:sp>
      <p:sp>
        <p:nvSpPr>
          <p:cNvPr id="4" name="Inhaltsplatzhalter 3">
            <a:extLst>
              <a:ext uri="{FF2B5EF4-FFF2-40B4-BE49-F238E27FC236}">
                <a16:creationId xmlns:a16="http://schemas.microsoft.com/office/drawing/2014/main" id="{E8FEB17B-B1C7-2D4E-A724-ADDF0A307ACA}"/>
              </a:ext>
            </a:extLst>
          </p:cNvPr>
          <p:cNvSpPr>
            <a:spLocks noGrp="1"/>
          </p:cNvSpPr>
          <p:nvPr>
            <p:ph sz="quarter" idx="10"/>
          </p:nvPr>
        </p:nvSpPr>
        <p:spPr/>
        <p:txBody>
          <a:bodyPr/>
          <a:lstStyle/>
          <a:p>
            <a:pPr marL="0" indent="0">
              <a:buNone/>
            </a:pPr>
            <a:r>
              <a:rPr lang="de-DE" dirty="0"/>
              <a:t>Asynchrone Komponenten: </a:t>
            </a:r>
            <a:r>
              <a:rPr lang="de-DE" b="0" dirty="0">
                <a:solidFill>
                  <a:srgbClr val="36544F"/>
                </a:solidFill>
              </a:rPr>
              <a:t>Daten können in der Komponente geladen werden</a:t>
            </a:r>
          </a:p>
          <a:p>
            <a:endParaRPr lang="de-DE" b="0" dirty="0">
              <a:solidFill>
                <a:srgbClr val="36544F"/>
              </a:solidFill>
            </a:endParaRPr>
          </a:p>
        </p:txBody>
      </p:sp>
      <p:pic>
        <p:nvPicPr>
          <p:cNvPr id="2" name="Grafik 1">
            <a:extLst>
              <a:ext uri="{FF2B5EF4-FFF2-40B4-BE49-F238E27FC236}">
                <a16:creationId xmlns:a16="http://schemas.microsoft.com/office/drawing/2014/main" id="{E5E431E6-054D-479B-4021-1A985F5D050E}"/>
              </a:ext>
            </a:extLst>
          </p:cNvPr>
          <p:cNvPicPr>
            <a:picLocks noChangeAspect="1"/>
          </p:cNvPicPr>
          <p:nvPr/>
        </p:nvPicPr>
        <p:blipFill>
          <a:blip r:embed="rId2"/>
          <a:stretch>
            <a:fillRect/>
          </a:stretch>
        </p:blipFill>
        <p:spPr>
          <a:xfrm>
            <a:off x="2093751" y="1300736"/>
            <a:ext cx="4956497" cy="3580493"/>
          </a:xfrm>
          <a:prstGeom prst="rect">
            <a:avLst/>
          </a:prstGeom>
        </p:spPr>
      </p:pic>
      <p:sp>
        <p:nvSpPr>
          <p:cNvPr id="8" name="Rechteck 7">
            <a:extLst>
              <a:ext uri="{FF2B5EF4-FFF2-40B4-BE49-F238E27FC236}">
                <a16:creationId xmlns:a16="http://schemas.microsoft.com/office/drawing/2014/main" id="{9C7BEF00-91A8-8BAC-9A23-8678ED5B0C01}"/>
              </a:ext>
            </a:extLst>
          </p:cNvPr>
          <p:cNvSpPr/>
          <p:nvPr/>
        </p:nvSpPr>
        <p:spPr>
          <a:xfrm>
            <a:off x="2190307" y="1814623"/>
            <a:ext cx="3125972" cy="283535"/>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E2C396E7-9F1C-E39F-AA85-1EBD128F52D8}"/>
              </a:ext>
            </a:extLst>
          </p:cNvPr>
          <p:cNvSpPr/>
          <p:nvPr/>
        </p:nvSpPr>
        <p:spPr>
          <a:xfrm>
            <a:off x="2190307" y="2215116"/>
            <a:ext cx="3125972" cy="283535"/>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28690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8209299" cy="46166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2400" b="1" dirty="0">
                <a:solidFill>
                  <a:srgbClr val="36544F"/>
                </a:solidFill>
                <a:latin typeface="Source Sans Pro SemiBold" panose="020B0503030403020204" pitchFamily="34" charset="0"/>
              </a:rPr>
              <a:t>Können wir nicht hier und da, ad-hoc JavaScript hinzufügen?</a:t>
            </a:r>
          </a:p>
        </p:txBody>
      </p:sp>
      <p:pic>
        <p:nvPicPr>
          <p:cNvPr id="4" name="Grafik 3">
            <a:extLst>
              <a:ext uri="{FF2B5EF4-FFF2-40B4-BE49-F238E27FC236}">
                <a16:creationId xmlns:a16="http://schemas.microsoft.com/office/drawing/2014/main" id="{67D55207-305E-4B07-2DF9-299523FD2578}"/>
              </a:ext>
            </a:extLst>
          </p:cNvPr>
          <p:cNvPicPr>
            <a:picLocks noChangeAspect="1"/>
          </p:cNvPicPr>
          <p:nvPr/>
        </p:nvPicPr>
        <p:blipFill>
          <a:blip r:embed="rId2"/>
          <a:stretch>
            <a:fillRect/>
          </a:stretch>
        </p:blipFill>
        <p:spPr>
          <a:xfrm>
            <a:off x="1275881" y="2052481"/>
            <a:ext cx="1033966" cy="1724612"/>
          </a:xfrm>
          <a:prstGeom prst="rect">
            <a:avLst/>
          </a:prstGeom>
        </p:spPr>
      </p:pic>
      <p:sp>
        <p:nvSpPr>
          <p:cNvPr id="5" name="Textfeld 4">
            <a:extLst>
              <a:ext uri="{FF2B5EF4-FFF2-40B4-BE49-F238E27FC236}">
                <a16:creationId xmlns:a16="http://schemas.microsoft.com/office/drawing/2014/main" id="{113BA6AC-5FA3-8CD8-F1EC-7974A56D946F}"/>
              </a:ext>
            </a:extLst>
          </p:cNvPr>
          <p:cNvSpPr txBox="1"/>
          <p:nvPr/>
        </p:nvSpPr>
        <p:spPr>
          <a:xfrm>
            <a:off x="1257956" y="3837207"/>
            <a:ext cx="1051891" cy="307777"/>
          </a:xfrm>
          <a:prstGeom prst="rect">
            <a:avLst/>
          </a:prstGeom>
          <a:noFill/>
        </p:spPr>
        <p:txBody>
          <a:bodyPr wrap="none" rtlCol="0">
            <a:spAutoFit/>
          </a:bodyPr>
          <a:lstStyle/>
          <a:p>
            <a:pPr algn="l"/>
            <a:r>
              <a:rPr lang="de-DE" sz="1400" dirty="0">
                <a:solidFill>
                  <a:srgbClr val="36544F"/>
                </a:solidFill>
                <a:latin typeface="Source Sans Pro" panose="020B0503030403020204" pitchFamily="34" charset="0"/>
              </a:rPr>
              <a:t>HTML-Seite</a:t>
            </a:r>
          </a:p>
        </p:txBody>
      </p:sp>
    </p:spTree>
    <p:extLst>
      <p:ext uri="{BB962C8B-B14F-4D97-AF65-F5344CB8AC3E}">
        <p14:creationId xmlns:p14="http://schemas.microsoft.com/office/powerpoint/2010/main" val="21276281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20AFE6-0D28-23B0-08CB-6D822EB0B112}"/>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03AD38DD-9897-1262-B245-D3E68B6F1F57}"/>
              </a:ext>
            </a:extLst>
          </p:cNvPr>
          <p:cNvSpPr>
            <a:spLocks noGrp="1"/>
          </p:cNvSpPr>
          <p:nvPr>
            <p:ph sz="quarter" idx="10"/>
          </p:nvPr>
        </p:nvSpPr>
        <p:spPr>
          <a:xfrm>
            <a:off x="187570" y="769544"/>
            <a:ext cx="8768862" cy="4330279"/>
          </a:xfrm>
        </p:spPr>
        <p:txBody>
          <a:bodyPr/>
          <a:lstStyle/>
          <a:p>
            <a:pPr marL="0" indent="0">
              <a:buNone/>
            </a:pPr>
            <a:r>
              <a:rPr lang="de-DE" dirty="0"/>
              <a:t>Anforderung: Beim Laden der Daten soll Hinweis ausgegeben werden</a:t>
            </a: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r>
              <a:rPr lang="de-DE" sz="1800" b="0" dirty="0">
                <a:solidFill>
                  <a:srgbClr val="36544F"/>
                </a:solidFill>
              </a:rPr>
              <a:t>Bis alle </a:t>
            </a:r>
            <a:r>
              <a:rPr lang="de-DE" sz="1800" b="0" dirty="0" err="1">
                <a:solidFill>
                  <a:srgbClr val="36544F"/>
                </a:solidFill>
              </a:rPr>
              <a:t>Promises</a:t>
            </a:r>
            <a:r>
              <a:rPr lang="de-DE" sz="1800" b="0" dirty="0">
                <a:solidFill>
                  <a:srgbClr val="36544F"/>
                </a:solidFill>
              </a:rPr>
              <a:t> einer Route aufgelöst werden, kann Zeit vergehen</a:t>
            </a:r>
          </a:p>
          <a:p>
            <a:r>
              <a:rPr lang="de-DE" sz="1800" dirty="0" err="1">
                <a:solidFill>
                  <a:srgbClr val="B58900"/>
                </a:solidFill>
              </a:rPr>
              <a:t>React</a:t>
            </a:r>
            <a:r>
              <a:rPr lang="de-DE" sz="1800" b="0" dirty="0">
                <a:solidFill>
                  <a:srgbClr val="36544F"/>
                </a:solidFill>
              </a:rPr>
              <a:t> kann mit Suspense in der Zeit eine Fallback-Komponente rendern</a:t>
            </a:r>
          </a:p>
        </p:txBody>
      </p:sp>
      <p:pic>
        <p:nvPicPr>
          <p:cNvPr id="4" name="Grafik 3">
            <a:extLst>
              <a:ext uri="{FF2B5EF4-FFF2-40B4-BE49-F238E27FC236}">
                <a16:creationId xmlns:a16="http://schemas.microsoft.com/office/drawing/2014/main" id="{D9CBBCCD-DEE9-948D-24B8-0F04FA1C80B9}"/>
              </a:ext>
            </a:extLst>
          </p:cNvPr>
          <p:cNvPicPr>
            <a:picLocks noChangeAspect="1"/>
          </p:cNvPicPr>
          <p:nvPr/>
        </p:nvPicPr>
        <p:blipFill>
          <a:blip r:embed="rId2"/>
          <a:stretch>
            <a:fillRect/>
          </a:stretch>
        </p:blipFill>
        <p:spPr>
          <a:xfrm>
            <a:off x="1572732" y="1370204"/>
            <a:ext cx="5998535" cy="2546547"/>
          </a:xfrm>
          <a:prstGeom prst="rect">
            <a:avLst/>
          </a:prstGeom>
        </p:spPr>
      </p:pic>
    </p:spTree>
    <p:extLst>
      <p:ext uri="{BB962C8B-B14F-4D97-AF65-F5344CB8AC3E}">
        <p14:creationId xmlns:p14="http://schemas.microsoft.com/office/powerpoint/2010/main" val="303348046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B561C5-F764-E44C-9741-143487F842BA}"/>
              </a:ext>
            </a:extLst>
          </p:cNvPr>
          <p:cNvSpPr>
            <a:spLocks noGrp="1"/>
          </p:cNvSpPr>
          <p:nvPr>
            <p:ph type="title"/>
          </p:nvPr>
        </p:nvSpPr>
        <p:spPr/>
        <p:txBody>
          <a:bodyPr/>
          <a:lstStyle/>
          <a:p>
            <a:r>
              <a:rPr lang="de-DE" dirty="0" err="1"/>
              <a:t>suspense</a:t>
            </a:r>
            <a:endParaRPr lang="de-DE" dirty="0"/>
          </a:p>
        </p:txBody>
      </p:sp>
      <p:sp>
        <p:nvSpPr>
          <p:cNvPr id="4" name="Inhaltsplatzhalter 3">
            <a:extLst>
              <a:ext uri="{FF2B5EF4-FFF2-40B4-BE49-F238E27FC236}">
                <a16:creationId xmlns:a16="http://schemas.microsoft.com/office/drawing/2014/main" id="{E8FEB17B-B1C7-2D4E-A724-ADDF0A307ACA}"/>
              </a:ext>
            </a:extLst>
          </p:cNvPr>
          <p:cNvSpPr>
            <a:spLocks noGrp="1"/>
          </p:cNvSpPr>
          <p:nvPr>
            <p:ph sz="quarter" idx="10"/>
          </p:nvPr>
        </p:nvSpPr>
        <p:spPr/>
        <p:txBody>
          <a:bodyPr/>
          <a:lstStyle/>
          <a:p>
            <a:pPr marL="0" indent="0">
              <a:buNone/>
            </a:pPr>
            <a:r>
              <a:rPr lang="de-DE" dirty="0"/>
              <a:t>Suspense: </a:t>
            </a:r>
            <a:r>
              <a:rPr lang="de-DE" b="0" dirty="0">
                <a:solidFill>
                  <a:srgbClr val="36544F"/>
                </a:solidFill>
              </a:rPr>
              <a:t>Unterbricht das Rendern, solange "etwas" fehlt</a:t>
            </a:r>
          </a:p>
          <a:p>
            <a:endParaRPr lang="de-DE" b="0" dirty="0">
              <a:solidFill>
                <a:srgbClr val="36544F"/>
              </a:solidFill>
            </a:endParaRPr>
          </a:p>
        </p:txBody>
      </p:sp>
      <p:pic>
        <p:nvPicPr>
          <p:cNvPr id="2" name="Grafik 1">
            <a:extLst>
              <a:ext uri="{FF2B5EF4-FFF2-40B4-BE49-F238E27FC236}">
                <a16:creationId xmlns:a16="http://schemas.microsoft.com/office/drawing/2014/main" id="{5A924B4F-BD28-31F7-C425-5C99BEE43E44}"/>
              </a:ext>
            </a:extLst>
          </p:cNvPr>
          <p:cNvPicPr>
            <a:picLocks noChangeAspect="1"/>
          </p:cNvPicPr>
          <p:nvPr/>
        </p:nvPicPr>
        <p:blipFill rotWithShape="1">
          <a:blip r:embed="rId2"/>
          <a:srcRect r="58340"/>
          <a:stretch/>
        </p:blipFill>
        <p:spPr>
          <a:xfrm>
            <a:off x="3643960" y="1567543"/>
            <a:ext cx="1200823" cy="3298592"/>
          </a:xfrm>
          <a:prstGeom prst="rect">
            <a:avLst/>
          </a:prstGeom>
        </p:spPr>
      </p:pic>
    </p:spTree>
    <p:extLst>
      <p:ext uri="{BB962C8B-B14F-4D97-AF65-F5344CB8AC3E}">
        <p14:creationId xmlns:p14="http://schemas.microsoft.com/office/powerpoint/2010/main" val="21130843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B561C5-F764-E44C-9741-143487F842BA}"/>
              </a:ext>
            </a:extLst>
          </p:cNvPr>
          <p:cNvSpPr>
            <a:spLocks noGrp="1"/>
          </p:cNvSpPr>
          <p:nvPr>
            <p:ph type="title"/>
          </p:nvPr>
        </p:nvSpPr>
        <p:spPr/>
        <p:txBody>
          <a:bodyPr/>
          <a:lstStyle/>
          <a:p>
            <a:r>
              <a:rPr lang="de-DE" dirty="0" err="1"/>
              <a:t>suspense</a:t>
            </a:r>
            <a:endParaRPr lang="de-DE" dirty="0"/>
          </a:p>
        </p:txBody>
      </p:sp>
      <p:sp>
        <p:nvSpPr>
          <p:cNvPr id="4" name="Inhaltsplatzhalter 3">
            <a:extLst>
              <a:ext uri="{FF2B5EF4-FFF2-40B4-BE49-F238E27FC236}">
                <a16:creationId xmlns:a16="http://schemas.microsoft.com/office/drawing/2014/main" id="{E8FEB17B-B1C7-2D4E-A724-ADDF0A307ACA}"/>
              </a:ext>
            </a:extLst>
          </p:cNvPr>
          <p:cNvSpPr>
            <a:spLocks noGrp="1"/>
          </p:cNvSpPr>
          <p:nvPr>
            <p:ph sz="quarter" idx="10"/>
          </p:nvPr>
        </p:nvSpPr>
        <p:spPr/>
        <p:txBody>
          <a:bodyPr/>
          <a:lstStyle/>
          <a:p>
            <a:pPr marL="0" indent="0">
              <a:buNone/>
            </a:pPr>
            <a:r>
              <a:rPr lang="de-DE" dirty="0"/>
              <a:t>Suspense: </a:t>
            </a:r>
            <a:r>
              <a:rPr lang="de-DE" b="0" dirty="0">
                <a:solidFill>
                  <a:srgbClr val="36544F"/>
                </a:solidFill>
              </a:rPr>
              <a:t>Unterbricht das Rendern, solange "etwas" fehlt</a:t>
            </a:r>
          </a:p>
          <a:p>
            <a:pPr marL="0" indent="0">
              <a:buNone/>
            </a:pPr>
            <a:r>
              <a:rPr lang="de-DE" b="0" dirty="0">
                <a:solidFill>
                  <a:srgbClr val="36544F"/>
                </a:solidFill>
              </a:rPr>
              <a:t>Während der Wartezeit wird im Client eine "</a:t>
            </a:r>
            <a:r>
              <a:rPr lang="de-DE" b="0" dirty="0" err="1">
                <a:solidFill>
                  <a:srgbClr val="36544F"/>
                </a:solidFill>
              </a:rPr>
              <a:t>Fallback</a:t>
            </a:r>
            <a:r>
              <a:rPr lang="de-DE" b="0" dirty="0">
                <a:solidFill>
                  <a:srgbClr val="36544F"/>
                </a:solidFill>
              </a:rPr>
              <a:t>"-Komponente angezeigt</a:t>
            </a:r>
          </a:p>
          <a:p>
            <a:endParaRPr lang="de-DE" b="0" dirty="0">
              <a:solidFill>
                <a:srgbClr val="36544F"/>
              </a:solidFill>
            </a:endParaRPr>
          </a:p>
        </p:txBody>
      </p:sp>
      <p:pic>
        <p:nvPicPr>
          <p:cNvPr id="2" name="Grafik 1">
            <a:extLst>
              <a:ext uri="{FF2B5EF4-FFF2-40B4-BE49-F238E27FC236}">
                <a16:creationId xmlns:a16="http://schemas.microsoft.com/office/drawing/2014/main" id="{5A924B4F-BD28-31F7-C425-5C99BEE43E44}"/>
              </a:ext>
            </a:extLst>
          </p:cNvPr>
          <p:cNvPicPr>
            <a:picLocks noChangeAspect="1"/>
          </p:cNvPicPr>
          <p:nvPr/>
        </p:nvPicPr>
        <p:blipFill>
          <a:blip r:embed="rId2"/>
          <a:stretch>
            <a:fillRect/>
          </a:stretch>
        </p:blipFill>
        <p:spPr>
          <a:xfrm>
            <a:off x="3643960" y="1567543"/>
            <a:ext cx="2882462" cy="3298592"/>
          </a:xfrm>
          <a:prstGeom prst="rect">
            <a:avLst/>
          </a:prstGeom>
        </p:spPr>
      </p:pic>
    </p:spTree>
    <p:extLst>
      <p:ext uri="{BB962C8B-B14F-4D97-AF65-F5344CB8AC3E}">
        <p14:creationId xmlns:p14="http://schemas.microsoft.com/office/powerpoint/2010/main" val="123540220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B561C5-F764-E44C-9741-143487F842BA}"/>
              </a:ext>
            </a:extLst>
          </p:cNvPr>
          <p:cNvSpPr>
            <a:spLocks noGrp="1"/>
          </p:cNvSpPr>
          <p:nvPr>
            <p:ph type="title"/>
          </p:nvPr>
        </p:nvSpPr>
        <p:spPr/>
        <p:txBody>
          <a:bodyPr/>
          <a:lstStyle/>
          <a:p>
            <a:r>
              <a:rPr lang="de-DE" dirty="0" err="1"/>
              <a:t>suspense</a:t>
            </a:r>
            <a:endParaRPr lang="de-DE" dirty="0"/>
          </a:p>
        </p:txBody>
      </p:sp>
      <p:sp>
        <p:nvSpPr>
          <p:cNvPr id="4" name="Inhaltsplatzhalter 3">
            <a:extLst>
              <a:ext uri="{FF2B5EF4-FFF2-40B4-BE49-F238E27FC236}">
                <a16:creationId xmlns:a16="http://schemas.microsoft.com/office/drawing/2014/main" id="{E8FEB17B-B1C7-2D4E-A724-ADDF0A307ACA}"/>
              </a:ext>
            </a:extLst>
          </p:cNvPr>
          <p:cNvSpPr>
            <a:spLocks noGrp="1"/>
          </p:cNvSpPr>
          <p:nvPr>
            <p:ph sz="quarter" idx="10"/>
          </p:nvPr>
        </p:nvSpPr>
        <p:spPr/>
        <p:txBody>
          <a:bodyPr/>
          <a:lstStyle/>
          <a:p>
            <a:pPr marL="0" indent="0">
              <a:buNone/>
            </a:pPr>
            <a:r>
              <a:rPr lang="de-DE" dirty="0"/>
              <a:t>Suspense: </a:t>
            </a:r>
            <a:r>
              <a:rPr lang="de-DE" b="0" dirty="0">
                <a:solidFill>
                  <a:srgbClr val="36544F"/>
                </a:solidFill>
              </a:rPr>
              <a:t>Unterbricht das Rendern, solange "etwas" fehlt</a:t>
            </a:r>
          </a:p>
          <a:p>
            <a:pPr marL="0" indent="0">
              <a:buNone/>
            </a:pPr>
            <a:r>
              <a:rPr lang="de-DE" b="0" dirty="0">
                <a:solidFill>
                  <a:srgbClr val="36544F"/>
                </a:solidFill>
              </a:rPr>
              <a:t>Sobald die Komponente gerendert werden konnte, wird sie auf den Client übertragen</a:t>
            </a:r>
          </a:p>
          <a:p>
            <a:pPr marL="0" indent="0">
              <a:buNone/>
            </a:pPr>
            <a:endParaRPr lang="de-DE" b="0" dirty="0">
              <a:solidFill>
                <a:srgbClr val="36544F"/>
              </a:solidFill>
            </a:endParaRPr>
          </a:p>
          <a:p>
            <a:endParaRPr lang="de-DE" b="0" dirty="0">
              <a:solidFill>
                <a:srgbClr val="36544F"/>
              </a:solidFill>
            </a:endParaRPr>
          </a:p>
        </p:txBody>
      </p:sp>
      <p:pic>
        <p:nvPicPr>
          <p:cNvPr id="6" name="Grafik 5">
            <a:extLst>
              <a:ext uri="{FF2B5EF4-FFF2-40B4-BE49-F238E27FC236}">
                <a16:creationId xmlns:a16="http://schemas.microsoft.com/office/drawing/2014/main" id="{D644CE5F-9F8C-F988-EF76-3D8F574E3177}"/>
              </a:ext>
            </a:extLst>
          </p:cNvPr>
          <p:cNvPicPr>
            <a:picLocks noChangeAspect="1"/>
          </p:cNvPicPr>
          <p:nvPr/>
        </p:nvPicPr>
        <p:blipFill>
          <a:blip r:embed="rId2"/>
          <a:stretch>
            <a:fillRect/>
          </a:stretch>
        </p:blipFill>
        <p:spPr>
          <a:xfrm>
            <a:off x="3643960" y="1567543"/>
            <a:ext cx="1268763" cy="3298784"/>
          </a:xfrm>
          <a:prstGeom prst="rect">
            <a:avLst/>
          </a:prstGeom>
        </p:spPr>
      </p:pic>
    </p:spTree>
    <p:extLst>
      <p:ext uri="{BB962C8B-B14F-4D97-AF65-F5344CB8AC3E}">
        <p14:creationId xmlns:p14="http://schemas.microsoft.com/office/powerpoint/2010/main" val="19889759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20AFE6-0D28-23B0-08CB-6D822EB0B112}"/>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03AD38DD-9897-1262-B245-D3E68B6F1F57}"/>
              </a:ext>
            </a:extLst>
          </p:cNvPr>
          <p:cNvSpPr>
            <a:spLocks noGrp="1"/>
          </p:cNvSpPr>
          <p:nvPr>
            <p:ph sz="quarter" idx="10"/>
          </p:nvPr>
        </p:nvSpPr>
        <p:spPr>
          <a:xfrm>
            <a:off x="187570" y="769544"/>
            <a:ext cx="8768862" cy="4330279"/>
          </a:xfrm>
        </p:spPr>
        <p:txBody>
          <a:bodyPr/>
          <a:lstStyle/>
          <a:p>
            <a:pPr marL="0" indent="0">
              <a:buNone/>
            </a:pPr>
            <a:r>
              <a:rPr lang="de-DE" dirty="0"/>
              <a:t>Suspense auf Routen-Ebene</a:t>
            </a:r>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endParaRPr lang="de-DE" sz="1800" b="0" dirty="0">
              <a:solidFill>
                <a:srgbClr val="36544F"/>
              </a:solidFill>
            </a:endParaRPr>
          </a:p>
          <a:p>
            <a:r>
              <a:rPr lang="de-DE" sz="1800" b="0" dirty="0">
                <a:solidFill>
                  <a:srgbClr val="36544F"/>
                </a:solidFill>
              </a:rPr>
              <a:t>Wenn auf die Daten einer Route gewartet werden soll, wird eine </a:t>
            </a:r>
            <a:r>
              <a:rPr lang="de-DE" sz="1800" b="0" dirty="0" err="1">
                <a:solidFill>
                  <a:srgbClr val="36544F"/>
                </a:solidFill>
              </a:rPr>
              <a:t>loading.tsx</a:t>
            </a:r>
            <a:r>
              <a:rPr lang="de-DE" sz="1800" b="0" dirty="0">
                <a:solidFill>
                  <a:srgbClr val="36544F"/>
                </a:solidFill>
              </a:rPr>
              <a:t>-Datei angelegt</a:t>
            </a:r>
          </a:p>
          <a:p>
            <a:r>
              <a:rPr lang="de-DE" sz="1800" b="0" dirty="0">
                <a:solidFill>
                  <a:srgbClr val="36544F"/>
                </a:solidFill>
              </a:rPr>
              <a:t>Diese exportiert die Platzhalter-Komponente</a:t>
            </a:r>
          </a:p>
        </p:txBody>
      </p:sp>
      <p:pic>
        <p:nvPicPr>
          <p:cNvPr id="4" name="Grafik 3">
            <a:extLst>
              <a:ext uri="{FF2B5EF4-FFF2-40B4-BE49-F238E27FC236}">
                <a16:creationId xmlns:a16="http://schemas.microsoft.com/office/drawing/2014/main" id="{D9CBBCCD-DEE9-948D-24B8-0F04FA1C80B9}"/>
              </a:ext>
            </a:extLst>
          </p:cNvPr>
          <p:cNvPicPr>
            <a:picLocks noChangeAspect="1"/>
          </p:cNvPicPr>
          <p:nvPr/>
        </p:nvPicPr>
        <p:blipFill rotWithShape="1">
          <a:blip r:embed="rId2"/>
          <a:srcRect r="25657"/>
          <a:stretch/>
        </p:blipFill>
        <p:spPr>
          <a:xfrm>
            <a:off x="303915" y="1298476"/>
            <a:ext cx="4459472" cy="2546547"/>
          </a:xfrm>
          <a:prstGeom prst="rect">
            <a:avLst/>
          </a:prstGeom>
        </p:spPr>
      </p:pic>
      <p:pic>
        <p:nvPicPr>
          <p:cNvPr id="5" name="Grafik 4">
            <a:extLst>
              <a:ext uri="{FF2B5EF4-FFF2-40B4-BE49-F238E27FC236}">
                <a16:creationId xmlns:a16="http://schemas.microsoft.com/office/drawing/2014/main" id="{49986015-872F-56BC-BD21-BB416A196C7F}"/>
              </a:ext>
            </a:extLst>
          </p:cNvPr>
          <p:cNvPicPr>
            <a:picLocks noChangeAspect="1"/>
          </p:cNvPicPr>
          <p:nvPr/>
        </p:nvPicPr>
        <p:blipFill>
          <a:blip r:embed="rId3"/>
          <a:stretch>
            <a:fillRect/>
          </a:stretch>
        </p:blipFill>
        <p:spPr>
          <a:xfrm>
            <a:off x="5037959" y="1516234"/>
            <a:ext cx="3802126" cy="2111031"/>
          </a:xfrm>
          <a:prstGeom prst="rect">
            <a:avLst/>
          </a:prstGeom>
        </p:spPr>
      </p:pic>
    </p:spTree>
    <p:extLst>
      <p:ext uri="{BB962C8B-B14F-4D97-AF65-F5344CB8AC3E}">
        <p14:creationId xmlns:p14="http://schemas.microsoft.com/office/powerpoint/2010/main" val="29689693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B561C5-F764-E44C-9741-143487F842BA}"/>
              </a:ext>
            </a:extLst>
          </p:cNvPr>
          <p:cNvSpPr>
            <a:spLocks noGrp="1"/>
          </p:cNvSpPr>
          <p:nvPr>
            <p:ph type="title"/>
          </p:nvPr>
        </p:nvSpPr>
        <p:spPr/>
        <p:txBody>
          <a:bodyPr/>
          <a:lstStyle/>
          <a:p>
            <a:r>
              <a:rPr lang="de-DE" dirty="0" err="1"/>
              <a:t>suspense</a:t>
            </a:r>
            <a:endParaRPr lang="de-DE" dirty="0"/>
          </a:p>
        </p:txBody>
      </p:sp>
      <p:sp>
        <p:nvSpPr>
          <p:cNvPr id="4" name="Inhaltsplatzhalter 3">
            <a:extLst>
              <a:ext uri="{FF2B5EF4-FFF2-40B4-BE49-F238E27FC236}">
                <a16:creationId xmlns:a16="http://schemas.microsoft.com/office/drawing/2014/main" id="{E8FEB17B-B1C7-2D4E-A724-ADDF0A307ACA}"/>
              </a:ext>
            </a:extLst>
          </p:cNvPr>
          <p:cNvSpPr>
            <a:spLocks noGrp="1"/>
          </p:cNvSpPr>
          <p:nvPr>
            <p:ph sz="quarter" idx="10"/>
          </p:nvPr>
        </p:nvSpPr>
        <p:spPr/>
        <p:txBody>
          <a:bodyPr/>
          <a:lstStyle/>
          <a:p>
            <a:pPr marL="0" indent="0">
              <a:buNone/>
            </a:pPr>
            <a:r>
              <a:rPr lang="de-DE" dirty="0"/>
              <a:t>Priorisierung: </a:t>
            </a:r>
            <a:r>
              <a:rPr lang="de-DE" b="0" dirty="0">
                <a:solidFill>
                  <a:srgbClr val="36544F"/>
                </a:solidFill>
              </a:rPr>
              <a:t>Teile der Seite können nachgeliefert werden</a:t>
            </a:r>
          </a:p>
          <a:p>
            <a:endParaRPr lang="de-DE" b="0" dirty="0">
              <a:solidFill>
                <a:srgbClr val="36544F"/>
              </a:solidFill>
            </a:endParaRPr>
          </a:p>
        </p:txBody>
      </p:sp>
      <p:pic>
        <p:nvPicPr>
          <p:cNvPr id="5" name="Grafik 4">
            <a:extLst>
              <a:ext uri="{FF2B5EF4-FFF2-40B4-BE49-F238E27FC236}">
                <a16:creationId xmlns:a16="http://schemas.microsoft.com/office/drawing/2014/main" id="{9A6A2219-E612-750C-5579-8E2152A72E4D}"/>
              </a:ext>
            </a:extLst>
          </p:cNvPr>
          <p:cNvPicPr>
            <a:picLocks noChangeAspect="1"/>
          </p:cNvPicPr>
          <p:nvPr/>
        </p:nvPicPr>
        <p:blipFill>
          <a:blip r:embed="rId2"/>
          <a:stretch>
            <a:fillRect/>
          </a:stretch>
        </p:blipFill>
        <p:spPr>
          <a:xfrm>
            <a:off x="3004281" y="1401596"/>
            <a:ext cx="3135437" cy="3506801"/>
          </a:xfrm>
          <a:prstGeom prst="rect">
            <a:avLst/>
          </a:prstGeom>
        </p:spPr>
      </p:pic>
      <p:sp>
        <p:nvSpPr>
          <p:cNvPr id="6" name="Rechteck 5">
            <a:extLst>
              <a:ext uri="{FF2B5EF4-FFF2-40B4-BE49-F238E27FC236}">
                <a16:creationId xmlns:a16="http://schemas.microsoft.com/office/drawing/2014/main" id="{F2B2CC0A-1906-CEB3-F1AD-19FDCBA9859B}"/>
              </a:ext>
            </a:extLst>
          </p:cNvPr>
          <p:cNvSpPr/>
          <p:nvPr/>
        </p:nvSpPr>
        <p:spPr>
          <a:xfrm>
            <a:off x="3148289" y="3834333"/>
            <a:ext cx="1229905" cy="25741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2862330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B561C5-F764-E44C-9741-143487F842BA}"/>
              </a:ext>
            </a:extLst>
          </p:cNvPr>
          <p:cNvSpPr>
            <a:spLocks noGrp="1"/>
          </p:cNvSpPr>
          <p:nvPr>
            <p:ph type="title"/>
          </p:nvPr>
        </p:nvSpPr>
        <p:spPr/>
        <p:txBody>
          <a:bodyPr/>
          <a:lstStyle/>
          <a:p>
            <a:r>
              <a:rPr lang="de-DE" dirty="0" err="1"/>
              <a:t>suspense</a:t>
            </a:r>
            <a:endParaRPr lang="de-DE" dirty="0"/>
          </a:p>
        </p:txBody>
      </p:sp>
      <p:sp>
        <p:nvSpPr>
          <p:cNvPr id="4" name="Inhaltsplatzhalter 3">
            <a:extLst>
              <a:ext uri="{FF2B5EF4-FFF2-40B4-BE49-F238E27FC236}">
                <a16:creationId xmlns:a16="http://schemas.microsoft.com/office/drawing/2014/main" id="{E8FEB17B-B1C7-2D4E-A724-ADDF0A307ACA}"/>
              </a:ext>
            </a:extLst>
          </p:cNvPr>
          <p:cNvSpPr>
            <a:spLocks noGrp="1"/>
          </p:cNvSpPr>
          <p:nvPr>
            <p:ph sz="quarter" idx="10"/>
          </p:nvPr>
        </p:nvSpPr>
        <p:spPr>
          <a:xfrm>
            <a:off x="187570" y="769545"/>
            <a:ext cx="3838625" cy="3996928"/>
          </a:xfrm>
        </p:spPr>
        <p:txBody>
          <a:bodyPr/>
          <a:lstStyle/>
          <a:p>
            <a:pPr marL="0" indent="0">
              <a:buNone/>
            </a:pPr>
            <a:r>
              <a:rPr lang="de-DE" dirty="0"/>
              <a:t>Priorisierung </a:t>
            </a:r>
          </a:p>
          <a:p>
            <a:pPr>
              <a:lnSpc>
                <a:spcPct val="120000"/>
              </a:lnSpc>
            </a:pPr>
            <a:r>
              <a:rPr lang="de-DE" b="0" dirty="0" err="1">
                <a:solidFill>
                  <a:srgbClr val="36544F"/>
                </a:solidFill>
              </a:rPr>
              <a:t>Requests</a:t>
            </a:r>
            <a:r>
              <a:rPr lang="de-DE" b="0" dirty="0">
                <a:solidFill>
                  <a:srgbClr val="36544F"/>
                </a:solidFill>
              </a:rPr>
              <a:t> können parallel gestartet werden </a:t>
            </a:r>
            <a:br>
              <a:rPr lang="de-DE" b="0" dirty="0">
                <a:solidFill>
                  <a:srgbClr val="36544F"/>
                </a:solidFill>
              </a:rPr>
            </a:br>
            <a:r>
              <a:rPr lang="de-DE" b="0" dirty="0">
                <a:solidFill>
                  <a:srgbClr val="36544F"/>
                </a:solidFill>
              </a:rPr>
              <a:t>(vermeidet "Wasserfälle)</a:t>
            </a:r>
          </a:p>
          <a:p>
            <a:pPr>
              <a:lnSpc>
                <a:spcPct val="120000"/>
              </a:lnSpc>
            </a:pPr>
            <a:r>
              <a:rPr lang="de-DE" b="0" dirty="0">
                <a:solidFill>
                  <a:srgbClr val="36544F"/>
                </a:solidFill>
              </a:rPr>
              <a:t>An die Unterkomponenten wird das </a:t>
            </a:r>
            <a:r>
              <a:rPr lang="de-DE" b="0" dirty="0" err="1">
                <a:solidFill>
                  <a:srgbClr val="36544F"/>
                </a:solidFill>
              </a:rPr>
              <a:t>Promise</a:t>
            </a:r>
            <a:r>
              <a:rPr lang="de-DE" b="0" dirty="0">
                <a:solidFill>
                  <a:srgbClr val="36544F"/>
                </a:solidFill>
              </a:rPr>
              <a:t>-Objekt übergeben</a:t>
            </a:r>
          </a:p>
          <a:p>
            <a:endParaRPr lang="de-DE" b="0" dirty="0">
              <a:solidFill>
                <a:srgbClr val="36544F"/>
              </a:solidFill>
            </a:endParaRPr>
          </a:p>
        </p:txBody>
      </p:sp>
      <p:pic>
        <p:nvPicPr>
          <p:cNvPr id="2" name="Grafik 1">
            <a:extLst>
              <a:ext uri="{FF2B5EF4-FFF2-40B4-BE49-F238E27FC236}">
                <a16:creationId xmlns:a16="http://schemas.microsoft.com/office/drawing/2014/main" id="{A9097420-B212-EE38-B7AE-B01492E49D97}"/>
              </a:ext>
            </a:extLst>
          </p:cNvPr>
          <p:cNvPicPr>
            <a:picLocks noChangeAspect="1"/>
          </p:cNvPicPr>
          <p:nvPr/>
        </p:nvPicPr>
        <p:blipFill>
          <a:blip r:embed="rId2"/>
          <a:stretch>
            <a:fillRect/>
          </a:stretch>
        </p:blipFill>
        <p:spPr>
          <a:xfrm>
            <a:off x="4127415" y="818205"/>
            <a:ext cx="4499134" cy="3507089"/>
          </a:xfrm>
          <a:prstGeom prst="rect">
            <a:avLst/>
          </a:prstGeom>
        </p:spPr>
      </p:pic>
      <p:sp>
        <p:nvSpPr>
          <p:cNvPr id="7" name="Rechteck 6">
            <a:extLst>
              <a:ext uri="{FF2B5EF4-FFF2-40B4-BE49-F238E27FC236}">
                <a16:creationId xmlns:a16="http://schemas.microsoft.com/office/drawing/2014/main" id="{374081E0-D062-7E00-0C66-7B5E702D1AEE}"/>
              </a:ext>
            </a:extLst>
          </p:cNvPr>
          <p:cNvSpPr/>
          <p:nvPr/>
        </p:nvSpPr>
        <p:spPr>
          <a:xfrm>
            <a:off x="4339679" y="1410109"/>
            <a:ext cx="2855019" cy="57463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v</a:t>
            </a:r>
          </a:p>
        </p:txBody>
      </p:sp>
      <p:sp>
        <p:nvSpPr>
          <p:cNvPr id="8" name="Rechteck 7">
            <a:extLst>
              <a:ext uri="{FF2B5EF4-FFF2-40B4-BE49-F238E27FC236}">
                <a16:creationId xmlns:a16="http://schemas.microsoft.com/office/drawing/2014/main" id="{B8CB8ABE-6C61-3EB3-4B54-6908E0044B4F}"/>
              </a:ext>
            </a:extLst>
          </p:cNvPr>
          <p:cNvSpPr/>
          <p:nvPr/>
        </p:nvSpPr>
        <p:spPr>
          <a:xfrm>
            <a:off x="4572000" y="3579629"/>
            <a:ext cx="2998381" cy="216195"/>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v</a:t>
            </a:r>
          </a:p>
        </p:txBody>
      </p:sp>
    </p:spTree>
    <p:extLst>
      <p:ext uri="{BB962C8B-B14F-4D97-AF65-F5344CB8AC3E}">
        <p14:creationId xmlns:p14="http://schemas.microsoft.com/office/powerpoint/2010/main" val="3926958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B561C5-F764-E44C-9741-143487F842BA}"/>
              </a:ext>
            </a:extLst>
          </p:cNvPr>
          <p:cNvSpPr>
            <a:spLocks noGrp="1"/>
          </p:cNvSpPr>
          <p:nvPr>
            <p:ph type="title"/>
          </p:nvPr>
        </p:nvSpPr>
        <p:spPr/>
        <p:txBody>
          <a:bodyPr/>
          <a:lstStyle/>
          <a:p>
            <a:r>
              <a:rPr lang="de-DE" dirty="0" err="1"/>
              <a:t>suspense</a:t>
            </a:r>
            <a:endParaRPr lang="de-DE" dirty="0"/>
          </a:p>
        </p:txBody>
      </p:sp>
      <p:sp>
        <p:nvSpPr>
          <p:cNvPr id="4" name="Inhaltsplatzhalter 3">
            <a:extLst>
              <a:ext uri="{FF2B5EF4-FFF2-40B4-BE49-F238E27FC236}">
                <a16:creationId xmlns:a16="http://schemas.microsoft.com/office/drawing/2014/main" id="{E8FEB17B-B1C7-2D4E-A724-ADDF0A307ACA}"/>
              </a:ext>
            </a:extLst>
          </p:cNvPr>
          <p:cNvSpPr>
            <a:spLocks noGrp="1"/>
          </p:cNvSpPr>
          <p:nvPr>
            <p:ph sz="quarter" idx="10"/>
          </p:nvPr>
        </p:nvSpPr>
        <p:spPr>
          <a:xfrm>
            <a:off x="187570" y="769545"/>
            <a:ext cx="3838625" cy="3996928"/>
          </a:xfrm>
        </p:spPr>
        <p:txBody>
          <a:bodyPr/>
          <a:lstStyle/>
          <a:p>
            <a:pPr marL="0" indent="0">
              <a:buNone/>
            </a:pPr>
            <a:r>
              <a:rPr lang="de-DE" dirty="0"/>
              <a:t>Priorisierung </a:t>
            </a:r>
          </a:p>
          <a:p>
            <a:pPr>
              <a:lnSpc>
                <a:spcPct val="120000"/>
              </a:lnSpc>
            </a:pPr>
            <a:r>
              <a:rPr lang="de-DE" b="0" dirty="0">
                <a:solidFill>
                  <a:srgbClr val="36544F"/>
                </a:solidFill>
              </a:rPr>
              <a:t>Mit Suspense-Komponente kann das Rendern an beliebiger Stelle unterbrochen werden</a:t>
            </a:r>
          </a:p>
          <a:p>
            <a:pPr>
              <a:lnSpc>
                <a:spcPct val="120000"/>
              </a:lnSpc>
            </a:pPr>
            <a:r>
              <a:rPr lang="de-DE" b="0" dirty="0">
                <a:solidFill>
                  <a:srgbClr val="36544F"/>
                </a:solidFill>
              </a:rPr>
              <a:t>Der Client bekommt dann alles, was bis hierher fertig gerendert ist </a:t>
            </a:r>
          </a:p>
          <a:p>
            <a:pPr>
              <a:lnSpc>
                <a:spcPct val="120000"/>
              </a:lnSpc>
            </a:pPr>
            <a:r>
              <a:rPr lang="de-DE" b="0" dirty="0">
                <a:solidFill>
                  <a:srgbClr val="36544F"/>
                </a:solidFill>
              </a:rPr>
              <a:t>und die Fallback-Komponente</a:t>
            </a:r>
          </a:p>
          <a:p>
            <a:pPr>
              <a:lnSpc>
                <a:spcPct val="120000"/>
              </a:lnSpc>
            </a:pPr>
            <a:r>
              <a:rPr lang="de-DE" b="0" dirty="0">
                <a:solidFill>
                  <a:srgbClr val="36544F"/>
                </a:solidFill>
              </a:rPr>
              <a:t>der Rest wird "nachgereicht"</a:t>
            </a:r>
          </a:p>
          <a:p>
            <a:endParaRPr lang="de-DE" b="0" dirty="0">
              <a:solidFill>
                <a:srgbClr val="36544F"/>
              </a:solidFill>
            </a:endParaRPr>
          </a:p>
        </p:txBody>
      </p:sp>
      <p:pic>
        <p:nvPicPr>
          <p:cNvPr id="7" name="Grafik 6">
            <a:extLst>
              <a:ext uri="{FF2B5EF4-FFF2-40B4-BE49-F238E27FC236}">
                <a16:creationId xmlns:a16="http://schemas.microsoft.com/office/drawing/2014/main" id="{F700EBC1-4E9C-52D0-0D96-B51F03FF0A12}"/>
              </a:ext>
            </a:extLst>
          </p:cNvPr>
          <p:cNvPicPr>
            <a:picLocks noChangeAspect="1"/>
          </p:cNvPicPr>
          <p:nvPr/>
        </p:nvPicPr>
        <p:blipFill>
          <a:blip r:embed="rId2"/>
          <a:stretch>
            <a:fillRect/>
          </a:stretch>
        </p:blipFill>
        <p:spPr>
          <a:xfrm>
            <a:off x="4127415" y="775511"/>
            <a:ext cx="4769765" cy="2563112"/>
          </a:xfrm>
          <a:prstGeom prst="rect">
            <a:avLst/>
          </a:prstGeom>
        </p:spPr>
      </p:pic>
      <p:sp>
        <p:nvSpPr>
          <p:cNvPr id="8" name="Rechteck 7">
            <a:extLst>
              <a:ext uri="{FF2B5EF4-FFF2-40B4-BE49-F238E27FC236}">
                <a16:creationId xmlns:a16="http://schemas.microsoft.com/office/drawing/2014/main" id="{D1B840BD-F694-2C5A-66E2-358ACCE0F94E}"/>
              </a:ext>
            </a:extLst>
          </p:cNvPr>
          <p:cNvSpPr/>
          <p:nvPr/>
        </p:nvSpPr>
        <p:spPr>
          <a:xfrm>
            <a:off x="4572000" y="1913383"/>
            <a:ext cx="4054549" cy="658367"/>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11697613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B561C5-F764-E44C-9741-143487F842BA}"/>
              </a:ext>
            </a:extLst>
          </p:cNvPr>
          <p:cNvSpPr>
            <a:spLocks noGrp="1"/>
          </p:cNvSpPr>
          <p:nvPr>
            <p:ph type="title"/>
          </p:nvPr>
        </p:nvSpPr>
        <p:spPr/>
        <p:txBody>
          <a:bodyPr/>
          <a:lstStyle/>
          <a:p>
            <a:r>
              <a:rPr lang="de-DE" dirty="0" err="1"/>
              <a:t>suspense</a:t>
            </a:r>
            <a:endParaRPr lang="de-DE" dirty="0"/>
          </a:p>
        </p:txBody>
      </p:sp>
      <p:sp>
        <p:nvSpPr>
          <p:cNvPr id="4" name="Inhaltsplatzhalter 3">
            <a:extLst>
              <a:ext uri="{FF2B5EF4-FFF2-40B4-BE49-F238E27FC236}">
                <a16:creationId xmlns:a16="http://schemas.microsoft.com/office/drawing/2014/main" id="{E8FEB17B-B1C7-2D4E-A724-ADDF0A307ACA}"/>
              </a:ext>
            </a:extLst>
          </p:cNvPr>
          <p:cNvSpPr>
            <a:spLocks noGrp="1"/>
          </p:cNvSpPr>
          <p:nvPr>
            <p:ph sz="quarter" idx="10"/>
          </p:nvPr>
        </p:nvSpPr>
        <p:spPr>
          <a:xfrm>
            <a:off x="187570" y="769545"/>
            <a:ext cx="3838625" cy="3996928"/>
          </a:xfrm>
        </p:spPr>
        <p:txBody>
          <a:bodyPr/>
          <a:lstStyle/>
          <a:p>
            <a:pPr marL="0" indent="0">
              <a:buNone/>
            </a:pPr>
            <a:r>
              <a:rPr lang="de-DE" dirty="0"/>
              <a:t>Priorisierung </a:t>
            </a:r>
          </a:p>
          <a:p>
            <a:pPr>
              <a:lnSpc>
                <a:spcPct val="120000"/>
              </a:lnSpc>
            </a:pPr>
            <a:r>
              <a:rPr lang="de-DE" b="0" dirty="0">
                <a:solidFill>
                  <a:srgbClr val="36544F"/>
                </a:solidFill>
              </a:rPr>
              <a:t>Die Kommentar-Liste wartet auf die Daten</a:t>
            </a:r>
          </a:p>
          <a:p>
            <a:pPr>
              <a:lnSpc>
                <a:spcPct val="120000"/>
              </a:lnSpc>
            </a:pPr>
            <a:r>
              <a:rPr lang="de-DE" b="0" dirty="0">
                <a:solidFill>
                  <a:srgbClr val="36544F"/>
                </a:solidFill>
              </a:rPr>
              <a:t>Währenddessen wird ggf. die Fallback-Komponente angezeigt</a:t>
            </a:r>
          </a:p>
          <a:p>
            <a:endParaRPr lang="de-DE" b="0" dirty="0">
              <a:solidFill>
                <a:srgbClr val="36544F"/>
              </a:solidFill>
            </a:endParaRPr>
          </a:p>
        </p:txBody>
      </p:sp>
      <p:pic>
        <p:nvPicPr>
          <p:cNvPr id="5" name="Grafik 4">
            <a:extLst>
              <a:ext uri="{FF2B5EF4-FFF2-40B4-BE49-F238E27FC236}">
                <a16:creationId xmlns:a16="http://schemas.microsoft.com/office/drawing/2014/main" id="{303EBD7C-D13E-A969-4B03-BD35B14BBEE8}"/>
              </a:ext>
            </a:extLst>
          </p:cNvPr>
          <p:cNvPicPr>
            <a:picLocks noChangeAspect="1"/>
          </p:cNvPicPr>
          <p:nvPr/>
        </p:nvPicPr>
        <p:blipFill>
          <a:blip r:embed="rId2"/>
          <a:stretch>
            <a:fillRect/>
          </a:stretch>
        </p:blipFill>
        <p:spPr>
          <a:xfrm>
            <a:off x="4127415" y="769546"/>
            <a:ext cx="4767837" cy="2824260"/>
          </a:xfrm>
          <a:prstGeom prst="rect">
            <a:avLst/>
          </a:prstGeom>
        </p:spPr>
      </p:pic>
      <p:sp>
        <p:nvSpPr>
          <p:cNvPr id="8" name="Rechteck 7">
            <a:extLst>
              <a:ext uri="{FF2B5EF4-FFF2-40B4-BE49-F238E27FC236}">
                <a16:creationId xmlns:a16="http://schemas.microsoft.com/office/drawing/2014/main" id="{D1B840BD-F694-2C5A-66E2-358ACCE0F94E}"/>
              </a:ext>
            </a:extLst>
          </p:cNvPr>
          <p:cNvSpPr/>
          <p:nvPr/>
        </p:nvSpPr>
        <p:spPr>
          <a:xfrm>
            <a:off x="4332323" y="1181071"/>
            <a:ext cx="2798580" cy="229516"/>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58508186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B561C5-F764-E44C-9741-143487F842BA}"/>
              </a:ext>
            </a:extLst>
          </p:cNvPr>
          <p:cNvSpPr>
            <a:spLocks noGrp="1"/>
          </p:cNvSpPr>
          <p:nvPr>
            <p:ph type="title"/>
          </p:nvPr>
        </p:nvSpPr>
        <p:spPr/>
        <p:txBody>
          <a:bodyPr/>
          <a:lstStyle/>
          <a:p>
            <a:r>
              <a:rPr lang="de-DE" dirty="0" err="1"/>
              <a:t>suspense</a:t>
            </a:r>
            <a:endParaRPr lang="de-DE" dirty="0"/>
          </a:p>
        </p:txBody>
      </p:sp>
      <p:sp>
        <p:nvSpPr>
          <p:cNvPr id="4" name="Inhaltsplatzhalter 3">
            <a:extLst>
              <a:ext uri="{FF2B5EF4-FFF2-40B4-BE49-F238E27FC236}">
                <a16:creationId xmlns:a16="http://schemas.microsoft.com/office/drawing/2014/main" id="{E8FEB17B-B1C7-2D4E-A724-ADDF0A307ACA}"/>
              </a:ext>
            </a:extLst>
          </p:cNvPr>
          <p:cNvSpPr>
            <a:spLocks noGrp="1"/>
          </p:cNvSpPr>
          <p:nvPr>
            <p:ph sz="quarter" idx="10"/>
          </p:nvPr>
        </p:nvSpPr>
        <p:spPr/>
        <p:txBody>
          <a:bodyPr/>
          <a:lstStyle/>
          <a:p>
            <a:pPr marL="0" indent="0">
              <a:buNone/>
            </a:pPr>
            <a:r>
              <a:rPr lang="de-DE" dirty="0"/>
              <a:t>Suspense: </a:t>
            </a:r>
            <a:r>
              <a:rPr lang="de-DE" dirty="0">
                <a:solidFill>
                  <a:srgbClr val="36544F"/>
                </a:solidFill>
              </a:rPr>
              <a:t>Bis zur "Sollbruch-Stelle" werden die Daten an den Browser geschickt</a:t>
            </a:r>
            <a:endParaRPr lang="de-DE" b="0" dirty="0">
              <a:solidFill>
                <a:srgbClr val="36544F"/>
              </a:solidFill>
            </a:endParaRPr>
          </a:p>
        </p:txBody>
      </p:sp>
      <p:pic>
        <p:nvPicPr>
          <p:cNvPr id="2" name="Grafik 1">
            <a:extLst>
              <a:ext uri="{FF2B5EF4-FFF2-40B4-BE49-F238E27FC236}">
                <a16:creationId xmlns:a16="http://schemas.microsoft.com/office/drawing/2014/main" id="{5A924B4F-BD28-31F7-C425-5C99BEE43E44}"/>
              </a:ext>
            </a:extLst>
          </p:cNvPr>
          <p:cNvPicPr>
            <a:picLocks noChangeAspect="1"/>
          </p:cNvPicPr>
          <p:nvPr/>
        </p:nvPicPr>
        <p:blipFill>
          <a:blip r:embed="rId2"/>
          <a:stretch>
            <a:fillRect/>
          </a:stretch>
        </p:blipFill>
        <p:spPr>
          <a:xfrm>
            <a:off x="933185" y="1567543"/>
            <a:ext cx="2882462" cy="3298592"/>
          </a:xfrm>
          <a:prstGeom prst="rect">
            <a:avLst/>
          </a:prstGeom>
        </p:spPr>
      </p:pic>
      <p:pic>
        <p:nvPicPr>
          <p:cNvPr id="5" name="Grafik 4">
            <a:extLst>
              <a:ext uri="{FF2B5EF4-FFF2-40B4-BE49-F238E27FC236}">
                <a16:creationId xmlns:a16="http://schemas.microsoft.com/office/drawing/2014/main" id="{5B0C6530-589A-27F3-0849-1B318273080F}"/>
              </a:ext>
            </a:extLst>
          </p:cNvPr>
          <p:cNvPicPr>
            <a:picLocks noChangeAspect="1"/>
          </p:cNvPicPr>
          <p:nvPr/>
        </p:nvPicPr>
        <p:blipFill>
          <a:blip r:embed="rId3"/>
          <a:stretch>
            <a:fillRect/>
          </a:stretch>
        </p:blipFill>
        <p:spPr>
          <a:xfrm>
            <a:off x="4419712" y="1259672"/>
            <a:ext cx="3135437" cy="3506801"/>
          </a:xfrm>
          <a:prstGeom prst="rect">
            <a:avLst/>
          </a:prstGeom>
        </p:spPr>
      </p:pic>
      <p:sp>
        <p:nvSpPr>
          <p:cNvPr id="6" name="Rechteck 5">
            <a:extLst>
              <a:ext uri="{FF2B5EF4-FFF2-40B4-BE49-F238E27FC236}">
                <a16:creationId xmlns:a16="http://schemas.microsoft.com/office/drawing/2014/main" id="{89850E16-20B2-04BE-1557-73CB0D2C3A29}"/>
              </a:ext>
            </a:extLst>
          </p:cNvPr>
          <p:cNvSpPr/>
          <p:nvPr/>
        </p:nvSpPr>
        <p:spPr>
          <a:xfrm>
            <a:off x="4561262" y="3664085"/>
            <a:ext cx="1236423" cy="252919"/>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8" name="Gerade Verbindung mit Pfeil 7">
            <a:extLst>
              <a:ext uri="{FF2B5EF4-FFF2-40B4-BE49-F238E27FC236}">
                <a16:creationId xmlns:a16="http://schemas.microsoft.com/office/drawing/2014/main" id="{39D7B423-0CD5-F761-DDA0-2C89FF8837BD}"/>
              </a:ext>
            </a:extLst>
          </p:cNvPr>
          <p:cNvCxnSpPr>
            <a:cxnSpLocks/>
          </p:cNvCxnSpPr>
          <p:nvPr/>
        </p:nvCxnSpPr>
        <p:spPr>
          <a:xfrm>
            <a:off x="3770673" y="3216839"/>
            <a:ext cx="745615" cy="583433"/>
          </a:xfrm>
          <a:prstGeom prst="straightConnector1">
            <a:avLst/>
          </a:prstGeom>
          <a:ln w="25400">
            <a:solidFill>
              <a:srgbClr val="FB8E2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Gerade Verbindung mit Pfeil 9">
            <a:extLst>
              <a:ext uri="{FF2B5EF4-FFF2-40B4-BE49-F238E27FC236}">
                <a16:creationId xmlns:a16="http://schemas.microsoft.com/office/drawing/2014/main" id="{1A4DB0B4-6D02-591C-59DE-9176E1E4B4D0}"/>
              </a:ext>
            </a:extLst>
          </p:cNvPr>
          <p:cNvCxnSpPr>
            <a:cxnSpLocks/>
          </p:cNvCxnSpPr>
          <p:nvPr/>
        </p:nvCxnSpPr>
        <p:spPr>
          <a:xfrm flipV="1">
            <a:off x="2135836" y="1903615"/>
            <a:ext cx="2283876" cy="193777"/>
          </a:xfrm>
          <a:prstGeom prst="straightConnector1">
            <a:avLst/>
          </a:prstGeom>
          <a:ln w="25400">
            <a:solidFill>
              <a:srgbClr val="FB8E2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1450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D96BB4-A137-B3DE-98D1-9516AC9DE070}"/>
              </a:ext>
            </a:extLst>
          </p:cNvPr>
          <p:cNvSpPr>
            <a:spLocks noGrp="1"/>
          </p:cNvSpPr>
          <p:nvPr>
            <p:ph type="title"/>
          </p:nvPr>
        </p:nvSpPr>
        <p:spPr/>
        <p:txBody>
          <a:bodyPr/>
          <a:lstStyle/>
          <a:p>
            <a:endParaRPr lang="de-DE"/>
          </a:p>
        </p:txBody>
      </p:sp>
      <p:sp>
        <p:nvSpPr>
          <p:cNvPr id="5" name="Textfeld 4">
            <a:extLst>
              <a:ext uri="{FF2B5EF4-FFF2-40B4-BE49-F238E27FC236}">
                <a16:creationId xmlns:a16="http://schemas.microsoft.com/office/drawing/2014/main" id="{EADA3FEC-7474-77BC-44F1-C7D1C884A791}"/>
              </a:ext>
            </a:extLst>
          </p:cNvPr>
          <p:cNvSpPr txBox="1"/>
          <p:nvPr/>
        </p:nvSpPr>
        <p:spPr>
          <a:xfrm>
            <a:off x="616206" y="781227"/>
            <a:ext cx="7911588" cy="4247317"/>
          </a:xfrm>
          <a:prstGeom prst="rect">
            <a:avLst/>
          </a:prstGeom>
          <a:solidFill>
            <a:srgbClr val="FFFDF9"/>
          </a:solidFill>
        </p:spPr>
        <p:txBody>
          <a:bodyPr wrap="square">
            <a:spAutoFit/>
          </a:bodyPr>
          <a:lstStyle/>
          <a:p>
            <a:r>
              <a:rPr lang="de-DE" dirty="0"/>
              <a:t>Die Welt der Frontend-Entwicklung dreht sich weiter: Nach den klassischen serverseitig gerenderten Webanwendungen (z. B. mit Spring oder JEE) und den rein clientseitigen Single-Page-Anwendungen (</a:t>
            </a:r>
            <a:r>
              <a:rPr lang="de-DE" dirty="0" err="1"/>
              <a:t>React</a:t>
            </a:r>
            <a:r>
              <a:rPr lang="de-DE" dirty="0"/>
              <a:t>, Angular) entstehen nun Frameworks, die die Entwicklung von </a:t>
            </a:r>
            <a:r>
              <a:rPr lang="de-DE" dirty="0" err="1"/>
              <a:t>Fullstack</a:t>
            </a:r>
            <a:r>
              <a:rPr lang="de-DE" dirty="0"/>
              <a:t>-Anwendungen ermöglichen (</a:t>
            </a:r>
            <a:r>
              <a:rPr lang="de-DE" dirty="0" err="1"/>
              <a:t>Nuxt</a:t>
            </a:r>
            <a:r>
              <a:rPr lang="de-DE" dirty="0"/>
              <a:t>, </a:t>
            </a:r>
            <a:r>
              <a:rPr lang="de-DE" dirty="0" err="1"/>
              <a:t>Next.js</a:t>
            </a:r>
            <a:r>
              <a:rPr lang="de-DE" dirty="0"/>
              <a:t>, </a:t>
            </a:r>
            <a:r>
              <a:rPr lang="de-DE" dirty="0" err="1"/>
              <a:t>SvelteKit</a:t>
            </a:r>
            <a:r>
              <a:rPr lang="de-DE" dirty="0"/>
              <a:t>). Damit soll die Menge an JavaScript-Code auf dem Client reduziert werden, was zu besser Performance führen soll. Das Projekt </a:t>
            </a:r>
            <a:r>
              <a:rPr lang="de-DE" dirty="0" err="1"/>
              <a:t>htmx</a:t>
            </a:r>
            <a:r>
              <a:rPr lang="de-DE" dirty="0"/>
              <a:t> wiederum möchte die Menge an JavaScript, die wir für das Frontend schreiben müssen, generell minimieren, verspricht aber ebenfalls flüssige interaktive Anwendungen. Stellt sich also gerade bei neuen Projekten die Frage, welche Architektur die passende ist und wo die Stärken und Schwächen der einzelnen Ideen liegen. </a:t>
            </a:r>
            <a:r>
              <a:rPr lang="de-DE" dirty="0">
                <a:effectLst/>
              </a:rPr>
              <a:t>In diesem Vortrag sehen wir uns verschiedene Architekturen und Technologien an und prüfen an Hand konkreter Anforderungen, welche Ansätze dafür jeweils gut geeignet bzw. weniger gut geeignet sind. Nach dem Vortrag hast du dann eine Grundlage, auf der du entscheiden kannst, womit du dein nächstes Frontend baust.</a:t>
            </a:r>
            <a:endParaRPr lang="de-DE" dirty="0"/>
          </a:p>
        </p:txBody>
      </p:sp>
    </p:spTree>
    <p:extLst>
      <p:ext uri="{BB962C8B-B14F-4D97-AF65-F5344CB8AC3E}">
        <p14:creationId xmlns:p14="http://schemas.microsoft.com/office/powerpoint/2010/main" val="464268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1861407" cy="46166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2400" b="1" dirty="0">
                <a:solidFill>
                  <a:srgbClr val="36544F"/>
                </a:solidFill>
                <a:latin typeface="Source Sans Pro SemiBold" panose="020B0503030403020204" pitchFamily="34" charset="0"/>
              </a:rPr>
              <a:t>Ja, das geht!</a:t>
            </a:r>
          </a:p>
        </p:txBody>
      </p:sp>
      <p:pic>
        <p:nvPicPr>
          <p:cNvPr id="9" name="Grafik 8">
            <a:extLst>
              <a:ext uri="{FF2B5EF4-FFF2-40B4-BE49-F238E27FC236}">
                <a16:creationId xmlns:a16="http://schemas.microsoft.com/office/drawing/2014/main" id="{5182A26C-B74E-6B59-5721-2A8C122FB05D}"/>
              </a:ext>
            </a:extLst>
          </p:cNvPr>
          <p:cNvPicPr>
            <a:picLocks noChangeAspect="1"/>
          </p:cNvPicPr>
          <p:nvPr/>
        </p:nvPicPr>
        <p:blipFill>
          <a:blip r:embed="rId2"/>
          <a:stretch>
            <a:fillRect/>
          </a:stretch>
        </p:blipFill>
        <p:spPr>
          <a:xfrm>
            <a:off x="1897014" y="1635040"/>
            <a:ext cx="820246" cy="1368136"/>
          </a:xfrm>
          <a:prstGeom prst="rect">
            <a:avLst/>
          </a:prstGeom>
        </p:spPr>
      </p:pic>
      <p:pic>
        <p:nvPicPr>
          <p:cNvPr id="10" name="Grafik 9">
            <a:extLst>
              <a:ext uri="{FF2B5EF4-FFF2-40B4-BE49-F238E27FC236}">
                <a16:creationId xmlns:a16="http://schemas.microsoft.com/office/drawing/2014/main" id="{506D3022-DC2F-991A-ADC9-221418746116}"/>
              </a:ext>
            </a:extLst>
          </p:cNvPr>
          <p:cNvPicPr>
            <a:picLocks noChangeAspect="1"/>
          </p:cNvPicPr>
          <p:nvPr/>
        </p:nvPicPr>
        <p:blipFill>
          <a:blip r:embed="rId3"/>
          <a:stretch>
            <a:fillRect/>
          </a:stretch>
        </p:blipFill>
        <p:spPr>
          <a:xfrm>
            <a:off x="3159557" y="1635040"/>
            <a:ext cx="820247" cy="1368139"/>
          </a:xfrm>
          <a:prstGeom prst="rect">
            <a:avLst/>
          </a:prstGeom>
        </p:spPr>
      </p:pic>
      <p:sp>
        <p:nvSpPr>
          <p:cNvPr id="13" name="Textfeld 12">
            <a:extLst>
              <a:ext uri="{FF2B5EF4-FFF2-40B4-BE49-F238E27FC236}">
                <a16:creationId xmlns:a16="http://schemas.microsoft.com/office/drawing/2014/main" id="{F7AA416C-744E-2238-C560-13C65FB11BAE}"/>
              </a:ext>
            </a:extLst>
          </p:cNvPr>
          <p:cNvSpPr txBox="1"/>
          <p:nvPr/>
        </p:nvSpPr>
        <p:spPr>
          <a:xfrm>
            <a:off x="1782991" y="3003176"/>
            <a:ext cx="1051891" cy="307777"/>
          </a:xfrm>
          <a:prstGeom prst="rect">
            <a:avLst/>
          </a:prstGeom>
          <a:noFill/>
        </p:spPr>
        <p:txBody>
          <a:bodyPr wrap="none" rtlCol="0">
            <a:spAutoFit/>
          </a:bodyPr>
          <a:lstStyle/>
          <a:p>
            <a:pPr algn="l"/>
            <a:r>
              <a:rPr lang="de-DE" sz="1400" dirty="0">
                <a:solidFill>
                  <a:srgbClr val="36544F"/>
                </a:solidFill>
                <a:latin typeface="Source Sans Pro" panose="020B0503030403020204" pitchFamily="34" charset="0"/>
              </a:rPr>
              <a:t>HTML-Seite</a:t>
            </a:r>
          </a:p>
        </p:txBody>
      </p:sp>
      <p:sp>
        <p:nvSpPr>
          <p:cNvPr id="14" name="Inhaltsplatzhalter 2">
            <a:extLst>
              <a:ext uri="{FF2B5EF4-FFF2-40B4-BE49-F238E27FC236}">
                <a16:creationId xmlns:a16="http://schemas.microsoft.com/office/drawing/2014/main" id="{0D30AE48-77C8-20D2-31FC-A19F8109359D}"/>
              </a:ext>
            </a:extLst>
          </p:cNvPr>
          <p:cNvSpPr txBox="1">
            <a:spLocks/>
          </p:cNvSpPr>
          <p:nvPr/>
        </p:nvSpPr>
        <p:spPr>
          <a:xfrm>
            <a:off x="285106" y="2804499"/>
            <a:ext cx="8858894" cy="234002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de-DE" dirty="0"/>
          </a:p>
          <a:p>
            <a:endParaRPr lang="de-DE" b="0" dirty="0">
              <a:solidFill>
                <a:srgbClr val="36544F"/>
              </a:solidFill>
            </a:endParaRPr>
          </a:p>
          <a:p>
            <a:pPr>
              <a:lnSpc>
                <a:spcPct val="120000"/>
              </a:lnSpc>
            </a:pPr>
            <a:r>
              <a:rPr lang="de-DE" b="0" dirty="0">
                <a:solidFill>
                  <a:srgbClr val="36544F"/>
                </a:solidFill>
                <a:latin typeface="Source Sans Pro" panose="020B0503030403020204" pitchFamily="34" charset="0"/>
              </a:rPr>
              <a:t>Typische Vertreter dieser Architektur zum Beispiel Spring </a:t>
            </a:r>
            <a:r>
              <a:rPr lang="de-DE" b="0" dirty="0" err="1">
                <a:solidFill>
                  <a:srgbClr val="36544F"/>
                </a:solidFill>
                <a:latin typeface="Source Sans Pro" panose="020B0503030403020204" pitchFamily="34" charset="0"/>
              </a:rPr>
              <a:t>WebMVC</a:t>
            </a:r>
            <a:endParaRPr lang="de-DE" b="0" dirty="0">
              <a:solidFill>
                <a:srgbClr val="36544F"/>
              </a:solidFill>
              <a:latin typeface="Source Sans Pro" panose="020B0503030403020204" pitchFamily="34" charset="0"/>
            </a:endParaRPr>
          </a:p>
          <a:p>
            <a:pPr>
              <a:lnSpc>
                <a:spcPct val="120000"/>
              </a:lnSpc>
            </a:pPr>
            <a:r>
              <a:rPr lang="de-DE" sz="2100" b="0" dirty="0" err="1">
                <a:solidFill>
                  <a:srgbClr val="36544F"/>
                </a:solidFill>
                <a:latin typeface="Source Sans Pro" panose="020B0503030403020204" pitchFamily="34" charset="0"/>
              </a:rPr>
              <a:t>Templatesprache</a:t>
            </a:r>
            <a:r>
              <a:rPr lang="de-DE" sz="2100" b="0" dirty="0">
                <a:solidFill>
                  <a:srgbClr val="36544F"/>
                </a:solidFill>
                <a:latin typeface="Source Sans Pro" panose="020B0503030403020204" pitchFamily="34" charset="0"/>
              </a:rPr>
              <a:t> (z.B. </a:t>
            </a:r>
            <a:r>
              <a:rPr lang="de-DE" sz="2100" b="0" dirty="0" err="1">
                <a:solidFill>
                  <a:srgbClr val="36544F"/>
                </a:solidFill>
                <a:latin typeface="Source Sans Pro" panose="020B0503030403020204" pitchFamily="34" charset="0"/>
              </a:rPr>
              <a:t>Thymeleaf</a:t>
            </a:r>
            <a:r>
              <a:rPr lang="de-DE" sz="2100" b="0" dirty="0">
                <a:solidFill>
                  <a:srgbClr val="36544F"/>
                </a:solidFill>
                <a:latin typeface="Source Sans Pro" panose="020B0503030403020204" pitchFamily="34" charset="0"/>
              </a:rPr>
              <a:t>)</a:t>
            </a:r>
          </a:p>
          <a:p>
            <a:pPr>
              <a:lnSpc>
                <a:spcPct val="120000"/>
              </a:lnSpc>
            </a:pPr>
            <a:r>
              <a:rPr lang="de-DE" b="0" dirty="0">
                <a:solidFill>
                  <a:srgbClr val="36544F"/>
                </a:solidFill>
                <a:latin typeface="Source Sans Pro" panose="020B0503030403020204" pitchFamily="34" charset="0"/>
              </a:rPr>
              <a:t>JavaScript Schnipsel ("</a:t>
            </a:r>
            <a:r>
              <a:rPr lang="de-DE" b="0" dirty="0" err="1">
                <a:solidFill>
                  <a:srgbClr val="36544F"/>
                </a:solidFill>
                <a:latin typeface="Source Sans Pro" panose="020B0503030403020204" pitchFamily="34" charset="0"/>
              </a:rPr>
              <a:t>vanilla</a:t>
            </a:r>
            <a:r>
              <a:rPr lang="de-DE" b="0" dirty="0">
                <a:solidFill>
                  <a:srgbClr val="36544F"/>
                </a:solidFill>
                <a:latin typeface="Source Sans Pro" panose="020B0503030403020204" pitchFamily="34" charset="0"/>
              </a:rPr>
              <a:t>" oder zum Beispiel </a:t>
            </a:r>
            <a:r>
              <a:rPr lang="de-DE" b="0" dirty="0" err="1">
                <a:solidFill>
                  <a:srgbClr val="36544F"/>
                </a:solidFill>
                <a:latin typeface="Source Sans Pro" panose="020B0503030403020204" pitchFamily="34" charset="0"/>
              </a:rPr>
              <a:t>jQuery</a:t>
            </a:r>
            <a:r>
              <a:rPr lang="de-DE" b="0" dirty="0">
                <a:solidFill>
                  <a:srgbClr val="36544F"/>
                </a:solidFill>
                <a:latin typeface="Source Sans Pro" panose="020B0503030403020204" pitchFamily="34" charset="0"/>
              </a:rPr>
              <a:t>)</a:t>
            </a:r>
            <a:endParaRPr lang="de-DE" sz="2100" dirty="0">
              <a:latin typeface="Source Sans Pro" panose="020B0503030403020204" pitchFamily="34" charset="0"/>
            </a:endParaRPr>
          </a:p>
          <a:p>
            <a:pPr marL="0" indent="0">
              <a:buFont typeface="Arial" panose="020B0604020202020204" pitchFamily="34" charset="0"/>
              <a:buNone/>
            </a:pPr>
            <a:endParaRPr lang="de-DE" b="0" dirty="0">
              <a:solidFill>
                <a:srgbClr val="36544F"/>
              </a:solidFill>
            </a:endParaRPr>
          </a:p>
          <a:p>
            <a:endParaRPr lang="de-DE" b="0" dirty="0">
              <a:solidFill>
                <a:srgbClr val="36544F"/>
              </a:solidFill>
            </a:endParaRPr>
          </a:p>
        </p:txBody>
      </p:sp>
    </p:spTree>
    <p:extLst>
      <p:ext uri="{BB962C8B-B14F-4D97-AF65-F5344CB8AC3E}">
        <p14:creationId xmlns:p14="http://schemas.microsoft.com/office/powerpoint/2010/main" val="10399787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BB561C5-F764-E44C-9741-143487F842BA}"/>
              </a:ext>
            </a:extLst>
          </p:cNvPr>
          <p:cNvSpPr>
            <a:spLocks noGrp="1"/>
          </p:cNvSpPr>
          <p:nvPr>
            <p:ph type="title"/>
          </p:nvPr>
        </p:nvSpPr>
        <p:spPr/>
        <p:txBody>
          <a:bodyPr/>
          <a:lstStyle/>
          <a:p>
            <a:r>
              <a:rPr lang="de-DE" dirty="0" err="1"/>
              <a:t>suspense</a:t>
            </a:r>
            <a:endParaRPr lang="de-DE" dirty="0"/>
          </a:p>
        </p:txBody>
      </p:sp>
      <p:sp>
        <p:nvSpPr>
          <p:cNvPr id="4" name="Inhaltsplatzhalter 3">
            <a:extLst>
              <a:ext uri="{FF2B5EF4-FFF2-40B4-BE49-F238E27FC236}">
                <a16:creationId xmlns:a16="http://schemas.microsoft.com/office/drawing/2014/main" id="{E8FEB17B-B1C7-2D4E-A724-ADDF0A307ACA}"/>
              </a:ext>
            </a:extLst>
          </p:cNvPr>
          <p:cNvSpPr>
            <a:spLocks noGrp="1"/>
          </p:cNvSpPr>
          <p:nvPr>
            <p:ph sz="quarter" idx="10"/>
          </p:nvPr>
        </p:nvSpPr>
        <p:spPr/>
        <p:txBody>
          <a:bodyPr/>
          <a:lstStyle/>
          <a:p>
            <a:pPr marL="0" indent="0">
              <a:buNone/>
            </a:pPr>
            <a:r>
              <a:rPr lang="de-DE" dirty="0"/>
              <a:t>Suspense: </a:t>
            </a:r>
            <a:r>
              <a:rPr lang="de-DE" dirty="0">
                <a:solidFill>
                  <a:srgbClr val="36544F"/>
                </a:solidFill>
              </a:rPr>
              <a:t>Die fehlenden Daten werden nachgeliefert  ("Streaming")</a:t>
            </a:r>
            <a:endParaRPr lang="de-DE" b="0" dirty="0">
              <a:solidFill>
                <a:srgbClr val="36544F"/>
              </a:solidFill>
            </a:endParaRPr>
          </a:p>
        </p:txBody>
      </p:sp>
      <p:cxnSp>
        <p:nvCxnSpPr>
          <p:cNvPr id="8" name="Gerade Verbindung mit Pfeil 7">
            <a:extLst>
              <a:ext uri="{FF2B5EF4-FFF2-40B4-BE49-F238E27FC236}">
                <a16:creationId xmlns:a16="http://schemas.microsoft.com/office/drawing/2014/main" id="{39D7B423-0CD5-F761-DDA0-2C89FF8837BD}"/>
              </a:ext>
            </a:extLst>
          </p:cNvPr>
          <p:cNvCxnSpPr>
            <a:cxnSpLocks/>
            <a:endCxn id="6" idx="1"/>
          </p:cNvCxnSpPr>
          <p:nvPr/>
        </p:nvCxnSpPr>
        <p:spPr>
          <a:xfrm flipV="1">
            <a:off x="2119745" y="3607929"/>
            <a:ext cx="2673695" cy="766026"/>
          </a:xfrm>
          <a:prstGeom prst="straightConnector1">
            <a:avLst/>
          </a:prstGeom>
          <a:ln w="25400">
            <a:solidFill>
              <a:srgbClr val="FB8E20"/>
            </a:solidFill>
            <a:tailEnd type="triangle"/>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F1E62F1D-B578-2AEB-0143-901ED2ABC122}"/>
              </a:ext>
            </a:extLst>
          </p:cNvPr>
          <p:cNvPicPr>
            <a:picLocks noChangeAspect="1"/>
          </p:cNvPicPr>
          <p:nvPr/>
        </p:nvPicPr>
        <p:blipFill>
          <a:blip r:embed="rId2"/>
          <a:stretch>
            <a:fillRect/>
          </a:stretch>
        </p:blipFill>
        <p:spPr>
          <a:xfrm>
            <a:off x="4793441" y="1255076"/>
            <a:ext cx="3652289" cy="3268383"/>
          </a:xfrm>
          <a:prstGeom prst="rect">
            <a:avLst/>
          </a:prstGeom>
        </p:spPr>
      </p:pic>
      <p:pic>
        <p:nvPicPr>
          <p:cNvPr id="9" name="Grafik 8">
            <a:extLst>
              <a:ext uri="{FF2B5EF4-FFF2-40B4-BE49-F238E27FC236}">
                <a16:creationId xmlns:a16="http://schemas.microsoft.com/office/drawing/2014/main" id="{5323BDD2-5817-3732-5B96-DAA3AF6B819D}"/>
              </a:ext>
            </a:extLst>
          </p:cNvPr>
          <p:cNvPicPr>
            <a:picLocks noChangeAspect="1"/>
          </p:cNvPicPr>
          <p:nvPr/>
        </p:nvPicPr>
        <p:blipFill>
          <a:blip r:embed="rId3"/>
          <a:stretch>
            <a:fillRect/>
          </a:stretch>
        </p:blipFill>
        <p:spPr>
          <a:xfrm>
            <a:off x="933185" y="1567351"/>
            <a:ext cx="1268763" cy="3298784"/>
          </a:xfrm>
          <a:prstGeom prst="rect">
            <a:avLst/>
          </a:prstGeom>
        </p:spPr>
      </p:pic>
      <p:sp>
        <p:nvSpPr>
          <p:cNvPr id="12" name="Rechteck 11">
            <a:extLst>
              <a:ext uri="{FF2B5EF4-FFF2-40B4-BE49-F238E27FC236}">
                <a16:creationId xmlns:a16="http://schemas.microsoft.com/office/drawing/2014/main" id="{953B13EE-EAFB-A13F-5CAB-69722B44B2B8}"/>
              </a:ext>
            </a:extLst>
          </p:cNvPr>
          <p:cNvSpPr/>
          <p:nvPr/>
        </p:nvSpPr>
        <p:spPr>
          <a:xfrm>
            <a:off x="4793441" y="1255076"/>
            <a:ext cx="3652289" cy="2203019"/>
          </a:xfrm>
          <a:prstGeom prst="rect">
            <a:avLst/>
          </a:prstGeom>
          <a:solidFill>
            <a:srgbClr val="D4EBE9">
              <a:alpha val="66000"/>
            </a:srgbClr>
          </a:solid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4725118A-CDA8-0D46-32B4-1145C40F9271}"/>
              </a:ext>
            </a:extLst>
          </p:cNvPr>
          <p:cNvSpPr/>
          <p:nvPr/>
        </p:nvSpPr>
        <p:spPr>
          <a:xfrm>
            <a:off x="4793441" y="3767960"/>
            <a:ext cx="3652289" cy="755500"/>
          </a:xfrm>
          <a:prstGeom prst="rect">
            <a:avLst/>
          </a:prstGeom>
          <a:solidFill>
            <a:srgbClr val="D4EBE9">
              <a:alpha val="66000"/>
            </a:srgbClr>
          </a:solid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3613F752-17E6-65B4-37A5-CDC323C7255A}"/>
              </a:ext>
            </a:extLst>
          </p:cNvPr>
          <p:cNvSpPr/>
          <p:nvPr/>
        </p:nvSpPr>
        <p:spPr>
          <a:xfrm>
            <a:off x="6384671" y="3458385"/>
            <a:ext cx="2061060" cy="309574"/>
          </a:xfrm>
          <a:prstGeom prst="rect">
            <a:avLst/>
          </a:prstGeom>
          <a:solidFill>
            <a:srgbClr val="D4EBE9">
              <a:alpha val="66000"/>
            </a:srgbClr>
          </a:solidFill>
          <a:ln w="158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89850E16-20B2-04BE-1557-73CB0D2C3A29}"/>
              </a:ext>
            </a:extLst>
          </p:cNvPr>
          <p:cNvSpPr/>
          <p:nvPr/>
        </p:nvSpPr>
        <p:spPr>
          <a:xfrm>
            <a:off x="4793440" y="3453142"/>
            <a:ext cx="1591230" cy="309574"/>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5816460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5629612-A410-3642-BEE4-81FFE1829BD8}"/>
              </a:ext>
            </a:extLst>
          </p:cNvPr>
          <p:cNvSpPr/>
          <p:nvPr/>
        </p:nvSpPr>
        <p:spPr>
          <a:xfrm>
            <a:off x="0" y="65135"/>
            <a:ext cx="9143999" cy="1200329"/>
          </a:xfrm>
          <a:prstGeom prst="rect">
            <a:avLst/>
          </a:prstGeom>
        </p:spPr>
        <p:txBody>
          <a:bodyPr wrap="square">
            <a:spAutoFit/>
          </a:bodyPr>
          <a:lstStyle/>
          <a:p>
            <a:pPr algn="ctr"/>
            <a:r>
              <a:rPr lang="de-DE" sz="7200" b="1" dirty="0">
                <a:solidFill>
                  <a:srgbClr val="3E729D"/>
                </a:solidFill>
                <a:latin typeface="Montserrat" charset="0"/>
                <a:ea typeface="Montserrat" charset="0"/>
                <a:cs typeface="Montserrat" charset="0"/>
              </a:rPr>
              <a:t>Aufteilung</a:t>
            </a:r>
            <a:endParaRPr lang="de-DE" sz="1500" b="1" dirty="0">
              <a:solidFill>
                <a:srgbClr val="3E729D"/>
              </a:solidFill>
              <a:latin typeface="Montserrat" charset="0"/>
              <a:ea typeface="Montserrat" charset="0"/>
              <a:cs typeface="Montserrat" charset="0"/>
            </a:endParaRPr>
          </a:p>
        </p:txBody>
      </p:sp>
      <p:sp>
        <p:nvSpPr>
          <p:cNvPr id="5" name="Rechteck 4">
            <a:extLst>
              <a:ext uri="{FF2B5EF4-FFF2-40B4-BE49-F238E27FC236}">
                <a16:creationId xmlns:a16="http://schemas.microsoft.com/office/drawing/2014/main" id="{594C0C99-ACB8-8146-A5B7-29432AEE72BF}"/>
              </a:ext>
            </a:extLst>
          </p:cNvPr>
          <p:cNvSpPr/>
          <p:nvPr/>
        </p:nvSpPr>
        <p:spPr>
          <a:xfrm>
            <a:off x="0" y="1881222"/>
            <a:ext cx="9144000" cy="1569660"/>
          </a:xfrm>
          <a:prstGeom prst="rect">
            <a:avLst/>
          </a:prstGeom>
        </p:spPr>
        <p:txBody>
          <a:bodyPr wrap="square">
            <a:spAutoFit/>
          </a:bodyPr>
          <a:lstStyle/>
          <a:p>
            <a:pPr algn="ctr"/>
            <a:r>
              <a:rPr lang="de-DE" sz="9600" b="1" dirty="0">
                <a:solidFill>
                  <a:srgbClr val="B04432"/>
                </a:solidFill>
                <a:latin typeface="Source Sans Pro" panose="020B0503030403020204" pitchFamily="34" charset="77"/>
              </a:rPr>
              <a:t>Server</a:t>
            </a:r>
            <a:r>
              <a:rPr lang="de-DE" sz="9600" b="1" dirty="0">
                <a:solidFill>
                  <a:srgbClr val="9E60B8"/>
                </a:solidFill>
                <a:latin typeface="Source Sans Pro" panose="020B0503030403020204" pitchFamily="34" charset="77"/>
              </a:rPr>
              <a:t>-Client:</a:t>
            </a:r>
            <a:endParaRPr lang="de-DE" sz="1050" b="1" dirty="0">
              <a:solidFill>
                <a:srgbClr val="9E60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2" name="Rechteck 1">
            <a:extLst>
              <a:ext uri="{FF2B5EF4-FFF2-40B4-BE49-F238E27FC236}">
                <a16:creationId xmlns:a16="http://schemas.microsoft.com/office/drawing/2014/main" id="{CC760CCB-A323-FD6E-8404-269B199D7A0B}"/>
              </a:ext>
            </a:extLst>
          </p:cNvPr>
          <p:cNvSpPr/>
          <p:nvPr/>
        </p:nvSpPr>
        <p:spPr>
          <a:xfrm>
            <a:off x="0" y="1154044"/>
            <a:ext cx="9144000" cy="923330"/>
          </a:xfrm>
          <a:prstGeom prst="rect">
            <a:avLst/>
          </a:prstGeom>
        </p:spPr>
        <p:txBody>
          <a:bodyPr wrap="square">
            <a:spAutoFit/>
          </a:bodyPr>
          <a:lstStyle/>
          <a:p>
            <a:pPr algn="ctr"/>
            <a:r>
              <a:rPr lang="de-DE" sz="5400" b="1" dirty="0">
                <a:solidFill>
                  <a:srgbClr val="36544F"/>
                </a:solidFill>
                <a:latin typeface="Source Sans Pro" panose="020B0503030403020204" pitchFamily="34" charset="77"/>
              </a:rPr>
              <a:t>in</a:t>
            </a:r>
            <a:endParaRPr lang="de-DE" sz="500" b="1" dirty="0">
              <a:solidFill>
                <a:srgbClr val="36544F"/>
              </a:solidFill>
              <a:latin typeface="Source Sans Pro" panose="020B0503030403020204" pitchFamily="34" charset="77"/>
            </a:endParaRPr>
          </a:p>
        </p:txBody>
      </p:sp>
      <p:sp>
        <p:nvSpPr>
          <p:cNvPr id="6" name="Rechteck 5">
            <a:extLst>
              <a:ext uri="{FF2B5EF4-FFF2-40B4-BE49-F238E27FC236}">
                <a16:creationId xmlns:a16="http://schemas.microsoft.com/office/drawing/2014/main" id="{74A1E726-E63D-ED42-B43A-CFF03CCA7BC2}"/>
              </a:ext>
            </a:extLst>
          </p:cNvPr>
          <p:cNvSpPr/>
          <p:nvPr/>
        </p:nvSpPr>
        <p:spPr>
          <a:xfrm>
            <a:off x="0" y="3150247"/>
            <a:ext cx="9144000" cy="1200329"/>
          </a:xfrm>
          <a:prstGeom prst="rect">
            <a:avLst/>
          </a:prstGeom>
        </p:spPr>
        <p:txBody>
          <a:bodyPr wrap="square">
            <a:spAutoFit/>
          </a:bodyPr>
          <a:lstStyle/>
          <a:p>
            <a:pPr algn="ctr"/>
            <a:r>
              <a:rPr lang="de-DE" sz="7200" b="1" dirty="0">
                <a:solidFill>
                  <a:srgbClr val="FB8E20"/>
                </a:solidFill>
                <a:latin typeface="Montserrat" charset="0"/>
              </a:rPr>
              <a:t>Konsequenzen</a:t>
            </a:r>
          </a:p>
        </p:txBody>
      </p:sp>
    </p:spTree>
    <p:extLst>
      <p:ext uri="{BB962C8B-B14F-4D97-AF65-F5344CB8AC3E}">
        <p14:creationId xmlns:p14="http://schemas.microsoft.com/office/powerpoint/2010/main" val="31906626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E74E3-900B-0248-B8F1-3A38988111C1}"/>
              </a:ext>
            </a:extLst>
          </p:cNvPr>
          <p:cNvSpPr>
            <a:spLocks noGrp="1"/>
          </p:cNvSpPr>
          <p:nvPr>
            <p:ph type="title"/>
          </p:nvPr>
        </p:nvSpPr>
        <p:spPr/>
        <p:txBody>
          <a:bodyPr/>
          <a:lstStyle/>
          <a:p>
            <a:r>
              <a:rPr lang="de-DE" dirty="0"/>
              <a:t>Sortierung des Inhaltsverzeichnisses</a:t>
            </a:r>
          </a:p>
        </p:txBody>
      </p:sp>
      <p:pic>
        <p:nvPicPr>
          <p:cNvPr id="6" name="Grafik 5">
            <a:extLst>
              <a:ext uri="{FF2B5EF4-FFF2-40B4-BE49-F238E27FC236}">
                <a16:creationId xmlns:a16="http://schemas.microsoft.com/office/drawing/2014/main" id="{1CB149EA-FE79-7012-D843-91EEF9B43CD5}"/>
              </a:ext>
            </a:extLst>
          </p:cNvPr>
          <p:cNvPicPr>
            <a:picLocks noChangeAspect="1"/>
          </p:cNvPicPr>
          <p:nvPr/>
        </p:nvPicPr>
        <p:blipFill>
          <a:blip r:embed="rId2"/>
          <a:stretch>
            <a:fillRect/>
          </a:stretch>
        </p:blipFill>
        <p:spPr>
          <a:xfrm>
            <a:off x="685800" y="539357"/>
            <a:ext cx="7772400" cy="3416275"/>
          </a:xfrm>
          <a:prstGeom prst="rect">
            <a:avLst/>
          </a:prstGeom>
        </p:spPr>
      </p:pic>
      <p:sp>
        <p:nvSpPr>
          <p:cNvPr id="7" name="Rechteck 6">
            <a:extLst>
              <a:ext uri="{FF2B5EF4-FFF2-40B4-BE49-F238E27FC236}">
                <a16:creationId xmlns:a16="http://schemas.microsoft.com/office/drawing/2014/main" id="{9A29F3C1-F641-D04B-F38C-DE1A77A41C5E}"/>
              </a:ext>
            </a:extLst>
          </p:cNvPr>
          <p:cNvSpPr/>
          <p:nvPr/>
        </p:nvSpPr>
        <p:spPr>
          <a:xfrm>
            <a:off x="2133600" y="1524000"/>
            <a:ext cx="1186774" cy="505838"/>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8886547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E74E3-900B-0248-B8F1-3A38988111C1}"/>
              </a:ext>
            </a:extLst>
          </p:cNvPr>
          <p:cNvSpPr>
            <a:spLocks noGrp="1"/>
          </p:cNvSpPr>
          <p:nvPr>
            <p:ph type="title"/>
          </p:nvPr>
        </p:nvSpPr>
        <p:spPr/>
        <p:txBody>
          <a:bodyPr/>
          <a:lstStyle/>
          <a:p>
            <a:r>
              <a:rPr lang="de-DE" dirty="0" err="1"/>
              <a:t>can</a:t>
            </a:r>
            <a:r>
              <a:rPr lang="de-DE" dirty="0"/>
              <a:t> </a:t>
            </a:r>
            <a:r>
              <a:rPr lang="de-DE" dirty="0" err="1"/>
              <a:t>you</a:t>
            </a:r>
            <a:r>
              <a:rPr lang="de-DE" dirty="0"/>
              <a:t> </a:t>
            </a:r>
            <a:r>
              <a:rPr lang="de-DE" dirty="0" err="1"/>
              <a:t>spot</a:t>
            </a:r>
            <a:r>
              <a:rPr lang="de-DE" dirty="0"/>
              <a:t> </a:t>
            </a:r>
            <a:r>
              <a:rPr lang="de-DE" dirty="0" err="1"/>
              <a:t>the</a:t>
            </a:r>
            <a:r>
              <a:rPr lang="de-DE" dirty="0"/>
              <a:t> </a:t>
            </a:r>
            <a:r>
              <a:rPr lang="de-DE" dirty="0" err="1"/>
              <a:t>problem</a:t>
            </a:r>
            <a:r>
              <a:rPr lang="de-DE" dirty="0"/>
              <a:t>?</a:t>
            </a:r>
          </a:p>
        </p:txBody>
      </p:sp>
      <p:pic>
        <p:nvPicPr>
          <p:cNvPr id="3" name="Grafik 2">
            <a:extLst>
              <a:ext uri="{FF2B5EF4-FFF2-40B4-BE49-F238E27FC236}">
                <a16:creationId xmlns:a16="http://schemas.microsoft.com/office/drawing/2014/main" id="{035C5CDD-C055-E925-D832-EBB177227C12}"/>
              </a:ext>
            </a:extLst>
          </p:cNvPr>
          <p:cNvPicPr>
            <a:picLocks noChangeAspect="1"/>
          </p:cNvPicPr>
          <p:nvPr/>
        </p:nvPicPr>
        <p:blipFill>
          <a:blip r:embed="rId2"/>
          <a:stretch>
            <a:fillRect/>
          </a:stretch>
        </p:blipFill>
        <p:spPr>
          <a:xfrm>
            <a:off x="2143758" y="286904"/>
            <a:ext cx="4856484" cy="3986781"/>
          </a:xfrm>
          <a:prstGeom prst="rect">
            <a:avLst/>
          </a:prstGeom>
        </p:spPr>
      </p:pic>
    </p:spTree>
    <p:extLst>
      <p:ext uri="{BB962C8B-B14F-4D97-AF65-F5344CB8AC3E}">
        <p14:creationId xmlns:p14="http://schemas.microsoft.com/office/powerpoint/2010/main" val="18859239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AE74E3-900B-0248-B8F1-3A38988111C1}"/>
              </a:ext>
            </a:extLst>
          </p:cNvPr>
          <p:cNvSpPr>
            <a:spLocks noGrp="1"/>
          </p:cNvSpPr>
          <p:nvPr>
            <p:ph type="title"/>
          </p:nvPr>
        </p:nvSpPr>
        <p:spPr/>
        <p:txBody>
          <a:bodyPr/>
          <a:lstStyle/>
          <a:p>
            <a:r>
              <a:rPr lang="de-DE" dirty="0" err="1"/>
              <a:t>can</a:t>
            </a:r>
            <a:r>
              <a:rPr lang="de-DE" dirty="0"/>
              <a:t> </a:t>
            </a:r>
            <a:r>
              <a:rPr lang="de-DE" dirty="0" err="1"/>
              <a:t>you</a:t>
            </a:r>
            <a:r>
              <a:rPr lang="de-DE" dirty="0"/>
              <a:t> </a:t>
            </a:r>
            <a:r>
              <a:rPr lang="de-DE" dirty="0" err="1"/>
              <a:t>spot</a:t>
            </a:r>
            <a:r>
              <a:rPr lang="de-DE" dirty="0"/>
              <a:t> </a:t>
            </a:r>
            <a:r>
              <a:rPr lang="de-DE" dirty="0" err="1"/>
              <a:t>the</a:t>
            </a:r>
            <a:r>
              <a:rPr lang="de-DE" dirty="0"/>
              <a:t> </a:t>
            </a:r>
            <a:r>
              <a:rPr lang="de-DE" dirty="0" err="1"/>
              <a:t>problem</a:t>
            </a:r>
            <a:r>
              <a:rPr lang="de-DE" dirty="0"/>
              <a:t>?</a:t>
            </a:r>
          </a:p>
        </p:txBody>
      </p:sp>
      <p:sp>
        <p:nvSpPr>
          <p:cNvPr id="6" name="Textfeld 5">
            <a:extLst>
              <a:ext uri="{FF2B5EF4-FFF2-40B4-BE49-F238E27FC236}">
                <a16:creationId xmlns:a16="http://schemas.microsoft.com/office/drawing/2014/main" id="{94F94EA5-2192-D0BB-85EB-5BA92C52CB94}"/>
              </a:ext>
            </a:extLst>
          </p:cNvPr>
          <p:cNvSpPr txBox="1"/>
          <p:nvPr/>
        </p:nvSpPr>
        <p:spPr>
          <a:xfrm>
            <a:off x="5879432" y="734059"/>
            <a:ext cx="492443" cy="461665"/>
          </a:xfrm>
          <a:prstGeom prst="rect">
            <a:avLst/>
          </a:prstGeom>
          <a:noFill/>
        </p:spPr>
        <p:txBody>
          <a:bodyPr wrap="none" rtlCol="0">
            <a:spAutoFit/>
          </a:bodyPr>
          <a:lstStyle/>
          <a:p>
            <a:r>
              <a:rPr lang="de-DE" sz="2400" dirty="0"/>
              <a:t>🙈</a:t>
            </a:r>
          </a:p>
        </p:txBody>
      </p:sp>
      <p:pic>
        <p:nvPicPr>
          <p:cNvPr id="8" name="Grafik 7">
            <a:extLst>
              <a:ext uri="{FF2B5EF4-FFF2-40B4-BE49-F238E27FC236}">
                <a16:creationId xmlns:a16="http://schemas.microsoft.com/office/drawing/2014/main" id="{FFAEC600-05B1-90AC-87F5-DB7E67B3C9A4}"/>
              </a:ext>
            </a:extLst>
          </p:cNvPr>
          <p:cNvPicPr>
            <a:picLocks noChangeAspect="1"/>
          </p:cNvPicPr>
          <p:nvPr/>
        </p:nvPicPr>
        <p:blipFill>
          <a:blip r:embed="rId2"/>
          <a:stretch>
            <a:fillRect/>
          </a:stretch>
        </p:blipFill>
        <p:spPr>
          <a:xfrm>
            <a:off x="649640" y="1127411"/>
            <a:ext cx="7862295" cy="461665"/>
          </a:xfrm>
          <a:prstGeom prst="rect">
            <a:avLst/>
          </a:prstGeom>
        </p:spPr>
      </p:pic>
      <p:pic>
        <p:nvPicPr>
          <p:cNvPr id="9" name="Grafik 8">
            <a:extLst>
              <a:ext uri="{FF2B5EF4-FFF2-40B4-BE49-F238E27FC236}">
                <a16:creationId xmlns:a16="http://schemas.microsoft.com/office/drawing/2014/main" id="{FDF50935-79B1-F6FC-12A7-D88D155FE47D}"/>
              </a:ext>
            </a:extLst>
          </p:cNvPr>
          <p:cNvPicPr>
            <a:picLocks noChangeAspect="1"/>
          </p:cNvPicPr>
          <p:nvPr/>
        </p:nvPicPr>
        <p:blipFill>
          <a:blip r:embed="rId3"/>
          <a:stretch>
            <a:fillRect/>
          </a:stretch>
        </p:blipFill>
        <p:spPr>
          <a:xfrm>
            <a:off x="685800" y="2815149"/>
            <a:ext cx="7772400" cy="1342334"/>
          </a:xfrm>
          <a:prstGeom prst="rect">
            <a:avLst/>
          </a:prstGeom>
        </p:spPr>
      </p:pic>
    </p:spTree>
    <p:extLst>
      <p:ext uri="{BB962C8B-B14F-4D97-AF65-F5344CB8AC3E}">
        <p14:creationId xmlns:p14="http://schemas.microsoft.com/office/powerpoint/2010/main" val="400999127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Eine </a:t>
            </a:r>
            <a:r>
              <a:rPr lang="de-DE" dirty="0" err="1"/>
              <a:t>React</a:t>
            </a:r>
            <a:r>
              <a:rPr lang="de-DE" dirty="0"/>
              <a:t> Anwendung im Browser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196218" y="769545"/>
            <a:ext cx="4760213" cy="3996928"/>
          </a:xfrm>
        </p:spPr>
        <p:txBody>
          <a:bodyPr/>
          <a:lstStyle/>
          <a:p>
            <a:r>
              <a:rPr lang="de-DE" b="0" dirty="0">
                <a:solidFill>
                  <a:srgbClr val="36544F"/>
                </a:solidFill>
              </a:rPr>
              <a:t>Daten befinden sich im Client</a:t>
            </a:r>
          </a:p>
        </p:txBody>
      </p:sp>
      <p:pic>
        <p:nvPicPr>
          <p:cNvPr id="9" name="Grafik 8">
            <a:extLst>
              <a:ext uri="{FF2B5EF4-FFF2-40B4-BE49-F238E27FC236}">
                <a16:creationId xmlns:a16="http://schemas.microsoft.com/office/drawing/2014/main" id="{33A1D6D8-7F11-F374-BB68-9E82F3099B7E}"/>
              </a:ext>
            </a:extLst>
          </p:cNvPr>
          <p:cNvPicPr>
            <a:picLocks noChangeAspect="1"/>
          </p:cNvPicPr>
          <p:nvPr/>
        </p:nvPicPr>
        <p:blipFill>
          <a:blip r:embed="rId2"/>
          <a:stretch>
            <a:fillRect/>
          </a:stretch>
        </p:blipFill>
        <p:spPr>
          <a:xfrm>
            <a:off x="767517" y="869005"/>
            <a:ext cx="2461206" cy="3960418"/>
          </a:xfrm>
          <a:prstGeom prst="rect">
            <a:avLst/>
          </a:prstGeom>
        </p:spPr>
      </p:pic>
    </p:spTree>
    <p:extLst>
      <p:ext uri="{BB962C8B-B14F-4D97-AF65-F5344CB8AC3E}">
        <p14:creationId xmlns:p14="http://schemas.microsoft.com/office/powerpoint/2010/main" val="57254575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Eine </a:t>
            </a:r>
            <a:r>
              <a:rPr lang="de-DE" dirty="0" err="1"/>
              <a:t>React</a:t>
            </a:r>
            <a:r>
              <a:rPr lang="de-DE" dirty="0"/>
              <a:t> Anwendung im Browser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196218" y="769545"/>
            <a:ext cx="4760213" cy="3996928"/>
          </a:xfrm>
        </p:spPr>
        <p:txBody>
          <a:bodyPr/>
          <a:lstStyle/>
          <a:p>
            <a:r>
              <a:rPr lang="de-DE" b="0" dirty="0" err="1">
                <a:solidFill>
                  <a:srgbClr val="36544F"/>
                </a:solidFill>
              </a:rPr>
              <a:t>Dafff</a:t>
            </a:r>
            <a:r>
              <a:rPr lang="de-DE" b="0" dirty="0">
                <a:solidFill>
                  <a:srgbClr val="36544F"/>
                </a:solidFill>
              </a:rPr>
              <a:t> befindet sich oben</a:t>
            </a:r>
          </a:p>
          <a:p>
            <a:r>
              <a:rPr lang="de-DE" b="0" dirty="0">
                <a:solidFill>
                  <a:srgbClr val="36544F"/>
                </a:solidFill>
              </a:rPr>
              <a:t>Daten werden runtergereicht ("</a:t>
            </a:r>
            <a:r>
              <a:rPr lang="de-DE" b="0" dirty="0" err="1">
                <a:solidFill>
                  <a:srgbClr val="36544F"/>
                </a:solidFill>
              </a:rPr>
              <a:t>props</a:t>
            </a:r>
            <a:r>
              <a:rPr lang="de-DE" b="0" dirty="0">
                <a:solidFill>
                  <a:srgbClr val="36544F"/>
                </a:solidFill>
              </a:rPr>
              <a:t>")</a:t>
            </a:r>
          </a:p>
        </p:txBody>
      </p:sp>
      <p:pic>
        <p:nvPicPr>
          <p:cNvPr id="7" name="Grafik 6">
            <a:extLst>
              <a:ext uri="{FF2B5EF4-FFF2-40B4-BE49-F238E27FC236}">
                <a16:creationId xmlns:a16="http://schemas.microsoft.com/office/drawing/2014/main" id="{F71EAE90-5C18-16B8-C889-4E0831A7820C}"/>
              </a:ext>
            </a:extLst>
          </p:cNvPr>
          <p:cNvPicPr>
            <a:picLocks noChangeAspect="1"/>
          </p:cNvPicPr>
          <p:nvPr/>
        </p:nvPicPr>
        <p:blipFill>
          <a:blip r:embed="rId2"/>
          <a:stretch>
            <a:fillRect/>
          </a:stretch>
        </p:blipFill>
        <p:spPr>
          <a:xfrm>
            <a:off x="767517" y="866343"/>
            <a:ext cx="2461204" cy="3960415"/>
          </a:xfrm>
          <a:prstGeom prst="rect">
            <a:avLst/>
          </a:prstGeom>
        </p:spPr>
      </p:pic>
    </p:spTree>
    <p:extLst>
      <p:ext uri="{BB962C8B-B14F-4D97-AF65-F5344CB8AC3E}">
        <p14:creationId xmlns:p14="http://schemas.microsoft.com/office/powerpoint/2010/main" val="34000503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Eine </a:t>
            </a:r>
            <a:r>
              <a:rPr lang="de-DE" dirty="0" err="1"/>
              <a:t>React</a:t>
            </a:r>
            <a:r>
              <a:rPr lang="de-DE" dirty="0"/>
              <a:t> Anwendung im Browser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196218" y="769545"/>
            <a:ext cx="4760213" cy="3996928"/>
          </a:xfrm>
        </p:spPr>
        <p:txBody>
          <a:bodyPr/>
          <a:lstStyle/>
          <a:p>
            <a:r>
              <a:rPr lang="de-DE" b="0" dirty="0">
                <a:solidFill>
                  <a:srgbClr val="36544F"/>
                </a:solidFill>
              </a:rPr>
              <a:t>State befindet sich oben</a:t>
            </a:r>
          </a:p>
          <a:p>
            <a:r>
              <a:rPr lang="de-DE" b="0" dirty="0">
                <a:solidFill>
                  <a:srgbClr val="36544F"/>
                </a:solidFill>
              </a:rPr>
              <a:t>Daten werden runtergereicht ("</a:t>
            </a:r>
            <a:r>
              <a:rPr lang="de-DE" b="0" dirty="0" err="1">
                <a:solidFill>
                  <a:srgbClr val="36544F"/>
                </a:solidFill>
              </a:rPr>
              <a:t>props</a:t>
            </a:r>
            <a:r>
              <a:rPr lang="de-DE" b="0" dirty="0">
                <a:solidFill>
                  <a:srgbClr val="36544F"/>
                </a:solidFill>
              </a:rPr>
              <a:t>")</a:t>
            </a:r>
          </a:p>
          <a:p>
            <a:r>
              <a:rPr lang="de-DE" b="0" dirty="0" err="1">
                <a:solidFill>
                  <a:srgbClr val="36544F"/>
                </a:solidFill>
              </a:rPr>
              <a:t>Callbacks</a:t>
            </a:r>
            <a:r>
              <a:rPr lang="de-DE" b="0" dirty="0">
                <a:solidFill>
                  <a:srgbClr val="36544F"/>
                </a:solidFill>
              </a:rPr>
              <a:t> werden runtergereicht</a:t>
            </a:r>
          </a:p>
        </p:txBody>
      </p:sp>
      <p:pic>
        <p:nvPicPr>
          <p:cNvPr id="15" name="Grafik 14">
            <a:extLst>
              <a:ext uri="{FF2B5EF4-FFF2-40B4-BE49-F238E27FC236}">
                <a16:creationId xmlns:a16="http://schemas.microsoft.com/office/drawing/2014/main" id="{7722BA0E-8400-995C-E4FA-2FC674692966}"/>
              </a:ext>
            </a:extLst>
          </p:cNvPr>
          <p:cNvPicPr>
            <a:picLocks noChangeAspect="1"/>
          </p:cNvPicPr>
          <p:nvPr/>
        </p:nvPicPr>
        <p:blipFill>
          <a:blip r:embed="rId2"/>
          <a:stretch>
            <a:fillRect/>
          </a:stretch>
        </p:blipFill>
        <p:spPr>
          <a:xfrm>
            <a:off x="769707" y="866340"/>
            <a:ext cx="2461206" cy="3960417"/>
          </a:xfrm>
          <a:prstGeom prst="rect">
            <a:avLst/>
          </a:prstGeom>
        </p:spPr>
      </p:pic>
    </p:spTree>
    <p:extLst>
      <p:ext uri="{BB962C8B-B14F-4D97-AF65-F5344CB8AC3E}">
        <p14:creationId xmlns:p14="http://schemas.microsoft.com/office/powerpoint/2010/main" val="20395871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Eine </a:t>
            </a:r>
            <a:r>
              <a:rPr lang="de-DE" dirty="0" err="1"/>
              <a:t>React</a:t>
            </a:r>
            <a:r>
              <a:rPr lang="de-DE" dirty="0"/>
              <a:t> Anwendung im Browser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196218" y="769545"/>
            <a:ext cx="4760213" cy="3996928"/>
          </a:xfrm>
        </p:spPr>
        <p:txBody>
          <a:bodyPr/>
          <a:lstStyle/>
          <a:p>
            <a:r>
              <a:rPr lang="de-DE" b="0" dirty="0">
                <a:solidFill>
                  <a:srgbClr val="36544F"/>
                </a:solidFill>
              </a:rPr>
              <a:t>State befindet sich oben</a:t>
            </a:r>
          </a:p>
          <a:p>
            <a:r>
              <a:rPr lang="de-DE" b="0" dirty="0">
                <a:solidFill>
                  <a:srgbClr val="36544F"/>
                </a:solidFill>
              </a:rPr>
              <a:t>Daten werden runtergereicht ("</a:t>
            </a:r>
            <a:r>
              <a:rPr lang="de-DE" b="0" dirty="0" err="1">
                <a:solidFill>
                  <a:srgbClr val="36544F"/>
                </a:solidFill>
              </a:rPr>
              <a:t>props</a:t>
            </a:r>
            <a:r>
              <a:rPr lang="de-DE" b="0" dirty="0">
                <a:solidFill>
                  <a:srgbClr val="36544F"/>
                </a:solidFill>
              </a:rPr>
              <a:t>")</a:t>
            </a:r>
          </a:p>
          <a:p>
            <a:r>
              <a:rPr lang="de-DE" b="0" dirty="0" err="1">
                <a:solidFill>
                  <a:srgbClr val="36544F"/>
                </a:solidFill>
              </a:rPr>
              <a:t>Callbacks</a:t>
            </a:r>
            <a:r>
              <a:rPr lang="de-DE" b="0" dirty="0">
                <a:solidFill>
                  <a:srgbClr val="36544F"/>
                </a:solidFill>
              </a:rPr>
              <a:t> werden runtergereicht</a:t>
            </a:r>
          </a:p>
          <a:p>
            <a:r>
              <a:rPr lang="de-DE" b="0" dirty="0">
                <a:solidFill>
                  <a:srgbClr val="36544F"/>
                </a:solidFill>
              </a:rPr>
              <a:t>Über </a:t>
            </a:r>
            <a:r>
              <a:rPr lang="de-DE" b="0" dirty="0" err="1">
                <a:solidFill>
                  <a:srgbClr val="36544F"/>
                </a:solidFill>
              </a:rPr>
              <a:t>Callbacks</a:t>
            </a:r>
            <a:r>
              <a:rPr lang="de-DE" b="0" dirty="0">
                <a:solidFill>
                  <a:srgbClr val="36544F"/>
                </a:solidFill>
              </a:rPr>
              <a:t> kann State-Veränderung ausgelöst werden</a:t>
            </a:r>
          </a:p>
        </p:txBody>
      </p:sp>
      <p:pic>
        <p:nvPicPr>
          <p:cNvPr id="11" name="Grafik 10">
            <a:extLst>
              <a:ext uri="{FF2B5EF4-FFF2-40B4-BE49-F238E27FC236}">
                <a16:creationId xmlns:a16="http://schemas.microsoft.com/office/drawing/2014/main" id="{B081EBAD-D690-8E57-2C5C-7483D97C158E}"/>
              </a:ext>
            </a:extLst>
          </p:cNvPr>
          <p:cNvPicPr>
            <a:picLocks noChangeAspect="1"/>
          </p:cNvPicPr>
          <p:nvPr/>
        </p:nvPicPr>
        <p:blipFill>
          <a:blip r:embed="rId2"/>
          <a:stretch>
            <a:fillRect/>
          </a:stretch>
        </p:blipFill>
        <p:spPr>
          <a:xfrm>
            <a:off x="769704" y="859978"/>
            <a:ext cx="2932413" cy="3966780"/>
          </a:xfrm>
          <a:prstGeom prst="rect">
            <a:avLst/>
          </a:prstGeom>
        </p:spPr>
      </p:pic>
    </p:spTree>
    <p:extLst>
      <p:ext uri="{BB962C8B-B14F-4D97-AF65-F5344CB8AC3E}">
        <p14:creationId xmlns:p14="http://schemas.microsoft.com/office/powerpoint/2010/main" val="29119020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...und auf dem Server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733164" y="769545"/>
            <a:ext cx="4410835" cy="3996928"/>
          </a:xfrm>
        </p:spPr>
        <p:txBody>
          <a:bodyPr/>
          <a:lstStyle/>
          <a:p>
            <a:r>
              <a:rPr lang="de-DE" b="0" dirty="0">
                <a:solidFill>
                  <a:srgbClr val="36544F"/>
                </a:solidFill>
              </a:rPr>
              <a:t>Auf dem Server gibt es keinen UI-State!</a:t>
            </a:r>
          </a:p>
        </p:txBody>
      </p:sp>
      <p:pic>
        <p:nvPicPr>
          <p:cNvPr id="5" name="Grafik 4">
            <a:extLst>
              <a:ext uri="{FF2B5EF4-FFF2-40B4-BE49-F238E27FC236}">
                <a16:creationId xmlns:a16="http://schemas.microsoft.com/office/drawing/2014/main" id="{2B6581C2-D58D-2FF2-DD90-511ED8671908}"/>
              </a:ext>
            </a:extLst>
          </p:cNvPr>
          <p:cNvPicPr>
            <a:picLocks noChangeAspect="1"/>
          </p:cNvPicPr>
          <p:nvPr/>
        </p:nvPicPr>
        <p:blipFill>
          <a:blip r:embed="rId2"/>
          <a:stretch>
            <a:fillRect/>
          </a:stretch>
        </p:blipFill>
        <p:spPr>
          <a:xfrm>
            <a:off x="688650" y="880246"/>
            <a:ext cx="4044514" cy="3960420"/>
          </a:xfrm>
          <a:prstGeom prst="rect">
            <a:avLst/>
          </a:prstGeom>
        </p:spPr>
      </p:pic>
    </p:spTree>
    <p:extLst>
      <p:ext uri="{BB962C8B-B14F-4D97-AF65-F5344CB8AC3E}">
        <p14:creationId xmlns:p14="http://schemas.microsoft.com/office/powerpoint/2010/main" val="2415598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1861407" cy="46166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2400" b="1" dirty="0">
                <a:solidFill>
                  <a:srgbClr val="36544F"/>
                </a:solidFill>
                <a:latin typeface="Source Sans Pro SemiBold" panose="020B0503030403020204" pitchFamily="34" charset="0"/>
              </a:rPr>
              <a:t>Ja, das geht!</a:t>
            </a:r>
          </a:p>
        </p:txBody>
      </p:sp>
      <p:pic>
        <p:nvPicPr>
          <p:cNvPr id="9" name="Grafik 8">
            <a:extLst>
              <a:ext uri="{FF2B5EF4-FFF2-40B4-BE49-F238E27FC236}">
                <a16:creationId xmlns:a16="http://schemas.microsoft.com/office/drawing/2014/main" id="{5182A26C-B74E-6B59-5721-2A8C122FB05D}"/>
              </a:ext>
            </a:extLst>
          </p:cNvPr>
          <p:cNvPicPr>
            <a:picLocks noChangeAspect="1"/>
          </p:cNvPicPr>
          <p:nvPr/>
        </p:nvPicPr>
        <p:blipFill>
          <a:blip r:embed="rId2"/>
          <a:stretch>
            <a:fillRect/>
          </a:stretch>
        </p:blipFill>
        <p:spPr>
          <a:xfrm>
            <a:off x="1897014" y="1635040"/>
            <a:ext cx="820246" cy="1368136"/>
          </a:xfrm>
          <a:prstGeom prst="rect">
            <a:avLst/>
          </a:prstGeom>
        </p:spPr>
      </p:pic>
      <p:pic>
        <p:nvPicPr>
          <p:cNvPr id="10" name="Grafik 9">
            <a:extLst>
              <a:ext uri="{FF2B5EF4-FFF2-40B4-BE49-F238E27FC236}">
                <a16:creationId xmlns:a16="http://schemas.microsoft.com/office/drawing/2014/main" id="{506D3022-DC2F-991A-ADC9-221418746116}"/>
              </a:ext>
            </a:extLst>
          </p:cNvPr>
          <p:cNvPicPr>
            <a:picLocks noChangeAspect="1"/>
          </p:cNvPicPr>
          <p:nvPr/>
        </p:nvPicPr>
        <p:blipFill>
          <a:blip r:embed="rId3"/>
          <a:stretch>
            <a:fillRect/>
          </a:stretch>
        </p:blipFill>
        <p:spPr>
          <a:xfrm>
            <a:off x="3159557" y="1635040"/>
            <a:ext cx="820247" cy="1368139"/>
          </a:xfrm>
          <a:prstGeom prst="rect">
            <a:avLst/>
          </a:prstGeom>
        </p:spPr>
      </p:pic>
      <p:sp>
        <p:nvSpPr>
          <p:cNvPr id="13" name="Textfeld 12">
            <a:extLst>
              <a:ext uri="{FF2B5EF4-FFF2-40B4-BE49-F238E27FC236}">
                <a16:creationId xmlns:a16="http://schemas.microsoft.com/office/drawing/2014/main" id="{F7AA416C-744E-2238-C560-13C65FB11BAE}"/>
              </a:ext>
            </a:extLst>
          </p:cNvPr>
          <p:cNvSpPr txBox="1"/>
          <p:nvPr/>
        </p:nvSpPr>
        <p:spPr>
          <a:xfrm>
            <a:off x="1782991" y="3003176"/>
            <a:ext cx="1051891" cy="307777"/>
          </a:xfrm>
          <a:prstGeom prst="rect">
            <a:avLst/>
          </a:prstGeom>
          <a:noFill/>
        </p:spPr>
        <p:txBody>
          <a:bodyPr wrap="none" rtlCol="0">
            <a:spAutoFit/>
          </a:bodyPr>
          <a:lstStyle/>
          <a:p>
            <a:pPr algn="l"/>
            <a:r>
              <a:rPr lang="de-DE" sz="1400" dirty="0">
                <a:solidFill>
                  <a:srgbClr val="36544F"/>
                </a:solidFill>
                <a:latin typeface="Source Sans Pro" panose="020B0503030403020204" pitchFamily="34" charset="0"/>
              </a:rPr>
              <a:t>HTML-Seite</a:t>
            </a:r>
          </a:p>
        </p:txBody>
      </p:sp>
      <p:sp>
        <p:nvSpPr>
          <p:cNvPr id="14" name="Inhaltsplatzhalter 2">
            <a:extLst>
              <a:ext uri="{FF2B5EF4-FFF2-40B4-BE49-F238E27FC236}">
                <a16:creationId xmlns:a16="http://schemas.microsoft.com/office/drawing/2014/main" id="{0D30AE48-77C8-20D2-31FC-A19F8109359D}"/>
              </a:ext>
            </a:extLst>
          </p:cNvPr>
          <p:cNvSpPr txBox="1">
            <a:spLocks/>
          </p:cNvSpPr>
          <p:nvPr/>
        </p:nvSpPr>
        <p:spPr>
          <a:xfrm>
            <a:off x="285106" y="2804499"/>
            <a:ext cx="8858894" cy="234002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de-DE" dirty="0"/>
          </a:p>
          <a:p>
            <a:endParaRPr lang="de-DE" b="0" dirty="0">
              <a:solidFill>
                <a:srgbClr val="36544F"/>
              </a:solidFill>
            </a:endParaRPr>
          </a:p>
          <a:p>
            <a:pPr>
              <a:lnSpc>
                <a:spcPct val="120000"/>
              </a:lnSpc>
            </a:pPr>
            <a:r>
              <a:rPr lang="de-DE" b="0" dirty="0">
                <a:solidFill>
                  <a:srgbClr val="36544F"/>
                </a:solidFill>
                <a:latin typeface="Source Sans Pro" panose="020B0503030403020204" pitchFamily="34" charset="0"/>
              </a:rPr>
              <a:t>Eigentlich optimal:</a:t>
            </a:r>
          </a:p>
          <a:p>
            <a:pPr lvl="1">
              <a:lnSpc>
                <a:spcPct val="120000"/>
              </a:lnSpc>
            </a:pPr>
            <a:r>
              <a:rPr lang="de-DE" sz="2100" dirty="0">
                <a:latin typeface="Source Sans Pro" panose="020B0503030403020204" pitchFamily="34" charset="0"/>
              </a:rPr>
              <a:t>wir haben JavaScript nur da, wo wir es wirklich brauchen, für Interaktivität</a:t>
            </a:r>
          </a:p>
          <a:p>
            <a:pPr lvl="1">
              <a:lnSpc>
                <a:spcPct val="120000"/>
              </a:lnSpc>
            </a:pPr>
            <a:r>
              <a:rPr lang="de-DE" sz="2100" dirty="0">
                <a:latin typeface="Source Sans Pro" panose="020B0503030403020204" pitchFamily="34" charset="0"/>
              </a:rPr>
              <a:t>alles andere kann statisches HTML und CSS sein ❤️</a:t>
            </a:r>
          </a:p>
          <a:p>
            <a:pPr marL="0" indent="0">
              <a:buFont typeface="Arial" panose="020B0604020202020204" pitchFamily="34" charset="0"/>
              <a:buNone/>
            </a:pPr>
            <a:endParaRPr lang="de-DE" b="0" dirty="0">
              <a:solidFill>
                <a:srgbClr val="36544F"/>
              </a:solidFill>
            </a:endParaRPr>
          </a:p>
          <a:p>
            <a:endParaRPr lang="de-DE" b="0" dirty="0">
              <a:solidFill>
                <a:srgbClr val="36544F"/>
              </a:solidFill>
            </a:endParaRPr>
          </a:p>
        </p:txBody>
      </p:sp>
    </p:spTree>
    <p:extLst>
      <p:ext uri="{BB962C8B-B14F-4D97-AF65-F5344CB8AC3E}">
        <p14:creationId xmlns:p14="http://schemas.microsoft.com/office/powerpoint/2010/main" val="266530748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...und auf dem Server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747364" y="769545"/>
            <a:ext cx="4396635" cy="3996928"/>
          </a:xfrm>
        </p:spPr>
        <p:txBody>
          <a:bodyPr/>
          <a:lstStyle/>
          <a:p>
            <a:r>
              <a:rPr lang="de-DE" b="0" dirty="0">
                <a:solidFill>
                  <a:srgbClr val="36544F"/>
                </a:solidFill>
              </a:rPr>
              <a:t>Auf dem Server gibt es keinen State!</a:t>
            </a:r>
          </a:p>
          <a:p>
            <a:r>
              <a:rPr lang="de-DE" b="0" dirty="0">
                <a:solidFill>
                  <a:srgbClr val="36544F"/>
                </a:solidFill>
              </a:rPr>
              <a:t>...und keine Interaktion</a:t>
            </a:r>
          </a:p>
        </p:txBody>
      </p:sp>
      <p:pic>
        <p:nvPicPr>
          <p:cNvPr id="5" name="Grafik 4">
            <a:extLst>
              <a:ext uri="{FF2B5EF4-FFF2-40B4-BE49-F238E27FC236}">
                <a16:creationId xmlns:a16="http://schemas.microsoft.com/office/drawing/2014/main" id="{A01AE989-43DF-AE53-0929-E3B33FA7A140}"/>
              </a:ext>
            </a:extLst>
          </p:cNvPr>
          <p:cNvPicPr>
            <a:picLocks noChangeAspect="1"/>
          </p:cNvPicPr>
          <p:nvPr/>
        </p:nvPicPr>
        <p:blipFill>
          <a:blip r:embed="rId2"/>
          <a:stretch>
            <a:fillRect/>
          </a:stretch>
        </p:blipFill>
        <p:spPr>
          <a:xfrm>
            <a:off x="688651" y="1040038"/>
            <a:ext cx="4193295" cy="3786721"/>
          </a:xfrm>
          <a:prstGeom prst="rect">
            <a:avLst/>
          </a:prstGeom>
        </p:spPr>
      </p:pic>
    </p:spTree>
    <p:extLst>
      <p:ext uri="{BB962C8B-B14F-4D97-AF65-F5344CB8AC3E}">
        <p14:creationId xmlns:p14="http://schemas.microsoft.com/office/powerpoint/2010/main" val="4772503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...und auf dem Server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747364" y="769545"/>
            <a:ext cx="4396635" cy="3996928"/>
          </a:xfrm>
        </p:spPr>
        <p:txBody>
          <a:bodyPr/>
          <a:lstStyle/>
          <a:p>
            <a:r>
              <a:rPr lang="de-DE" b="0" dirty="0">
                <a:solidFill>
                  <a:srgbClr val="36544F"/>
                </a:solidFill>
              </a:rPr>
              <a:t>Auf dem Server gibt es keinen State!</a:t>
            </a:r>
          </a:p>
          <a:p>
            <a:r>
              <a:rPr lang="de-DE" b="0" dirty="0">
                <a:solidFill>
                  <a:srgbClr val="36544F"/>
                </a:solidFill>
              </a:rPr>
              <a:t>...und keine Interaktion</a:t>
            </a:r>
          </a:p>
          <a:p>
            <a:r>
              <a:rPr lang="de-DE" b="0" dirty="0">
                <a:solidFill>
                  <a:srgbClr val="36544F"/>
                </a:solidFill>
              </a:rPr>
              <a:t>Wir haben nur statischen Content</a:t>
            </a:r>
          </a:p>
        </p:txBody>
      </p:sp>
      <p:pic>
        <p:nvPicPr>
          <p:cNvPr id="5" name="Grafik 4">
            <a:extLst>
              <a:ext uri="{FF2B5EF4-FFF2-40B4-BE49-F238E27FC236}">
                <a16:creationId xmlns:a16="http://schemas.microsoft.com/office/drawing/2014/main" id="{335520A5-A5CF-BF1F-BBF2-B2F788749D0B}"/>
              </a:ext>
            </a:extLst>
          </p:cNvPr>
          <p:cNvPicPr>
            <a:picLocks noChangeAspect="1"/>
          </p:cNvPicPr>
          <p:nvPr/>
        </p:nvPicPr>
        <p:blipFill>
          <a:blip r:embed="rId2"/>
          <a:stretch>
            <a:fillRect/>
          </a:stretch>
        </p:blipFill>
        <p:spPr>
          <a:xfrm>
            <a:off x="701611" y="1192696"/>
            <a:ext cx="3238612" cy="3636999"/>
          </a:xfrm>
          <a:prstGeom prst="rect">
            <a:avLst/>
          </a:prstGeom>
        </p:spPr>
      </p:pic>
    </p:spTree>
    <p:extLst>
      <p:ext uri="{BB962C8B-B14F-4D97-AF65-F5344CB8AC3E}">
        <p14:creationId xmlns:p14="http://schemas.microsoft.com/office/powerpoint/2010/main" val="387181966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...und auf dem Server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747364" y="769545"/>
            <a:ext cx="4396635" cy="3996928"/>
          </a:xfrm>
        </p:spPr>
        <p:txBody>
          <a:bodyPr/>
          <a:lstStyle/>
          <a:p>
            <a:r>
              <a:rPr lang="de-DE" b="0" dirty="0">
                <a:solidFill>
                  <a:srgbClr val="36544F"/>
                </a:solidFill>
              </a:rPr>
              <a:t>Auf dem Server gibt es keinen State!</a:t>
            </a:r>
          </a:p>
          <a:p>
            <a:r>
              <a:rPr lang="de-DE" b="0" dirty="0">
                <a:solidFill>
                  <a:srgbClr val="36544F"/>
                </a:solidFill>
              </a:rPr>
              <a:t>...und keine Interaktion</a:t>
            </a:r>
          </a:p>
          <a:p>
            <a:r>
              <a:rPr lang="de-DE" b="0" dirty="0">
                <a:solidFill>
                  <a:srgbClr val="36544F"/>
                </a:solidFill>
              </a:rPr>
              <a:t>Wir haben nur statischen Content</a:t>
            </a:r>
          </a:p>
          <a:p>
            <a:r>
              <a:rPr lang="de-DE" b="0" dirty="0">
                <a:solidFill>
                  <a:srgbClr val="36544F"/>
                </a:solidFill>
              </a:rPr>
              <a:t>Wir haben aber </a:t>
            </a:r>
            <a:r>
              <a:rPr lang="de-DE" dirty="0">
                <a:solidFill>
                  <a:srgbClr val="5AB88F"/>
                </a:solidFill>
              </a:rPr>
              <a:t>Daten</a:t>
            </a:r>
          </a:p>
          <a:p>
            <a:pPr marL="342900" lvl="1" indent="0">
              <a:buNone/>
            </a:pPr>
            <a:r>
              <a:rPr lang="de-DE" dirty="0"/>
              <a:t>z.B. aus DB, Microservice, Filesystem...</a:t>
            </a:r>
          </a:p>
        </p:txBody>
      </p:sp>
      <p:pic>
        <p:nvPicPr>
          <p:cNvPr id="6" name="Grafik 5">
            <a:extLst>
              <a:ext uri="{FF2B5EF4-FFF2-40B4-BE49-F238E27FC236}">
                <a16:creationId xmlns:a16="http://schemas.microsoft.com/office/drawing/2014/main" id="{077790C8-A420-F8C6-4BDB-DD51D256E148}"/>
              </a:ext>
            </a:extLst>
          </p:cNvPr>
          <p:cNvPicPr>
            <a:picLocks noChangeAspect="1"/>
          </p:cNvPicPr>
          <p:nvPr/>
        </p:nvPicPr>
        <p:blipFill>
          <a:blip r:embed="rId2"/>
          <a:stretch>
            <a:fillRect/>
          </a:stretch>
        </p:blipFill>
        <p:spPr>
          <a:xfrm>
            <a:off x="688651" y="1041621"/>
            <a:ext cx="3598004" cy="3782517"/>
          </a:xfrm>
          <a:prstGeom prst="rect">
            <a:avLst/>
          </a:prstGeom>
        </p:spPr>
      </p:pic>
    </p:spTree>
    <p:extLst>
      <p:ext uri="{BB962C8B-B14F-4D97-AF65-F5344CB8AC3E}">
        <p14:creationId xmlns:p14="http://schemas.microsoft.com/office/powerpoint/2010/main" val="388786157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...und auf dem Server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747364" y="769545"/>
            <a:ext cx="4396635" cy="3996928"/>
          </a:xfrm>
        </p:spPr>
        <p:txBody>
          <a:bodyPr/>
          <a:lstStyle/>
          <a:p>
            <a:r>
              <a:rPr lang="de-DE" b="0" dirty="0">
                <a:solidFill>
                  <a:srgbClr val="36544F"/>
                </a:solidFill>
              </a:rPr>
              <a:t>Bestimmte Teile </a:t>
            </a:r>
            <a:r>
              <a:rPr lang="de-DE" dirty="0">
                <a:solidFill>
                  <a:srgbClr val="36544F"/>
                </a:solidFill>
              </a:rPr>
              <a:t>müssen</a:t>
            </a:r>
            <a:r>
              <a:rPr lang="de-DE" b="0" dirty="0">
                <a:solidFill>
                  <a:srgbClr val="36544F"/>
                </a:solidFill>
              </a:rPr>
              <a:t> auf den Client</a:t>
            </a:r>
          </a:p>
          <a:p>
            <a:pPr lvl="1"/>
            <a:r>
              <a:rPr lang="de-DE" dirty="0"/>
              <a:t>Event-Handler</a:t>
            </a:r>
          </a:p>
          <a:p>
            <a:pPr lvl="1"/>
            <a:r>
              <a:rPr lang="de-DE" b="0" dirty="0">
                <a:solidFill>
                  <a:srgbClr val="36544F"/>
                </a:solidFill>
              </a:rPr>
              <a:t>Lokaler State</a:t>
            </a:r>
          </a:p>
          <a:p>
            <a:pPr lvl="1"/>
            <a:r>
              <a:rPr lang="de-DE" dirty="0"/>
              <a:t>Effekte</a:t>
            </a:r>
            <a:endParaRPr lang="de-DE" b="0" dirty="0">
              <a:solidFill>
                <a:srgbClr val="36544F"/>
              </a:solidFill>
            </a:endParaRPr>
          </a:p>
          <a:p>
            <a:pPr marL="342900" lvl="1" indent="0">
              <a:buNone/>
            </a:pPr>
            <a:r>
              <a:rPr lang="de-DE" dirty="0"/>
              <a:t>	</a:t>
            </a:r>
          </a:p>
        </p:txBody>
      </p:sp>
      <p:pic>
        <p:nvPicPr>
          <p:cNvPr id="7" name="Grafik 6">
            <a:extLst>
              <a:ext uri="{FF2B5EF4-FFF2-40B4-BE49-F238E27FC236}">
                <a16:creationId xmlns:a16="http://schemas.microsoft.com/office/drawing/2014/main" id="{E81885AB-7892-800B-E223-E28D26F76E1F}"/>
              </a:ext>
            </a:extLst>
          </p:cNvPr>
          <p:cNvPicPr>
            <a:picLocks noChangeAspect="1"/>
          </p:cNvPicPr>
          <p:nvPr/>
        </p:nvPicPr>
        <p:blipFill>
          <a:blip r:embed="rId2"/>
          <a:stretch>
            <a:fillRect/>
          </a:stretch>
        </p:blipFill>
        <p:spPr>
          <a:xfrm>
            <a:off x="829808" y="673991"/>
            <a:ext cx="3871894" cy="4413794"/>
          </a:xfrm>
          <a:prstGeom prst="rect">
            <a:avLst/>
          </a:prstGeom>
        </p:spPr>
      </p:pic>
    </p:spTree>
    <p:extLst>
      <p:ext uri="{BB962C8B-B14F-4D97-AF65-F5344CB8AC3E}">
        <p14:creationId xmlns:p14="http://schemas.microsoft.com/office/powerpoint/2010/main" val="153610835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...und auf dem Server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747364" y="769545"/>
            <a:ext cx="4396635" cy="3996928"/>
          </a:xfrm>
        </p:spPr>
        <p:txBody>
          <a:bodyPr/>
          <a:lstStyle/>
          <a:p>
            <a:r>
              <a:rPr lang="de-DE" b="0" dirty="0">
                <a:solidFill>
                  <a:srgbClr val="36544F"/>
                </a:solidFill>
              </a:rPr>
              <a:t>Properties müssen hier Client-Server-Grenze überwinden</a:t>
            </a:r>
          </a:p>
          <a:p>
            <a:r>
              <a:rPr lang="de-DE" b="0" dirty="0">
                <a:solidFill>
                  <a:srgbClr val="36544F"/>
                </a:solidFill>
              </a:rPr>
              <a:t>Müssen </a:t>
            </a:r>
            <a:r>
              <a:rPr lang="de-DE" b="0" dirty="0" err="1">
                <a:solidFill>
                  <a:srgbClr val="36544F"/>
                </a:solidFill>
              </a:rPr>
              <a:t>serialisierbare</a:t>
            </a:r>
            <a:r>
              <a:rPr lang="de-DE" b="0" dirty="0">
                <a:solidFill>
                  <a:srgbClr val="36544F"/>
                </a:solidFill>
              </a:rPr>
              <a:t> Daten sein</a:t>
            </a:r>
          </a:p>
          <a:p>
            <a:r>
              <a:rPr lang="de-DE" dirty="0"/>
              <a:t>Keine (Callback-)Funktionen!</a:t>
            </a:r>
            <a:endParaRPr lang="de-DE" b="0" dirty="0">
              <a:solidFill>
                <a:srgbClr val="36544F"/>
              </a:solidFill>
            </a:endParaRPr>
          </a:p>
          <a:p>
            <a:pPr marL="342900" lvl="1" indent="0">
              <a:buNone/>
            </a:pPr>
            <a:r>
              <a:rPr lang="de-DE" dirty="0"/>
              <a:t>	</a:t>
            </a:r>
          </a:p>
        </p:txBody>
      </p:sp>
      <p:pic>
        <p:nvPicPr>
          <p:cNvPr id="4" name="Grafik 3">
            <a:extLst>
              <a:ext uri="{FF2B5EF4-FFF2-40B4-BE49-F238E27FC236}">
                <a16:creationId xmlns:a16="http://schemas.microsoft.com/office/drawing/2014/main" id="{6F0249CB-1531-4F20-5AF6-530E953230AA}"/>
              </a:ext>
            </a:extLst>
          </p:cNvPr>
          <p:cNvPicPr>
            <a:picLocks noChangeAspect="1"/>
          </p:cNvPicPr>
          <p:nvPr/>
        </p:nvPicPr>
        <p:blipFill>
          <a:blip r:embed="rId2"/>
          <a:stretch>
            <a:fillRect/>
          </a:stretch>
        </p:blipFill>
        <p:spPr>
          <a:xfrm>
            <a:off x="829808" y="683926"/>
            <a:ext cx="2665664" cy="4374424"/>
          </a:xfrm>
          <a:prstGeom prst="rect">
            <a:avLst/>
          </a:prstGeom>
        </p:spPr>
      </p:pic>
    </p:spTree>
    <p:extLst>
      <p:ext uri="{BB962C8B-B14F-4D97-AF65-F5344CB8AC3E}">
        <p14:creationId xmlns:p14="http://schemas.microsoft.com/office/powerpoint/2010/main" val="171154834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...und auf dem Server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747364" y="769544"/>
            <a:ext cx="4396635" cy="4832266"/>
          </a:xfrm>
        </p:spPr>
        <p:txBody>
          <a:bodyPr>
            <a:noAutofit/>
          </a:bodyPr>
          <a:lstStyle/>
          <a:p>
            <a:r>
              <a:rPr lang="de-DE" b="0" dirty="0">
                <a:solidFill>
                  <a:srgbClr val="36544F"/>
                </a:solidFill>
              </a:rPr>
              <a:t>Properties müssen Client-Server-Grenze überwinden</a:t>
            </a:r>
          </a:p>
          <a:p>
            <a:r>
              <a:rPr lang="de-DE" b="0" dirty="0">
                <a:solidFill>
                  <a:srgbClr val="36544F"/>
                </a:solidFill>
              </a:rPr>
              <a:t>Müssen </a:t>
            </a:r>
            <a:r>
              <a:rPr lang="de-DE" b="0" dirty="0" err="1">
                <a:solidFill>
                  <a:srgbClr val="36544F"/>
                </a:solidFill>
              </a:rPr>
              <a:t>serialisierbare</a:t>
            </a:r>
            <a:r>
              <a:rPr lang="de-DE" b="0" dirty="0">
                <a:solidFill>
                  <a:srgbClr val="36544F"/>
                </a:solidFill>
              </a:rPr>
              <a:t> Daten sein</a:t>
            </a:r>
          </a:p>
          <a:p>
            <a:r>
              <a:rPr lang="de-DE" b="0" dirty="0">
                <a:solidFill>
                  <a:srgbClr val="36544F"/>
                </a:solidFill>
              </a:rPr>
              <a:t>Keine (Callback-)Funktionen!</a:t>
            </a:r>
          </a:p>
          <a:p>
            <a:r>
              <a:rPr lang="de-DE" b="0" dirty="0">
                <a:solidFill>
                  <a:srgbClr val="36544F"/>
                </a:solidFill>
              </a:rPr>
              <a:t>Zur Kommunikation müssen </a:t>
            </a:r>
            <a:r>
              <a:rPr lang="de-DE" dirty="0"/>
              <a:t>Server-</a:t>
            </a:r>
            <a:r>
              <a:rPr lang="de-DE" dirty="0" err="1"/>
              <a:t>Requests</a:t>
            </a:r>
            <a:r>
              <a:rPr lang="de-DE" b="0" dirty="0">
                <a:solidFill>
                  <a:srgbClr val="36544F"/>
                </a:solidFill>
              </a:rPr>
              <a:t> durchgeführt werden</a:t>
            </a:r>
          </a:p>
          <a:p>
            <a:pPr lvl="1"/>
            <a:r>
              <a:rPr lang="de-DE" sz="2100" dirty="0"/>
              <a:t>z.B. URL ändern</a:t>
            </a:r>
          </a:p>
          <a:p>
            <a:endParaRPr lang="de-DE" sz="2100" dirty="0"/>
          </a:p>
        </p:txBody>
      </p:sp>
      <p:pic>
        <p:nvPicPr>
          <p:cNvPr id="5" name="Grafik 4">
            <a:extLst>
              <a:ext uri="{FF2B5EF4-FFF2-40B4-BE49-F238E27FC236}">
                <a16:creationId xmlns:a16="http://schemas.microsoft.com/office/drawing/2014/main" id="{F17CBD89-5F59-CF5A-E718-28C29BFA593A}"/>
              </a:ext>
            </a:extLst>
          </p:cNvPr>
          <p:cNvPicPr>
            <a:picLocks noChangeAspect="1"/>
          </p:cNvPicPr>
          <p:nvPr/>
        </p:nvPicPr>
        <p:blipFill>
          <a:blip r:embed="rId2"/>
          <a:stretch>
            <a:fillRect/>
          </a:stretch>
        </p:blipFill>
        <p:spPr>
          <a:xfrm>
            <a:off x="829809" y="686785"/>
            <a:ext cx="3191775" cy="4372807"/>
          </a:xfrm>
          <a:prstGeom prst="rect">
            <a:avLst/>
          </a:prstGeom>
        </p:spPr>
      </p:pic>
    </p:spTree>
    <p:extLst>
      <p:ext uri="{BB962C8B-B14F-4D97-AF65-F5344CB8AC3E}">
        <p14:creationId xmlns:p14="http://schemas.microsoft.com/office/powerpoint/2010/main" val="305669053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...und auf dem Server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747364" y="769544"/>
            <a:ext cx="4396635" cy="4832266"/>
          </a:xfrm>
        </p:spPr>
        <p:txBody>
          <a:bodyPr>
            <a:noAutofit/>
          </a:bodyPr>
          <a:lstStyle/>
          <a:p>
            <a:r>
              <a:rPr lang="de-DE" b="0" dirty="0">
                <a:solidFill>
                  <a:srgbClr val="36544F"/>
                </a:solidFill>
              </a:rPr>
              <a:t>Properties müssen Client-Server-Grenze überwinden</a:t>
            </a:r>
          </a:p>
          <a:p>
            <a:r>
              <a:rPr lang="de-DE" b="0" dirty="0">
                <a:solidFill>
                  <a:srgbClr val="36544F"/>
                </a:solidFill>
              </a:rPr>
              <a:t>Müssen </a:t>
            </a:r>
            <a:r>
              <a:rPr lang="de-DE" b="0" dirty="0" err="1">
                <a:solidFill>
                  <a:srgbClr val="36544F"/>
                </a:solidFill>
              </a:rPr>
              <a:t>serialisierbare</a:t>
            </a:r>
            <a:r>
              <a:rPr lang="de-DE" b="0" dirty="0">
                <a:solidFill>
                  <a:srgbClr val="36544F"/>
                </a:solidFill>
              </a:rPr>
              <a:t> Daten sein</a:t>
            </a:r>
          </a:p>
          <a:p>
            <a:r>
              <a:rPr lang="de-DE" b="0" dirty="0">
                <a:solidFill>
                  <a:srgbClr val="36544F"/>
                </a:solidFill>
              </a:rPr>
              <a:t>Keine (Callback-)Funktionen!</a:t>
            </a:r>
          </a:p>
          <a:p>
            <a:r>
              <a:rPr lang="de-DE" b="0" dirty="0">
                <a:solidFill>
                  <a:srgbClr val="36544F"/>
                </a:solidFill>
              </a:rPr>
              <a:t>Zur Kommunikation müssen Server-</a:t>
            </a:r>
            <a:r>
              <a:rPr lang="de-DE" b="0" dirty="0" err="1">
                <a:solidFill>
                  <a:srgbClr val="36544F"/>
                </a:solidFill>
              </a:rPr>
              <a:t>Requests</a:t>
            </a:r>
            <a:r>
              <a:rPr lang="de-DE" b="0" dirty="0">
                <a:solidFill>
                  <a:srgbClr val="36544F"/>
                </a:solidFill>
              </a:rPr>
              <a:t> durchgeführt werden</a:t>
            </a:r>
          </a:p>
          <a:p>
            <a:pPr lvl="1"/>
            <a:r>
              <a:rPr lang="de-DE" sz="2100" dirty="0"/>
              <a:t>z.B. URL ändern</a:t>
            </a:r>
          </a:p>
          <a:p>
            <a:r>
              <a:rPr lang="de-DE" dirty="0"/>
              <a:t>Server-Komponente hat Zugriff auf Request Informationen</a:t>
            </a:r>
          </a:p>
          <a:p>
            <a:pPr lvl="1"/>
            <a:r>
              <a:rPr lang="de-DE" sz="2100" dirty="0"/>
              <a:t>URL mit Search </a:t>
            </a:r>
            <a:r>
              <a:rPr lang="de-DE" sz="2100" dirty="0" err="1"/>
              <a:t>Params</a:t>
            </a:r>
            <a:endParaRPr lang="de-DE" sz="2100" dirty="0"/>
          </a:p>
          <a:p>
            <a:pPr lvl="1"/>
            <a:r>
              <a:rPr lang="de-DE" sz="2100" dirty="0"/>
              <a:t>Cookies</a:t>
            </a:r>
          </a:p>
          <a:p>
            <a:pPr lvl="1"/>
            <a:r>
              <a:rPr lang="de-DE" sz="2100" dirty="0"/>
              <a:t>Headers</a:t>
            </a:r>
            <a:endParaRPr lang="de-DE" sz="2100" b="0" dirty="0">
              <a:solidFill>
                <a:srgbClr val="36544F"/>
              </a:solidFill>
            </a:endParaRPr>
          </a:p>
          <a:p>
            <a:pPr marL="342900" lvl="1" indent="0">
              <a:buNone/>
            </a:pPr>
            <a:r>
              <a:rPr lang="de-DE" sz="2100" dirty="0"/>
              <a:t>	</a:t>
            </a:r>
          </a:p>
        </p:txBody>
      </p:sp>
      <p:pic>
        <p:nvPicPr>
          <p:cNvPr id="5" name="Grafik 4">
            <a:extLst>
              <a:ext uri="{FF2B5EF4-FFF2-40B4-BE49-F238E27FC236}">
                <a16:creationId xmlns:a16="http://schemas.microsoft.com/office/drawing/2014/main" id="{505F9BC8-2DCC-3241-C3E1-289E6BC519BD}"/>
              </a:ext>
            </a:extLst>
          </p:cNvPr>
          <p:cNvPicPr>
            <a:picLocks noChangeAspect="1"/>
          </p:cNvPicPr>
          <p:nvPr/>
        </p:nvPicPr>
        <p:blipFill>
          <a:blip r:embed="rId2"/>
          <a:stretch>
            <a:fillRect/>
          </a:stretch>
        </p:blipFill>
        <p:spPr>
          <a:xfrm>
            <a:off x="829809" y="686785"/>
            <a:ext cx="3191775" cy="4372807"/>
          </a:xfrm>
          <a:prstGeom prst="rect">
            <a:avLst/>
          </a:prstGeom>
        </p:spPr>
      </p:pic>
    </p:spTree>
    <p:extLst>
      <p:ext uri="{BB962C8B-B14F-4D97-AF65-F5344CB8AC3E}">
        <p14:creationId xmlns:p14="http://schemas.microsoft.com/office/powerpoint/2010/main" val="164007054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...und auf dem Server</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4181383" y="769545"/>
            <a:ext cx="4775048" cy="3996928"/>
          </a:xfrm>
        </p:spPr>
        <p:txBody>
          <a:bodyPr/>
          <a:lstStyle/>
          <a:p>
            <a:r>
              <a:rPr lang="de-DE" dirty="0"/>
              <a:t>Konsequenz</a:t>
            </a:r>
          </a:p>
          <a:p>
            <a:pPr lvl="1"/>
            <a:r>
              <a:rPr lang="de-DE" dirty="0"/>
              <a:t>Code wird durch URL-Handling komplexer?</a:t>
            </a:r>
          </a:p>
          <a:p>
            <a:pPr lvl="1"/>
            <a:endParaRPr lang="de-DE" dirty="0"/>
          </a:p>
          <a:p>
            <a:pPr lvl="1"/>
            <a:r>
              <a:rPr lang="de-DE" dirty="0"/>
              <a:t>Wo ziehen wir Server/Client-Grenze? </a:t>
            </a:r>
          </a:p>
          <a:p>
            <a:pPr lvl="2"/>
            <a:r>
              <a:rPr lang="de-DE" dirty="0"/>
              <a:t>Button? Ganzes Formular?</a:t>
            </a:r>
          </a:p>
          <a:p>
            <a:pPr lvl="2"/>
            <a:r>
              <a:rPr lang="de-DE" dirty="0"/>
              <a:t>Hier werden sich Patterns entwickeln</a:t>
            </a:r>
          </a:p>
          <a:p>
            <a:pPr lvl="2"/>
            <a:endParaRPr lang="de-DE" dirty="0"/>
          </a:p>
          <a:p>
            <a:pPr lvl="1"/>
            <a:r>
              <a:rPr lang="de-DE" dirty="0"/>
              <a:t>Ganze Seite (oder Teile) werden neu gerendert</a:t>
            </a:r>
          </a:p>
          <a:p>
            <a:pPr lvl="1"/>
            <a:endParaRPr lang="de-DE" dirty="0"/>
          </a:p>
          <a:p>
            <a:pPr lvl="1"/>
            <a:r>
              <a:rPr lang="de-DE" dirty="0"/>
              <a:t>Fertiges UI kommt dafür vom Server</a:t>
            </a:r>
          </a:p>
          <a:p>
            <a:pPr lvl="2"/>
            <a:r>
              <a:rPr lang="de-DE" dirty="0"/>
              <a:t>Das kann </a:t>
            </a:r>
            <a:r>
              <a:rPr lang="de-DE" u="sng" dirty="0"/>
              <a:t>mehr</a:t>
            </a:r>
            <a:r>
              <a:rPr lang="de-DE" dirty="0"/>
              <a:t> Daten als bei (REST-)API-Call bedeuten!</a:t>
            </a:r>
          </a:p>
        </p:txBody>
      </p:sp>
      <p:pic>
        <p:nvPicPr>
          <p:cNvPr id="5" name="Grafik 4">
            <a:extLst>
              <a:ext uri="{FF2B5EF4-FFF2-40B4-BE49-F238E27FC236}">
                <a16:creationId xmlns:a16="http://schemas.microsoft.com/office/drawing/2014/main" id="{06944CB3-47B2-B584-C98B-930DB9466554}"/>
              </a:ext>
            </a:extLst>
          </p:cNvPr>
          <p:cNvPicPr>
            <a:picLocks noChangeAspect="1"/>
          </p:cNvPicPr>
          <p:nvPr/>
        </p:nvPicPr>
        <p:blipFill>
          <a:blip r:embed="rId2"/>
          <a:stretch>
            <a:fillRect/>
          </a:stretch>
        </p:blipFill>
        <p:spPr>
          <a:xfrm>
            <a:off x="829809" y="686785"/>
            <a:ext cx="3191775" cy="4372807"/>
          </a:xfrm>
          <a:prstGeom prst="rect">
            <a:avLst/>
          </a:prstGeom>
        </p:spPr>
      </p:pic>
    </p:spTree>
    <p:extLst>
      <p:ext uri="{BB962C8B-B14F-4D97-AF65-F5344CB8AC3E}">
        <p14:creationId xmlns:p14="http://schemas.microsoft.com/office/powerpoint/2010/main" val="264594874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Client und Server Daten</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361507" y="769545"/>
            <a:ext cx="8594924" cy="3996928"/>
          </a:xfrm>
        </p:spPr>
        <p:txBody>
          <a:bodyPr/>
          <a:lstStyle/>
          <a:p>
            <a:r>
              <a:rPr lang="de-DE" dirty="0"/>
              <a:t>Im Browser gibt es die statische UI (vom Server gesendet)</a:t>
            </a:r>
          </a:p>
          <a:p>
            <a:r>
              <a:rPr lang="de-DE" dirty="0"/>
              <a:t>Es gibt (UI) Zustand, der nur im Client ist</a:t>
            </a:r>
          </a:p>
          <a:p>
            <a:pPr lvl="1"/>
            <a:r>
              <a:rPr lang="de-DE" dirty="0"/>
              <a:t>Inhalt eines Textfelds zum Beispiel</a:t>
            </a:r>
          </a:p>
          <a:p>
            <a:r>
              <a:rPr lang="de-DE" dirty="0"/>
              <a:t>In der Komponentenhierarchie kann das gemischt sein</a:t>
            </a:r>
          </a:p>
          <a:p>
            <a:r>
              <a:rPr lang="de-DE" dirty="0"/>
              <a:t>Der UI-Zustand soll nicht verloren gehen</a:t>
            </a:r>
          </a:p>
          <a:p>
            <a:endParaRPr lang="de-DE" dirty="0"/>
          </a:p>
          <a:p>
            <a:pPr lvl="1"/>
            <a:endParaRPr lang="de-DE" dirty="0"/>
          </a:p>
        </p:txBody>
      </p:sp>
      <p:pic>
        <p:nvPicPr>
          <p:cNvPr id="4" name="Grafik 3">
            <a:extLst>
              <a:ext uri="{FF2B5EF4-FFF2-40B4-BE49-F238E27FC236}">
                <a16:creationId xmlns:a16="http://schemas.microsoft.com/office/drawing/2014/main" id="{FBB8BD6D-7E35-D350-14E4-F5F3F2F05124}"/>
              </a:ext>
            </a:extLst>
          </p:cNvPr>
          <p:cNvPicPr>
            <a:picLocks noChangeAspect="1"/>
          </p:cNvPicPr>
          <p:nvPr/>
        </p:nvPicPr>
        <p:blipFill>
          <a:blip r:embed="rId2"/>
          <a:stretch>
            <a:fillRect/>
          </a:stretch>
        </p:blipFill>
        <p:spPr>
          <a:xfrm>
            <a:off x="982802" y="2689474"/>
            <a:ext cx="5332974" cy="2358624"/>
          </a:xfrm>
          <a:prstGeom prst="rect">
            <a:avLst/>
          </a:prstGeom>
        </p:spPr>
      </p:pic>
      <p:sp>
        <p:nvSpPr>
          <p:cNvPr id="5" name="Rechteck 4">
            <a:extLst>
              <a:ext uri="{FF2B5EF4-FFF2-40B4-BE49-F238E27FC236}">
                <a16:creationId xmlns:a16="http://schemas.microsoft.com/office/drawing/2014/main" id="{18CB8232-8276-6221-F440-53BEEC530CCB}"/>
              </a:ext>
            </a:extLst>
          </p:cNvPr>
          <p:cNvSpPr/>
          <p:nvPr/>
        </p:nvSpPr>
        <p:spPr>
          <a:xfrm>
            <a:off x="1152523" y="2784876"/>
            <a:ext cx="4948136" cy="2016868"/>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2BF814D7-EB44-137F-740A-AAC0B46C3EC8}"/>
              </a:ext>
            </a:extLst>
          </p:cNvPr>
          <p:cNvSpPr/>
          <p:nvPr/>
        </p:nvSpPr>
        <p:spPr>
          <a:xfrm>
            <a:off x="4628539" y="4276451"/>
            <a:ext cx="843065" cy="252920"/>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EE24585A-06AA-645E-3F1E-4C6A53EA94CB}"/>
              </a:ext>
            </a:extLst>
          </p:cNvPr>
          <p:cNvSpPr txBox="1"/>
          <p:nvPr/>
        </p:nvSpPr>
        <p:spPr>
          <a:xfrm>
            <a:off x="6623720" y="3862473"/>
            <a:ext cx="2074286" cy="338554"/>
          </a:xfrm>
          <a:prstGeom prst="rect">
            <a:avLst/>
          </a:prstGeom>
          <a:noFill/>
        </p:spPr>
        <p:txBody>
          <a:bodyPr wrap="none" rtlCol="0">
            <a:spAutoFit/>
          </a:bodyPr>
          <a:lstStyle/>
          <a:p>
            <a:pPr algn="l"/>
            <a:r>
              <a:rPr lang="de-DE" sz="1600" dirty="0">
                <a:solidFill>
                  <a:srgbClr val="FF0000"/>
                </a:solidFill>
              </a:rPr>
              <a:t>UI-Zustand (nur Client)</a:t>
            </a:r>
          </a:p>
        </p:txBody>
      </p:sp>
      <p:cxnSp>
        <p:nvCxnSpPr>
          <p:cNvPr id="10" name="Gerade Verbindung 9">
            <a:extLst>
              <a:ext uri="{FF2B5EF4-FFF2-40B4-BE49-F238E27FC236}">
                <a16:creationId xmlns:a16="http://schemas.microsoft.com/office/drawing/2014/main" id="{1577240A-0220-0B03-D115-54225E8696FE}"/>
              </a:ext>
            </a:extLst>
          </p:cNvPr>
          <p:cNvCxnSpPr>
            <a:cxnSpLocks/>
          </p:cNvCxnSpPr>
          <p:nvPr/>
        </p:nvCxnSpPr>
        <p:spPr>
          <a:xfrm flipH="1">
            <a:off x="5311835" y="4039349"/>
            <a:ext cx="1386699" cy="23710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6180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Client und Server Daten</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361507" y="769545"/>
            <a:ext cx="8594924" cy="3996928"/>
          </a:xfrm>
        </p:spPr>
        <p:txBody>
          <a:bodyPr/>
          <a:lstStyle/>
          <a:p>
            <a:r>
              <a:rPr lang="de-DE" dirty="0"/>
              <a:t>Zustand soll im Client erhalten bleiben</a:t>
            </a:r>
          </a:p>
          <a:p>
            <a:r>
              <a:rPr lang="de-DE" dirty="0">
                <a:solidFill>
                  <a:srgbClr val="36544F"/>
                </a:solidFill>
              </a:rPr>
              <a:t>In </a:t>
            </a:r>
            <a:r>
              <a:rPr lang="de-DE" dirty="0" err="1">
                <a:solidFill>
                  <a:srgbClr val="36544F"/>
                </a:solidFill>
              </a:rPr>
              <a:t>Next.JS</a:t>
            </a:r>
            <a:r>
              <a:rPr lang="de-DE" dirty="0">
                <a:solidFill>
                  <a:srgbClr val="36544F"/>
                </a:solidFill>
              </a:rPr>
              <a:t> bleibt beim "Refresh" einer Route der Client-Zustand erhalten</a:t>
            </a:r>
          </a:p>
          <a:p>
            <a:pPr lvl="1"/>
            <a:r>
              <a:rPr lang="de-DE" dirty="0"/>
              <a:t>Beispiel: Newsletter-Formular</a:t>
            </a:r>
          </a:p>
          <a:p>
            <a:pPr lvl="1"/>
            <a:r>
              <a:rPr lang="de-DE" dirty="0">
                <a:solidFill>
                  <a:srgbClr val="36544F"/>
                </a:solidFill>
              </a:rPr>
              <a:t>Beispiel: Textfeld unter Inhaltsverzeichnis</a:t>
            </a:r>
          </a:p>
          <a:p>
            <a:endParaRPr lang="de-DE" dirty="0"/>
          </a:p>
          <a:p>
            <a:endParaRPr lang="de-DE" dirty="0"/>
          </a:p>
          <a:p>
            <a:pPr lvl="1"/>
            <a:endParaRPr lang="de-DE" dirty="0"/>
          </a:p>
        </p:txBody>
      </p:sp>
      <p:pic>
        <p:nvPicPr>
          <p:cNvPr id="4" name="Grafik 3">
            <a:extLst>
              <a:ext uri="{FF2B5EF4-FFF2-40B4-BE49-F238E27FC236}">
                <a16:creationId xmlns:a16="http://schemas.microsoft.com/office/drawing/2014/main" id="{FBB8BD6D-7E35-D350-14E4-F5F3F2F05124}"/>
              </a:ext>
            </a:extLst>
          </p:cNvPr>
          <p:cNvPicPr>
            <a:picLocks noChangeAspect="1"/>
          </p:cNvPicPr>
          <p:nvPr/>
        </p:nvPicPr>
        <p:blipFill>
          <a:blip r:embed="rId2"/>
          <a:stretch>
            <a:fillRect/>
          </a:stretch>
        </p:blipFill>
        <p:spPr>
          <a:xfrm>
            <a:off x="982802" y="2689474"/>
            <a:ext cx="5332974" cy="2358624"/>
          </a:xfrm>
          <a:prstGeom prst="rect">
            <a:avLst/>
          </a:prstGeom>
        </p:spPr>
      </p:pic>
      <p:sp>
        <p:nvSpPr>
          <p:cNvPr id="5" name="Rechteck 4">
            <a:extLst>
              <a:ext uri="{FF2B5EF4-FFF2-40B4-BE49-F238E27FC236}">
                <a16:creationId xmlns:a16="http://schemas.microsoft.com/office/drawing/2014/main" id="{18CB8232-8276-6221-F440-53BEEC530CCB}"/>
              </a:ext>
            </a:extLst>
          </p:cNvPr>
          <p:cNvSpPr/>
          <p:nvPr/>
        </p:nvSpPr>
        <p:spPr>
          <a:xfrm>
            <a:off x="1152523" y="2784876"/>
            <a:ext cx="4948136" cy="2016868"/>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2BF814D7-EB44-137F-740A-AAC0B46C3EC8}"/>
              </a:ext>
            </a:extLst>
          </p:cNvPr>
          <p:cNvSpPr/>
          <p:nvPr/>
        </p:nvSpPr>
        <p:spPr>
          <a:xfrm>
            <a:off x="4628539" y="4276451"/>
            <a:ext cx="843065" cy="252920"/>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EE24585A-06AA-645E-3F1E-4C6A53EA94CB}"/>
              </a:ext>
            </a:extLst>
          </p:cNvPr>
          <p:cNvSpPr txBox="1"/>
          <p:nvPr/>
        </p:nvSpPr>
        <p:spPr>
          <a:xfrm>
            <a:off x="6623720" y="3862473"/>
            <a:ext cx="2074286" cy="338554"/>
          </a:xfrm>
          <a:prstGeom prst="rect">
            <a:avLst/>
          </a:prstGeom>
          <a:noFill/>
        </p:spPr>
        <p:txBody>
          <a:bodyPr wrap="none" rtlCol="0">
            <a:spAutoFit/>
          </a:bodyPr>
          <a:lstStyle/>
          <a:p>
            <a:pPr algn="l"/>
            <a:r>
              <a:rPr lang="de-DE" sz="1600" dirty="0">
                <a:solidFill>
                  <a:srgbClr val="FF0000"/>
                </a:solidFill>
              </a:rPr>
              <a:t>UI-Zustand (nur Client)</a:t>
            </a:r>
          </a:p>
        </p:txBody>
      </p:sp>
      <p:cxnSp>
        <p:nvCxnSpPr>
          <p:cNvPr id="10" name="Gerade Verbindung 9">
            <a:extLst>
              <a:ext uri="{FF2B5EF4-FFF2-40B4-BE49-F238E27FC236}">
                <a16:creationId xmlns:a16="http://schemas.microsoft.com/office/drawing/2014/main" id="{1577240A-0220-0B03-D115-54225E8696FE}"/>
              </a:ext>
            </a:extLst>
          </p:cNvPr>
          <p:cNvCxnSpPr>
            <a:cxnSpLocks/>
          </p:cNvCxnSpPr>
          <p:nvPr/>
        </p:nvCxnSpPr>
        <p:spPr>
          <a:xfrm flipH="1">
            <a:off x="5311835" y="4039349"/>
            <a:ext cx="1386699" cy="23710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7186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8316700" cy="46166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2400" b="1" dirty="0">
                <a:solidFill>
                  <a:srgbClr val="36544F"/>
                </a:solidFill>
                <a:latin typeface="Source Sans Pro SemiBold" panose="020B0503030403020204" pitchFamily="34" charset="0"/>
              </a:rPr>
              <a:t>...hier und da müsste auch noch schnell was interaktives hin...</a:t>
            </a:r>
          </a:p>
        </p:txBody>
      </p:sp>
      <p:pic>
        <p:nvPicPr>
          <p:cNvPr id="7" name="Grafik 6">
            <a:extLst>
              <a:ext uri="{FF2B5EF4-FFF2-40B4-BE49-F238E27FC236}">
                <a16:creationId xmlns:a16="http://schemas.microsoft.com/office/drawing/2014/main" id="{35712600-6B36-0333-05CA-DD48339AA28A}"/>
              </a:ext>
            </a:extLst>
          </p:cNvPr>
          <p:cNvPicPr>
            <a:picLocks noChangeAspect="1"/>
          </p:cNvPicPr>
          <p:nvPr/>
        </p:nvPicPr>
        <p:blipFill>
          <a:blip r:embed="rId2"/>
          <a:stretch>
            <a:fillRect/>
          </a:stretch>
        </p:blipFill>
        <p:spPr>
          <a:xfrm>
            <a:off x="1897014" y="1635040"/>
            <a:ext cx="820246" cy="1368136"/>
          </a:xfrm>
          <a:prstGeom prst="rect">
            <a:avLst/>
          </a:prstGeom>
        </p:spPr>
      </p:pic>
      <p:pic>
        <p:nvPicPr>
          <p:cNvPr id="8" name="Grafik 7">
            <a:extLst>
              <a:ext uri="{FF2B5EF4-FFF2-40B4-BE49-F238E27FC236}">
                <a16:creationId xmlns:a16="http://schemas.microsoft.com/office/drawing/2014/main" id="{A2428E0A-7247-E4FC-634A-E6F25B60AF63}"/>
              </a:ext>
            </a:extLst>
          </p:cNvPr>
          <p:cNvPicPr>
            <a:picLocks noChangeAspect="1"/>
          </p:cNvPicPr>
          <p:nvPr/>
        </p:nvPicPr>
        <p:blipFill>
          <a:blip r:embed="rId3"/>
          <a:stretch>
            <a:fillRect/>
          </a:stretch>
        </p:blipFill>
        <p:spPr>
          <a:xfrm>
            <a:off x="3159557" y="1635040"/>
            <a:ext cx="820247" cy="1368139"/>
          </a:xfrm>
          <a:prstGeom prst="rect">
            <a:avLst/>
          </a:prstGeom>
        </p:spPr>
      </p:pic>
      <p:pic>
        <p:nvPicPr>
          <p:cNvPr id="9" name="Grafik 8">
            <a:extLst>
              <a:ext uri="{FF2B5EF4-FFF2-40B4-BE49-F238E27FC236}">
                <a16:creationId xmlns:a16="http://schemas.microsoft.com/office/drawing/2014/main" id="{7872AA74-6431-874D-5261-95A288756C5D}"/>
              </a:ext>
            </a:extLst>
          </p:cNvPr>
          <p:cNvPicPr>
            <a:picLocks noChangeAspect="1"/>
          </p:cNvPicPr>
          <p:nvPr/>
        </p:nvPicPr>
        <p:blipFill>
          <a:blip r:embed="rId4"/>
          <a:stretch>
            <a:fillRect/>
          </a:stretch>
        </p:blipFill>
        <p:spPr>
          <a:xfrm>
            <a:off x="4422101" y="1635040"/>
            <a:ext cx="820246" cy="1368136"/>
          </a:xfrm>
          <a:prstGeom prst="rect">
            <a:avLst/>
          </a:prstGeom>
        </p:spPr>
      </p:pic>
      <p:sp>
        <p:nvSpPr>
          <p:cNvPr id="11" name="Textfeld 10">
            <a:extLst>
              <a:ext uri="{FF2B5EF4-FFF2-40B4-BE49-F238E27FC236}">
                <a16:creationId xmlns:a16="http://schemas.microsoft.com/office/drawing/2014/main" id="{069AC7A3-A9CF-B90D-02D5-07EC5EEFE836}"/>
              </a:ext>
            </a:extLst>
          </p:cNvPr>
          <p:cNvSpPr txBox="1"/>
          <p:nvPr/>
        </p:nvSpPr>
        <p:spPr>
          <a:xfrm>
            <a:off x="1782991" y="3003176"/>
            <a:ext cx="1051891" cy="307777"/>
          </a:xfrm>
          <a:prstGeom prst="rect">
            <a:avLst/>
          </a:prstGeom>
          <a:noFill/>
        </p:spPr>
        <p:txBody>
          <a:bodyPr wrap="none" rtlCol="0">
            <a:spAutoFit/>
          </a:bodyPr>
          <a:lstStyle/>
          <a:p>
            <a:pPr algn="l"/>
            <a:r>
              <a:rPr lang="de-DE" sz="1400" dirty="0">
                <a:solidFill>
                  <a:srgbClr val="36544F"/>
                </a:solidFill>
                <a:latin typeface="Source Sans Pro" panose="020B0503030403020204" pitchFamily="34" charset="0"/>
              </a:rPr>
              <a:t>HTML-Seite</a:t>
            </a:r>
          </a:p>
        </p:txBody>
      </p:sp>
      <p:sp>
        <p:nvSpPr>
          <p:cNvPr id="12" name="Inhaltsplatzhalter 2">
            <a:extLst>
              <a:ext uri="{FF2B5EF4-FFF2-40B4-BE49-F238E27FC236}">
                <a16:creationId xmlns:a16="http://schemas.microsoft.com/office/drawing/2014/main" id="{835C3D30-5942-A9C5-F132-4B4A8BA675C9}"/>
              </a:ext>
            </a:extLst>
          </p:cNvPr>
          <p:cNvSpPr txBox="1">
            <a:spLocks/>
          </p:cNvSpPr>
          <p:nvPr/>
        </p:nvSpPr>
        <p:spPr>
          <a:xfrm>
            <a:off x="285106" y="2804499"/>
            <a:ext cx="8858894" cy="234002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de-DE" dirty="0"/>
          </a:p>
          <a:p>
            <a:endParaRPr lang="de-DE" b="0" dirty="0">
              <a:solidFill>
                <a:srgbClr val="36544F"/>
              </a:solidFill>
            </a:endParaRPr>
          </a:p>
          <a:p>
            <a:pPr>
              <a:lnSpc>
                <a:spcPct val="120000"/>
              </a:lnSpc>
            </a:pPr>
            <a:r>
              <a:rPr lang="de-DE" sz="2100" b="0" dirty="0">
                <a:solidFill>
                  <a:srgbClr val="36544F"/>
                </a:solidFill>
                <a:latin typeface="Source Sans Pro" panose="020B0503030403020204" pitchFamily="34" charset="0"/>
              </a:rPr>
              <a:t>Wir schreiben also noch etwas mehr JavaScript Schnipsel</a:t>
            </a:r>
            <a:endParaRPr lang="de-DE" sz="2100" dirty="0">
              <a:latin typeface="Source Sans Pro" panose="020B0503030403020204" pitchFamily="34" charset="0"/>
            </a:endParaRPr>
          </a:p>
          <a:p>
            <a:pPr marL="0" indent="0">
              <a:buFont typeface="Arial" panose="020B0604020202020204" pitchFamily="34" charset="0"/>
              <a:buNone/>
            </a:pPr>
            <a:endParaRPr lang="de-DE" b="0" dirty="0">
              <a:solidFill>
                <a:srgbClr val="36544F"/>
              </a:solidFill>
            </a:endParaRPr>
          </a:p>
          <a:p>
            <a:endParaRPr lang="de-DE" b="0" dirty="0">
              <a:solidFill>
                <a:srgbClr val="36544F"/>
              </a:solidFill>
            </a:endParaRPr>
          </a:p>
        </p:txBody>
      </p:sp>
    </p:spTree>
    <p:extLst>
      <p:ext uri="{BB962C8B-B14F-4D97-AF65-F5344CB8AC3E}">
        <p14:creationId xmlns:p14="http://schemas.microsoft.com/office/powerpoint/2010/main" val="345834143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0567C1-D5E6-44E8-AE7D-523B93578375}"/>
              </a:ext>
            </a:extLst>
          </p:cNvPr>
          <p:cNvSpPr>
            <a:spLocks noGrp="1"/>
          </p:cNvSpPr>
          <p:nvPr>
            <p:ph type="title"/>
          </p:nvPr>
        </p:nvSpPr>
        <p:spPr/>
        <p:txBody>
          <a:bodyPr/>
          <a:lstStyle/>
          <a:p>
            <a:r>
              <a:rPr lang="de-DE" dirty="0"/>
              <a:t>Client und Server Daten</a:t>
            </a:r>
          </a:p>
        </p:txBody>
      </p:sp>
      <p:sp>
        <p:nvSpPr>
          <p:cNvPr id="3" name="Inhaltsplatzhalter 2">
            <a:extLst>
              <a:ext uri="{FF2B5EF4-FFF2-40B4-BE49-F238E27FC236}">
                <a16:creationId xmlns:a16="http://schemas.microsoft.com/office/drawing/2014/main" id="{9BAABEA3-1247-BDDF-B147-1ABC218D438D}"/>
              </a:ext>
            </a:extLst>
          </p:cNvPr>
          <p:cNvSpPr>
            <a:spLocks noGrp="1"/>
          </p:cNvSpPr>
          <p:nvPr>
            <p:ph sz="quarter" idx="10"/>
          </p:nvPr>
        </p:nvSpPr>
        <p:spPr>
          <a:xfrm>
            <a:off x="361507" y="769545"/>
            <a:ext cx="8594924" cy="3996928"/>
          </a:xfrm>
        </p:spPr>
        <p:txBody>
          <a:bodyPr/>
          <a:lstStyle/>
          <a:p>
            <a:r>
              <a:rPr lang="de-DE" dirty="0"/>
              <a:t>Zustand soll im Client erhalten bleiben</a:t>
            </a:r>
          </a:p>
          <a:p>
            <a:r>
              <a:rPr lang="de-DE" dirty="0">
                <a:solidFill>
                  <a:srgbClr val="36544F"/>
                </a:solidFill>
              </a:rPr>
              <a:t>Bei Routenwechsel bleiben Daten in "unveränderten" Layouts erhalten</a:t>
            </a:r>
          </a:p>
          <a:p>
            <a:endParaRPr lang="de-DE" dirty="0"/>
          </a:p>
          <a:p>
            <a:endParaRPr lang="de-DE" dirty="0"/>
          </a:p>
          <a:p>
            <a:pPr lvl="1"/>
            <a:endParaRPr lang="de-DE" dirty="0"/>
          </a:p>
        </p:txBody>
      </p:sp>
      <p:sp>
        <p:nvSpPr>
          <p:cNvPr id="7" name="Textfeld 6">
            <a:extLst>
              <a:ext uri="{FF2B5EF4-FFF2-40B4-BE49-F238E27FC236}">
                <a16:creationId xmlns:a16="http://schemas.microsoft.com/office/drawing/2014/main" id="{EE24585A-06AA-645E-3F1E-4C6A53EA94CB}"/>
              </a:ext>
            </a:extLst>
          </p:cNvPr>
          <p:cNvSpPr txBox="1"/>
          <p:nvPr/>
        </p:nvSpPr>
        <p:spPr>
          <a:xfrm>
            <a:off x="6357065" y="1967171"/>
            <a:ext cx="2591800" cy="338554"/>
          </a:xfrm>
          <a:prstGeom prst="rect">
            <a:avLst/>
          </a:prstGeom>
          <a:noFill/>
        </p:spPr>
        <p:txBody>
          <a:bodyPr wrap="none" rtlCol="0">
            <a:spAutoFit/>
          </a:bodyPr>
          <a:lstStyle/>
          <a:p>
            <a:pPr algn="l"/>
            <a:r>
              <a:rPr lang="de-DE" sz="1600" dirty="0">
                <a:solidFill>
                  <a:srgbClr val="FB8E20"/>
                </a:solidFill>
              </a:rPr>
              <a:t>Root-Layout (bleibt erhalten)</a:t>
            </a:r>
          </a:p>
        </p:txBody>
      </p:sp>
      <p:pic>
        <p:nvPicPr>
          <p:cNvPr id="8" name="Grafik 7">
            <a:extLst>
              <a:ext uri="{FF2B5EF4-FFF2-40B4-BE49-F238E27FC236}">
                <a16:creationId xmlns:a16="http://schemas.microsoft.com/office/drawing/2014/main" id="{673E6CF3-332B-B233-A1D0-154868001EF7}"/>
              </a:ext>
            </a:extLst>
          </p:cNvPr>
          <p:cNvPicPr>
            <a:picLocks noChangeAspect="1"/>
          </p:cNvPicPr>
          <p:nvPr/>
        </p:nvPicPr>
        <p:blipFill>
          <a:blip r:embed="rId2"/>
          <a:stretch>
            <a:fillRect/>
          </a:stretch>
        </p:blipFill>
        <p:spPr>
          <a:xfrm>
            <a:off x="992257" y="1648439"/>
            <a:ext cx="3796549" cy="3370369"/>
          </a:xfrm>
          <a:prstGeom prst="rect">
            <a:avLst/>
          </a:prstGeom>
        </p:spPr>
      </p:pic>
      <p:sp>
        <p:nvSpPr>
          <p:cNvPr id="5" name="Rechteck 4">
            <a:extLst>
              <a:ext uri="{FF2B5EF4-FFF2-40B4-BE49-F238E27FC236}">
                <a16:creationId xmlns:a16="http://schemas.microsoft.com/office/drawing/2014/main" id="{18CB8232-8276-6221-F440-53BEEC530CCB}"/>
              </a:ext>
            </a:extLst>
          </p:cNvPr>
          <p:cNvSpPr/>
          <p:nvPr/>
        </p:nvSpPr>
        <p:spPr>
          <a:xfrm>
            <a:off x="903141" y="1622620"/>
            <a:ext cx="3885665" cy="3396188"/>
          </a:xfrm>
          <a:prstGeom prst="rect">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94D0958B-362B-C8DE-DA2F-1764F8D194BC}"/>
              </a:ext>
            </a:extLst>
          </p:cNvPr>
          <p:cNvSpPr/>
          <p:nvPr/>
        </p:nvSpPr>
        <p:spPr>
          <a:xfrm>
            <a:off x="1044848" y="1891398"/>
            <a:ext cx="3583691" cy="2900894"/>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 Verbindung 9">
            <a:extLst>
              <a:ext uri="{FF2B5EF4-FFF2-40B4-BE49-F238E27FC236}">
                <a16:creationId xmlns:a16="http://schemas.microsoft.com/office/drawing/2014/main" id="{1577240A-0220-0B03-D115-54225E8696FE}"/>
              </a:ext>
            </a:extLst>
          </p:cNvPr>
          <p:cNvCxnSpPr>
            <a:cxnSpLocks/>
            <a:stCxn id="7" idx="1"/>
          </p:cNvCxnSpPr>
          <p:nvPr/>
        </p:nvCxnSpPr>
        <p:spPr>
          <a:xfrm flipH="1" flipV="1">
            <a:off x="4788806" y="1790295"/>
            <a:ext cx="1568259" cy="346153"/>
          </a:xfrm>
          <a:prstGeom prst="line">
            <a:avLst/>
          </a:prstGeom>
          <a:ln w="25400">
            <a:solidFill>
              <a:srgbClr val="FB8E20"/>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0376E25B-0155-F8C2-91BA-C74AF42B3B92}"/>
              </a:ext>
            </a:extLst>
          </p:cNvPr>
          <p:cNvSpPr txBox="1"/>
          <p:nvPr/>
        </p:nvSpPr>
        <p:spPr>
          <a:xfrm>
            <a:off x="9634451" y="-806335"/>
            <a:ext cx="184731" cy="461665"/>
          </a:xfrm>
          <a:prstGeom prst="rect">
            <a:avLst/>
          </a:prstGeom>
          <a:solidFill>
            <a:srgbClr val="FFFDF9"/>
          </a:solidFill>
        </p:spPr>
        <p:txBody>
          <a:bodyPr wrap="none" rtlCol="0">
            <a:spAutoFit/>
          </a:bodyPr>
          <a:lstStyle/>
          <a:p>
            <a:pPr algn="l"/>
            <a:endParaRPr lang="de-DE" sz="2400" dirty="0">
              <a:solidFill>
                <a:srgbClr val="FF0000"/>
              </a:solidFill>
            </a:endParaRPr>
          </a:p>
        </p:txBody>
      </p:sp>
      <p:sp>
        <p:nvSpPr>
          <p:cNvPr id="15" name="Textfeld 14">
            <a:extLst>
              <a:ext uri="{FF2B5EF4-FFF2-40B4-BE49-F238E27FC236}">
                <a16:creationId xmlns:a16="http://schemas.microsoft.com/office/drawing/2014/main" id="{CA575FDF-6F3A-2215-6C3B-F302A4A0B263}"/>
              </a:ext>
            </a:extLst>
          </p:cNvPr>
          <p:cNvSpPr txBox="1"/>
          <p:nvPr/>
        </p:nvSpPr>
        <p:spPr>
          <a:xfrm>
            <a:off x="6248999" y="3172517"/>
            <a:ext cx="2674515" cy="584775"/>
          </a:xfrm>
          <a:prstGeom prst="rect">
            <a:avLst/>
          </a:prstGeom>
          <a:noFill/>
        </p:spPr>
        <p:txBody>
          <a:bodyPr wrap="none" rtlCol="0">
            <a:spAutoFit/>
          </a:bodyPr>
          <a:lstStyle/>
          <a:p>
            <a:pPr algn="l"/>
            <a:r>
              <a:rPr lang="de-DE" sz="1600" dirty="0">
                <a:solidFill>
                  <a:srgbClr val="FF0000"/>
                </a:solidFill>
              </a:rPr>
              <a:t>Layout für /</a:t>
            </a:r>
            <a:r>
              <a:rPr lang="de-DE" sz="1600" dirty="0" err="1">
                <a:solidFill>
                  <a:srgbClr val="FF0000"/>
                </a:solidFill>
              </a:rPr>
              <a:t>post</a:t>
            </a:r>
            <a:r>
              <a:rPr lang="de-DE" sz="1600" dirty="0">
                <a:solidFill>
                  <a:srgbClr val="FF0000"/>
                </a:solidFill>
              </a:rPr>
              <a:t>/</a:t>
            </a:r>
            <a:r>
              <a:rPr lang="de-DE" sz="1600" dirty="0" err="1">
                <a:solidFill>
                  <a:srgbClr val="FF0000"/>
                </a:solidFill>
              </a:rPr>
              <a:t>postId</a:t>
            </a:r>
            <a:r>
              <a:rPr lang="de-DE" sz="1600" dirty="0">
                <a:solidFill>
                  <a:srgbClr val="FF0000"/>
                </a:solidFill>
              </a:rPr>
              <a:t>-Route</a:t>
            </a:r>
          </a:p>
          <a:p>
            <a:pPr algn="l"/>
            <a:r>
              <a:rPr lang="de-DE" sz="1600" dirty="0">
                <a:solidFill>
                  <a:srgbClr val="FF0000"/>
                </a:solidFill>
              </a:rPr>
              <a:t> (wird neu gerendert)</a:t>
            </a:r>
          </a:p>
        </p:txBody>
      </p:sp>
      <p:cxnSp>
        <p:nvCxnSpPr>
          <p:cNvPr id="16" name="Gerade Verbindung 15">
            <a:extLst>
              <a:ext uri="{FF2B5EF4-FFF2-40B4-BE49-F238E27FC236}">
                <a16:creationId xmlns:a16="http://schemas.microsoft.com/office/drawing/2014/main" id="{38A47FB8-4983-E01E-24D9-B38A015A5F1C}"/>
              </a:ext>
            </a:extLst>
          </p:cNvPr>
          <p:cNvCxnSpPr>
            <a:cxnSpLocks/>
            <a:stCxn id="15" idx="1"/>
          </p:cNvCxnSpPr>
          <p:nvPr/>
        </p:nvCxnSpPr>
        <p:spPr>
          <a:xfrm flipH="1">
            <a:off x="4658969" y="3464905"/>
            <a:ext cx="1590030" cy="12627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A04536AC-6726-5E76-A9E2-9ED4759381B6}"/>
              </a:ext>
            </a:extLst>
          </p:cNvPr>
          <p:cNvSpPr txBox="1"/>
          <p:nvPr/>
        </p:nvSpPr>
        <p:spPr>
          <a:xfrm>
            <a:off x="5053544" y="4695643"/>
            <a:ext cx="3869970" cy="307777"/>
          </a:xfrm>
          <a:prstGeom prst="rect">
            <a:avLst/>
          </a:prstGeom>
          <a:noFill/>
        </p:spPr>
        <p:txBody>
          <a:bodyPr wrap="none" rtlCol="0">
            <a:spAutoFit/>
          </a:bodyPr>
          <a:lstStyle/>
          <a:p>
            <a:pPr algn="l"/>
            <a:r>
              <a:rPr lang="de-DE" sz="1400" dirty="0">
                <a:solidFill>
                  <a:srgbClr val="B58900"/>
                </a:solidFill>
              </a:rPr>
              <a:t>🕵️‍♀️ Beispiel: Newsletter in Root-Layout verschieben</a:t>
            </a:r>
          </a:p>
        </p:txBody>
      </p:sp>
    </p:spTree>
    <p:extLst>
      <p:ext uri="{BB962C8B-B14F-4D97-AF65-F5344CB8AC3E}">
        <p14:creationId xmlns:p14="http://schemas.microsoft.com/office/powerpoint/2010/main" val="370515654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D5629612-A410-3642-BEE4-81FFE1829BD8}"/>
              </a:ext>
            </a:extLst>
          </p:cNvPr>
          <p:cNvSpPr/>
          <p:nvPr/>
        </p:nvSpPr>
        <p:spPr>
          <a:xfrm>
            <a:off x="0" y="1176768"/>
            <a:ext cx="9144000" cy="1862048"/>
          </a:xfrm>
          <a:prstGeom prst="rect">
            <a:avLst/>
          </a:prstGeom>
        </p:spPr>
        <p:txBody>
          <a:bodyPr wrap="square">
            <a:spAutoFit/>
          </a:bodyPr>
          <a:lstStyle/>
          <a:p>
            <a:pPr algn="ctr"/>
            <a:r>
              <a:rPr lang="de-DE" sz="11500" b="1" dirty="0">
                <a:solidFill>
                  <a:srgbClr val="FB8E20"/>
                </a:solidFill>
                <a:latin typeface="Montserrat" charset="0"/>
                <a:ea typeface="Montserrat" charset="0"/>
                <a:cs typeface="Montserrat" charset="0"/>
              </a:rPr>
              <a:t>Data</a:t>
            </a:r>
            <a:endParaRPr lang="de-DE" b="1" dirty="0">
              <a:solidFill>
                <a:srgbClr val="FB8E20"/>
              </a:solidFill>
              <a:latin typeface="Montserrat" charset="0"/>
              <a:ea typeface="Montserrat" charset="0"/>
              <a:cs typeface="Montserrat" charset="0"/>
            </a:endParaRPr>
          </a:p>
        </p:txBody>
      </p:sp>
      <p:sp>
        <p:nvSpPr>
          <p:cNvPr id="5" name="Rechteck 4">
            <a:extLst>
              <a:ext uri="{FF2B5EF4-FFF2-40B4-BE49-F238E27FC236}">
                <a16:creationId xmlns:a16="http://schemas.microsoft.com/office/drawing/2014/main" id="{594C0C99-ACB8-8146-A5B7-29432AEE72BF}"/>
              </a:ext>
            </a:extLst>
          </p:cNvPr>
          <p:cNvSpPr/>
          <p:nvPr/>
        </p:nvSpPr>
        <p:spPr>
          <a:xfrm>
            <a:off x="0" y="2571750"/>
            <a:ext cx="9144000" cy="2215991"/>
          </a:xfrm>
          <a:prstGeom prst="rect">
            <a:avLst/>
          </a:prstGeom>
        </p:spPr>
        <p:txBody>
          <a:bodyPr wrap="square">
            <a:spAutoFit/>
          </a:bodyPr>
          <a:lstStyle/>
          <a:p>
            <a:pPr algn="ctr"/>
            <a:r>
              <a:rPr lang="de-DE" sz="13800" b="1" dirty="0" err="1">
                <a:solidFill>
                  <a:srgbClr val="1778B8"/>
                </a:solidFill>
                <a:latin typeface="Source Sans Pro" panose="020B0503030403020204" pitchFamily="34" charset="77"/>
              </a:rPr>
              <a:t>Mutations</a:t>
            </a:r>
            <a:endParaRPr lang="de-DE" sz="1200" b="1" dirty="0">
              <a:solidFill>
                <a:srgbClr val="1778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Tree>
    <p:extLst>
      <p:ext uri="{BB962C8B-B14F-4D97-AF65-F5344CB8AC3E}">
        <p14:creationId xmlns:p14="http://schemas.microsoft.com/office/powerpoint/2010/main" val="6355137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Mutations</a:t>
            </a:r>
            <a:endParaRPr lang="de-DE" dirty="0"/>
          </a:p>
        </p:txBody>
      </p:sp>
      <p:sp>
        <p:nvSpPr>
          <p:cNvPr id="3" name="Inhaltsplatzhalter 2">
            <a:extLst>
              <a:ext uri="{FF2B5EF4-FFF2-40B4-BE49-F238E27FC236}">
                <a16:creationId xmlns:a16="http://schemas.microsoft.com/office/drawing/2014/main" id="{D534E0FA-87F4-DBA8-2B7B-05DE3DACB8A1}"/>
              </a:ext>
            </a:extLst>
          </p:cNvPr>
          <p:cNvSpPr>
            <a:spLocks noGrp="1"/>
          </p:cNvSpPr>
          <p:nvPr>
            <p:ph sz="quarter" idx="10"/>
          </p:nvPr>
        </p:nvSpPr>
        <p:spPr>
          <a:xfrm>
            <a:off x="187570" y="769545"/>
            <a:ext cx="8696178" cy="389129"/>
          </a:xfrm>
        </p:spPr>
        <p:txBody>
          <a:bodyPr>
            <a:normAutofit/>
          </a:bodyPr>
          <a:lstStyle/>
          <a:p>
            <a:pPr marL="0" indent="0">
              <a:buNone/>
            </a:pPr>
            <a:r>
              <a:rPr lang="de-DE" dirty="0"/>
              <a:t>Verändern von Daten:  </a:t>
            </a:r>
            <a:r>
              <a:rPr lang="de-DE" dirty="0">
                <a:solidFill>
                  <a:srgbClr val="36544F"/>
                </a:solidFill>
              </a:rPr>
              <a:t>Hinzufügen einer eines Kommentars</a:t>
            </a:r>
          </a:p>
          <a:p>
            <a:pPr marL="0" indent="0">
              <a:buNone/>
            </a:pPr>
            <a:endParaRPr lang="de-DE" dirty="0"/>
          </a:p>
        </p:txBody>
      </p:sp>
      <p:pic>
        <p:nvPicPr>
          <p:cNvPr id="4" name="Grafik 3">
            <a:extLst>
              <a:ext uri="{FF2B5EF4-FFF2-40B4-BE49-F238E27FC236}">
                <a16:creationId xmlns:a16="http://schemas.microsoft.com/office/drawing/2014/main" id="{CFA92202-DCAC-0482-0DC7-4AE393D5636C}"/>
              </a:ext>
            </a:extLst>
          </p:cNvPr>
          <p:cNvPicPr>
            <a:picLocks noChangeAspect="1"/>
          </p:cNvPicPr>
          <p:nvPr/>
        </p:nvPicPr>
        <p:blipFill>
          <a:blip r:embed="rId2"/>
          <a:stretch>
            <a:fillRect/>
          </a:stretch>
        </p:blipFill>
        <p:spPr>
          <a:xfrm>
            <a:off x="3185935" y="1335550"/>
            <a:ext cx="2699447" cy="3506086"/>
          </a:xfrm>
          <a:prstGeom prst="rect">
            <a:avLst/>
          </a:prstGeom>
        </p:spPr>
      </p:pic>
      <p:sp>
        <p:nvSpPr>
          <p:cNvPr id="6" name="Rechteck 5">
            <a:extLst>
              <a:ext uri="{FF2B5EF4-FFF2-40B4-BE49-F238E27FC236}">
                <a16:creationId xmlns:a16="http://schemas.microsoft.com/office/drawing/2014/main" id="{B8124E07-2B7E-C254-3455-DFD43B3F7CDE}"/>
              </a:ext>
            </a:extLst>
          </p:cNvPr>
          <p:cNvSpPr/>
          <p:nvPr/>
        </p:nvSpPr>
        <p:spPr>
          <a:xfrm>
            <a:off x="3256154" y="4137702"/>
            <a:ext cx="2499603" cy="632772"/>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277143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Mutations</a:t>
            </a:r>
            <a:endParaRPr lang="de-DE" dirty="0"/>
          </a:p>
        </p:txBody>
      </p:sp>
      <p:sp>
        <p:nvSpPr>
          <p:cNvPr id="3" name="Inhaltsplatzhalter 2">
            <a:extLst>
              <a:ext uri="{FF2B5EF4-FFF2-40B4-BE49-F238E27FC236}">
                <a16:creationId xmlns:a16="http://schemas.microsoft.com/office/drawing/2014/main" id="{D534E0FA-87F4-DBA8-2B7B-05DE3DACB8A1}"/>
              </a:ext>
            </a:extLst>
          </p:cNvPr>
          <p:cNvSpPr>
            <a:spLocks noGrp="1"/>
          </p:cNvSpPr>
          <p:nvPr>
            <p:ph sz="quarter" idx="10"/>
          </p:nvPr>
        </p:nvSpPr>
        <p:spPr>
          <a:xfrm>
            <a:off x="187570" y="769545"/>
            <a:ext cx="8696178" cy="389129"/>
          </a:xfrm>
        </p:spPr>
        <p:txBody>
          <a:bodyPr>
            <a:normAutofit/>
          </a:bodyPr>
          <a:lstStyle/>
          <a:p>
            <a:pPr marL="0" indent="0">
              <a:buNone/>
            </a:pPr>
            <a:r>
              <a:rPr lang="de-DE" dirty="0"/>
              <a:t>Verändern von Daten:  </a:t>
            </a:r>
            <a:r>
              <a:rPr lang="de-DE" dirty="0">
                <a:solidFill>
                  <a:srgbClr val="36544F"/>
                </a:solidFill>
              </a:rPr>
              <a:t>Hinzufügen eines Kommentars</a:t>
            </a:r>
          </a:p>
          <a:p>
            <a:pPr marL="0" indent="0">
              <a:buNone/>
            </a:pPr>
            <a:endParaRPr lang="de-DE" dirty="0"/>
          </a:p>
        </p:txBody>
      </p:sp>
      <p:sp>
        <p:nvSpPr>
          <p:cNvPr id="4" name="Inhaltsplatzhalter 2">
            <a:extLst>
              <a:ext uri="{FF2B5EF4-FFF2-40B4-BE49-F238E27FC236}">
                <a16:creationId xmlns:a16="http://schemas.microsoft.com/office/drawing/2014/main" id="{DCBBEC79-AA71-0869-085F-AF7C58763509}"/>
              </a:ext>
            </a:extLst>
          </p:cNvPr>
          <p:cNvSpPr txBox="1">
            <a:spLocks/>
          </p:cNvSpPr>
          <p:nvPr/>
        </p:nvSpPr>
        <p:spPr>
          <a:xfrm>
            <a:off x="142426" y="1335550"/>
            <a:ext cx="4197458" cy="39969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de-DE" dirty="0">
                <a:solidFill>
                  <a:srgbClr val="36544F"/>
                </a:solidFill>
              </a:rPr>
              <a:t>Anforderungen:</a:t>
            </a:r>
          </a:p>
          <a:p>
            <a:pPr>
              <a:spcAft>
                <a:spcPts val="1200"/>
              </a:spcAft>
            </a:pPr>
            <a:r>
              <a:rPr lang="de-DE" sz="1400" b="0" dirty="0" err="1">
                <a:solidFill>
                  <a:srgbClr val="36544F"/>
                </a:solidFill>
              </a:rPr>
              <a:t>Submit</a:t>
            </a:r>
            <a:r>
              <a:rPr lang="de-DE" sz="1400" b="0" dirty="0">
                <a:solidFill>
                  <a:srgbClr val="36544F"/>
                </a:solidFill>
              </a:rPr>
              <a:t>-Button ist disabled, bis alle Felder ausgefüllt sind</a:t>
            </a:r>
          </a:p>
          <a:p>
            <a:pPr>
              <a:spcAft>
                <a:spcPts val="1200"/>
              </a:spcAft>
            </a:pPr>
            <a:r>
              <a:rPr lang="de-DE" sz="1400" b="0" dirty="0">
                <a:solidFill>
                  <a:srgbClr val="36544F"/>
                </a:solidFill>
              </a:rPr>
              <a:t>Während Speicher-Request läuft, soll </a:t>
            </a:r>
            <a:r>
              <a:rPr lang="de-DE" sz="1400" b="0" dirty="0" err="1">
                <a:solidFill>
                  <a:srgbClr val="36544F"/>
                </a:solidFill>
              </a:rPr>
              <a:t>Submit</a:t>
            </a:r>
            <a:r>
              <a:rPr lang="de-DE" sz="1400" b="0" dirty="0">
                <a:solidFill>
                  <a:srgbClr val="36544F"/>
                </a:solidFill>
              </a:rPr>
              <a:t>-Button ebenfalls disabled sein und Meldung angezeigt werden</a:t>
            </a:r>
          </a:p>
          <a:p>
            <a:pPr>
              <a:spcAft>
                <a:spcPts val="1200"/>
              </a:spcAft>
            </a:pPr>
            <a:r>
              <a:rPr lang="de-DE" sz="1400" b="0" dirty="0">
                <a:solidFill>
                  <a:srgbClr val="36544F"/>
                </a:solidFill>
              </a:rPr>
              <a:t>Nach dem </a:t>
            </a:r>
            <a:r>
              <a:rPr lang="de-DE" sz="1400" b="0" dirty="0" err="1">
                <a:solidFill>
                  <a:srgbClr val="36544F"/>
                </a:solidFill>
              </a:rPr>
              <a:t>Submit</a:t>
            </a:r>
            <a:r>
              <a:rPr lang="de-DE" sz="1400" b="0" dirty="0">
                <a:solidFill>
                  <a:srgbClr val="36544F"/>
                </a:solidFill>
              </a:rPr>
              <a:t> wird ggf. eine Fehlermeldung angezeigt</a:t>
            </a:r>
          </a:p>
          <a:p>
            <a:pPr>
              <a:spcAft>
                <a:spcPts val="1200"/>
              </a:spcAft>
            </a:pPr>
            <a:r>
              <a:rPr lang="de-DE" sz="1400" b="0" dirty="0">
                <a:solidFill>
                  <a:srgbClr val="36544F"/>
                </a:solidFill>
              </a:rPr>
              <a:t>Nach dem erfolgreichen Speichern wird der neue Kommentar sofort in der Liste angezeigt</a:t>
            </a:r>
          </a:p>
          <a:p>
            <a:pPr>
              <a:spcAft>
                <a:spcPts val="1200"/>
              </a:spcAft>
            </a:pPr>
            <a:r>
              <a:rPr lang="de-DE" sz="1400" b="0" dirty="0">
                <a:solidFill>
                  <a:srgbClr val="36544F"/>
                </a:solidFill>
              </a:rPr>
              <a:t>Nach dem Speichern wird das Formular geleert</a:t>
            </a:r>
          </a:p>
          <a:p>
            <a:endParaRPr lang="de-DE" b="0" dirty="0">
              <a:solidFill>
                <a:srgbClr val="36544F"/>
              </a:solidFill>
            </a:endParaRPr>
          </a:p>
        </p:txBody>
      </p:sp>
      <p:pic>
        <p:nvPicPr>
          <p:cNvPr id="6" name="Grafik 5">
            <a:extLst>
              <a:ext uri="{FF2B5EF4-FFF2-40B4-BE49-F238E27FC236}">
                <a16:creationId xmlns:a16="http://schemas.microsoft.com/office/drawing/2014/main" id="{DA36F241-C22D-A1A2-3C0D-CDF8FAD3111C}"/>
              </a:ext>
            </a:extLst>
          </p:cNvPr>
          <p:cNvPicPr>
            <a:picLocks noChangeAspect="1"/>
          </p:cNvPicPr>
          <p:nvPr/>
        </p:nvPicPr>
        <p:blipFill rotWithShape="1">
          <a:blip r:embed="rId2"/>
          <a:srcRect t="69060"/>
          <a:stretch/>
        </p:blipFill>
        <p:spPr>
          <a:xfrm>
            <a:off x="4804118" y="1736651"/>
            <a:ext cx="3757092" cy="1509824"/>
          </a:xfrm>
          <a:prstGeom prst="rect">
            <a:avLst/>
          </a:prstGeom>
        </p:spPr>
      </p:pic>
    </p:spTree>
    <p:extLst>
      <p:ext uri="{BB962C8B-B14F-4D97-AF65-F5344CB8AC3E}">
        <p14:creationId xmlns:p14="http://schemas.microsoft.com/office/powerpoint/2010/main" val="226326899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Mutations</a:t>
            </a:r>
            <a:endParaRPr lang="de-DE" dirty="0"/>
          </a:p>
        </p:txBody>
      </p:sp>
      <p:sp>
        <p:nvSpPr>
          <p:cNvPr id="3" name="Inhaltsplatzhalter 2">
            <a:extLst>
              <a:ext uri="{FF2B5EF4-FFF2-40B4-BE49-F238E27FC236}">
                <a16:creationId xmlns:a16="http://schemas.microsoft.com/office/drawing/2014/main" id="{D534E0FA-87F4-DBA8-2B7B-05DE3DACB8A1}"/>
              </a:ext>
            </a:extLst>
          </p:cNvPr>
          <p:cNvSpPr>
            <a:spLocks noGrp="1"/>
          </p:cNvSpPr>
          <p:nvPr>
            <p:ph sz="quarter" idx="10"/>
          </p:nvPr>
        </p:nvSpPr>
        <p:spPr>
          <a:xfrm>
            <a:off x="187570" y="769545"/>
            <a:ext cx="8696178" cy="389129"/>
          </a:xfrm>
        </p:spPr>
        <p:txBody>
          <a:bodyPr>
            <a:normAutofit/>
          </a:bodyPr>
          <a:lstStyle/>
          <a:p>
            <a:pPr marL="0" indent="0">
              <a:buNone/>
            </a:pPr>
            <a:r>
              <a:rPr lang="de-DE" dirty="0"/>
              <a:t>Verändern von Daten:  </a:t>
            </a:r>
            <a:r>
              <a:rPr lang="de-DE" dirty="0">
                <a:solidFill>
                  <a:srgbClr val="36544F"/>
                </a:solidFill>
              </a:rPr>
              <a:t>Hinzufügen eines Kommentars</a:t>
            </a:r>
          </a:p>
          <a:p>
            <a:pPr marL="0" indent="0">
              <a:buNone/>
            </a:pPr>
            <a:endParaRPr lang="de-DE" dirty="0"/>
          </a:p>
        </p:txBody>
      </p:sp>
      <p:sp>
        <p:nvSpPr>
          <p:cNvPr id="4" name="Inhaltsplatzhalter 2">
            <a:extLst>
              <a:ext uri="{FF2B5EF4-FFF2-40B4-BE49-F238E27FC236}">
                <a16:creationId xmlns:a16="http://schemas.microsoft.com/office/drawing/2014/main" id="{DCBBEC79-AA71-0869-085F-AF7C58763509}"/>
              </a:ext>
            </a:extLst>
          </p:cNvPr>
          <p:cNvSpPr txBox="1">
            <a:spLocks/>
          </p:cNvSpPr>
          <p:nvPr/>
        </p:nvSpPr>
        <p:spPr>
          <a:xfrm>
            <a:off x="142426" y="1335550"/>
            <a:ext cx="4197458" cy="39969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de-DE" dirty="0">
                <a:solidFill>
                  <a:srgbClr val="36544F"/>
                </a:solidFill>
              </a:rPr>
              <a:t>Anforderungen:</a:t>
            </a:r>
          </a:p>
          <a:p>
            <a:pPr>
              <a:spcAft>
                <a:spcPts val="1200"/>
              </a:spcAft>
            </a:pPr>
            <a:r>
              <a:rPr lang="de-DE" sz="1400" b="0" dirty="0" err="1">
                <a:solidFill>
                  <a:srgbClr val="36544F"/>
                </a:solidFill>
              </a:rPr>
              <a:t>Submit</a:t>
            </a:r>
            <a:r>
              <a:rPr lang="de-DE" sz="1400" b="0" dirty="0">
                <a:solidFill>
                  <a:srgbClr val="36544F"/>
                </a:solidFill>
              </a:rPr>
              <a:t>-Button ist disabled, bis alle Felder ausgefüllt sind</a:t>
            </a:r>
          </a:p>
          <a:p>
            <a:pPr>
              <a:spcAft>
                <a:spcPts val="1200"/>
              </a:spcAft>
            </a:pPr>
            <a:r>
              <a:rPr lang="de-DE" sz="1400" b="0" dirty="0">
                <a:solidFill>
                  <a:srgbClr val="36544F"/>
                </a:solidFill>
              </a:rPr>
              <a:t>Während Speicher-Request läuft, soll </a:t>
            </a:r>
            <a:r>
              <a:rPr lang="de-DE" sz="1400" b="0" dirty="0" err="1">
                <a:solidFill>
                  <a:srgbClr val="36544F"/>
                </a:solidFill>
              </a:rPr>
              <a:t>Submit</a:t>
            </a:r>
            <a:r>
              <a:rPr lang="de-DE" sz="1400" b="0" dirty="0">
                <a:solidFill>
                  <a:srgbClr val="36544F"/>
                </a:solidFill>
              </a:rPr>
              <a:t>-Button ebenfalls disabled sein und Meldung angezeigt werden</a:t>
            </a:r>
          </a:p>
          <a:p>
            <a:pPr>
              <a:spcAft>
                <a:spcPts val="1200"/>
              </a:spcAft>
            </a:pPr>
            <a:r>
              <a:rPr lang="de-DE" sz="1400" b="0" dirty="0">
                <a:solidFill>
                  <a:srgbClr val="36544F"/>
                </a:solidFill>
              </a:rPr>
              <a:t>Nach dem </a:t>
            </a:r>
            <a:r>
              <a:rPr lang="de-DE" sz="1400" b="0" dirty="0" err="1">
                <a:solidFill>
                  <a:srgbClr val="36544F"/>
                </a:solidFill>
              </a:rPr>
              <a:t>Submit</a:t>
            </a:r>
            <a:r>
              <a:rPr lang="de-DE" sz="1400" b="0" dirty="0">
                <a:solidFill>
                  <a:srgbClr val="36544F"/>
                </a:solidFill>
              </a:rPr>
              <a:t> wird ggf. eine Fehlermeldung angezeigt</a:t>
            </a:r>
          </a:p>
          <a:p>
            <a:pPr>
              <a:spcAft>
                <a:spcPts val="1200"/>
              </a:spcAft>
            </a:pPr>
            <a:r>
              <a:rPr lang="de-DE" sz="1400" b="0" dirty="0">
                <a:solidFill>
                  <a:srgbClr val="36544F"/>
                </a:solidFill>
              </a:rPr>
              <a:t>Nach dem erfolgreichen Speichern wird der neue Kommentar sofort in der Liste angezeigt</a:t>
            </a:r>
          </a:p>
          <a:p>
            <a:pPr>
              <a:spcAft>
                <a:spcPts val="1200"/>
              </a:spcAft>
            </a:pPr>
            <a:r>
              <a:rPr lang="de-DE" sz="1400" b="0" dirty="0">
                <a:solidFill>
                  <a:srgbClr val="36544F"/>
                </a:solidFill>
              </a:rPr>
              <a:t>Nach dem Speichern wird das Formular geleert</a:t>
            </a:r>
          </a:p>
          <a:p>
            <a:endParaRPr lang="de-DE" b="0" dirty="0">
              <a:solidFill>
                <a:srgbClr val="36544F"/>
              </a:solidFill>
            </a:endParaRPr>
          </a:p>
        </p:txBody>
      </p:sp>
      <p:sp>
        <p:nvSpPr>
          <p:cNvPr id="6" name="Textfeld 5">
            <a:extLst>
              <a:ext uri="{FF2B5EF4-FFF2-40B4-BE49-F238E27FC236}">
                <a16:creationId xmlns:a16="http://schemas.microsoft.com/office/drawing/2014/main" id="{172007E2-88DA-130D-C258-E653F8C7C0C7}"/>
              </a:ext>
            </a:extLst>
          </p:cNvPr>
          <p:cNvSpPr txBox="1"/>
          <p:nvPr/>
        </p:nvSpPr>
        <p:spPr>
          <a:xfrm rot="20353923">
            <a:off x="489817" y="2856307"/>
            <a:ext cx="3389700" cy="707886"/>
          </a:xfrm>
          <a:prstGeom prst="rect">
            <a:avLst/>
          </a:prstGeom>
          <a:solidFill>
            <a:srgbClr val="5AB88F">
              <a:alpha val="87258"/>
            </a:srgbClr>
          </a:solidFill>
        </p:spPr>
        <p:txBody>
          <a:bodyPr wrap="square" rtlCol="0">
            <a:spAutoFit/>
          </a:bodyPr>
          <a:lstStyle/>
          <a:p>
            <a:r>
              <a:rPr lang="de-DE" sz="2000" b="1" dirty="0">
                <a:solidFill>
                  <a:srgbClr val="1778B8"/>
                </a:solidFill>
                <a:latin typeface="Source Code Pro" panose="020B0509030403020204" pitchFamily="49" charset="0"/>
                <a:ea typeface="Source Code Pro" panose="020B0509030403020204" pitchFamily="49" charset="0"/>
              </a:rPr>
              <a:t>JavaScript im Client </a:t>
            </a:r>
            <a:r>
              <a:rPr lang="de-DE" sz="2000" b="1" dirty="0" err="1">
                <a:solidFill>
                  <a:srgbClr val="1778B8"/>
                </a:solidFill>
                <a:latin typeface="Source Code Pro" panose="020B0509030403020204" pitchFamily="49" charset="0"/>
                <a:ea typeface="Source Code Pro" panose="020B0509030403020204" pitchFamily="49" charset="0"/>
              </a:rPr>
              <a:t>erfoderlich</a:t>
            </a:r>
            <a:r>
              <a:rPr lang="de-DE" sz="2000" b="1" dirty="0">
                <a:solidFill>
                  <a:srgbClr val="1778B8"/>
                </a:solidFill>
                <a:latin typeface="Source Code Pro" panose="020B0509030403020204" pitchFamily="49" charset="0"/>
                <a:ea typeface="Source Code Pro" panose="020B0509030403020204" pitchFamily="49" charset="0"/>
              </a:rPr>
              <a:t>!</a:t>
            </a:r>
            <a:endParaRPr lang="de-DE" sz="4000" b="1" dirty="0">
              <a:solidFill>
                <a:srgbClr val="1778B8"/>
              </a:solidFill>
              <a:latin typeface="Source Code Pro" panose="020B0509030403020204" pitchFamily="49" charset="0"/>
              <a:ea typeface="Source Code Pro" panose="020B0509030403020204" pitchFamily="49" charset="0"/>
            </a:endParaRPr>
          </a:p>
        </p:txBody>
      </p:sp>
      <p:pic>
        <p:nvPicPr>
          <p:cNvPr id="8" name="Grafik 7">
            <a:extLst>
              <a:ext uri="{FF2B5EF4-FFF2-40B4-BE49-F238E27FC236}">
                <a16:creationId xmlns:a16="http://schemas.microsoft.com/office/drawing/2014/main" id="{4CF0602C-38FD-551C-85AC-CDCF5AA4BA29}"/>
              </a:ext>
            </a:extLst>
          </p:cNvPr>
          <p:cNvPicPr>
            <a:picLocks noChangeAspect="1"/>
          </p:cNvPicPr>
          <p:nvPr/>
        </p:nvPicPr>
        <p:blipFill rotWithShape="1">
          <a:blip r:embed="rId2"/>
          <a:srcRect t="69060"/>
          <a:stretch/>
        </p:blipFill>
        <p:spPr>
          <a:xfrm>
            <a:off x="4804118" y="1736651"/>
            <a:ext cx="3757092" cy="1509824"/>
          </a:xfrm>
          <a:prstGeom prst="rect">
            <a:avLst/>
          </a:prstGeom>
        </p:spPr>
      </p:pic>
    </p:spTree>
    <p:extLst>
      <p:ext uri="{BB962C8B-B14F-4D97-AF65-F5344CB8AC3E}">
        <p14:creationId xmlns:p14="http://schemas.microsoft.com/office/powerpoint/2010/main" val="377772150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Mutations</a:t>
            </a:r>
            <a:endParaRPr lang="de-DE" dirty="0"/>
          </a:p>
        </p:txBody>
      </p:sp>
      <p:sp>
        <p:nvSpPr>
          <p:cNvPr id="3" name="Inhaltsplatzhalter 2">
            <a:extLst>
              <a:ext uri="{FF2B5EF4-FFF2-40B4-BE49-F238E27FC236}">
                <a16:creationId xmlns:a16="http://schemas.microsoft.com/office/drawing/2014/main" id="{D534E0FA-87F4-DBA8-2B7B-05DE3DACB8A1}"/>
              </a:ext>
            </a:extLst>
          </p:cNvPr>
          <p:cNvSpPr>
            <a:spLocks noGrp="1"/>
          </p:cNvSpPr>
          <p:nvPr>
            <p:ph sz="quarter" idx="10"/>
          </p:nvPr>
        </p:nvSpPr>
        <p:spPr>
          <a:xfrm>
            <a:off x="187570" y="769545"/>
            <a:ext cx="8696178" cy="389129"/>
          </a:xfrm>
        </p:spPr>
        <p:txBody>
          <a:bodyPr>
            <a:normAutofit/>
          </a:bodyPr>
          <a:lstStyle/>
          <a:p>
            <a:pPr marL="0" indent="0">
              <a:buNone/>
            </a:pPr>
            <a:r>
              <a:rPr lang="de-DE" dirty="0"/>
              <a:t>Verändern von Daten:  </a:t>
            </a:r>
            <a:r>
              <a:rPr lang="de-DE" dirty="0">
                <a:solidFill>
                  <a:srgbClr val="36544F"/>
                </a:solidFill>
              </a:rPr>
              <a:t>Hinzufügen eines Kommentars</a:t>
            </a:r>
          </a:p>
          <a:p>
            <a:pPr marL="0" indent="0">
              <a:buNone/>
            </a:pPr>
            <a:endParaRPr lang="de-DE" dirty="0"/>
          </a:p>
        </p:txBody>
      </p:sp>
      <p:sp>
        <p:nvSpPr>
          <p:cNvPr id="4" name="Inhaltsplatzhalter 2">
            <a:extLst>
              <a:ext uri="{FF2B5EF4-FFF2-40B4-BE49-F238E27FC236}">
                <a16:creationId xmlns:a16="http://schemas.microsoft.com/office/drawing/2014/main" id="{DCBBEC79-AA71-0869-085F-AF7C58763509}"/>
              </a:ext>
            </a:extLst>
          </p:cNvPr>
          <p:cNvSpPr txBox="1">
            <a:spLocks/>
          </p:cNvSpPr>
          <p:nvPr/>
        </p:nvSpPr>
        <p:spPr>
          <a:xfrm>
            <a:off x="142426" y="1335550"/>
            <a:ext cx="4197458" cy="39969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de-DE" dirty="0">
                <a:solidFill>
                  <a:srgbClr val="36544F"/>
                </a:solidFill>
              </a:rPr>
              <a:t>Anforderungen:</a:t>
            </a:r>
          </a:p>
          <a:p>
            <a:pPr>
              <a:spcAft>
                <a:spcPts val="1200"/>
              </a:spcAft>
            </a:pPr>
            <a:r>
              <a:rPr lang="de-DE" sz="1400" b="0" dirty="0" err="1">
                <a:solidFill>
                  <a:srgbClr val="36544F"/>
                </a:solidFill>
              </a:rPr>
              <a:t>Submit</a:t>
            </a:r>
            <a:r>
              <a:rPr lang="de-DE" sz="1400" b="0" dirty="0">
                <a:solidFill>
                  <a:srgbClr val="36544F"/>
                </a:solidFill>
              </a:rPr>
              <a:t>-Button ist disabled, bis alle Felder ausgefüllt sind</a:t>
            </a:r>
          </a:p>
          <a:p>
            <a:pPr>
              <a:spcAft>
                <a:spcPts val="1200"/>
              </a:spcAft>
            </a:pPr>
            <a:r>
              <a:rPr lang="de-DE" sz="1400" b="0" dirty="0">
                <a:solidFill>
                  <a:srgbClr val="36544F"/>
                </a:solidFill>
              </a:rPr>
              <a:t>Während Speicher-Request läuft, soll </a:t>
            </a:r>
            <a:r>
              <a:rPr lang="de-DE" sz="1400" b="0" dirty="0" err="1">
                <a:solidFill>
                  <a:srgbClr val="36544F"/>
                </a:solidFill>
              </a:rPr>
              <a:t>Submit</a:t>
            </a:r>
            <a:r>
              <a:rPr lang="de-DE" sz="1400" b="0" dirty="0">
                <a:solidFill>
                  <a:srgbClr val="36544F"/>
                </a:solidFill>
              </a:rPr>
              <a:t>-Button ebenfalls disabled sein und Meldung angezeigt werden</a:t>
            </a:r>
          </a:p>
          <a:p>
            <a:pPr>
              <a:spcAft>
                <a:spcPts val="1200"/>
              </a:spcAft>
            </a:pPr>
            <a:r>
              <a:rPr lang="de-DE" sz="1400" b="0" dirty="0">
                <a:solidFill>
                  <a:srgbClr val="36544F"/>
                </a:solidFill>
              </a:rPr>
              <a:t>Nach dem </a:t>
            </a:r>
            <a:r>
              <a:rPr lang="de-DE" sz="1400" b="0" dirty="0" err="1">
                <a:solidFill>
                  <a:srgbClr val="36544F"/>
                </a:solidFill>
              </a:rPr>
              <a:t>Submit</a:t>
            </a:r>
            <a:r>
              <a:rPr lang="de-DE" sz="1400" b="0" dirty="0">
                <a:solidFill>
                  <a:srgbClr val="36544F"/>
                </a:solidFill>
              </a:rPr>
              <a:t> wird ggf. eine Fehlermeldung angezeigt</a:t>
            </a:r>
          </a:p>
          <a:p>
            <a:pPr>
              <a:spcAft>
                <a:spcPts val="1200"/>
              </a:spcAft>
            </a:pPr>
            <a:r>
              <a:rPr lang="de-DE" sz="1400" b="0" dirty="0">
                <a:solidFill>
                  <a:srgbClr val="36544F"/>
                </a:solidFill>
              </a:rPr>
              <a:t>Nach dem erfolgreichen Speichern wird der neue Kommentar sofort in der Liste angezeigt</a:t>
            </a:r>
          </a:p>
          <a:p>
            <a:pPr>
              <a:spcAft>
                <a:spcPts val="1200"/>
              </a:spcAft>
            </a:pPr>
            <a:r>
              <a:rPr lang="de-DE" sz="1400" b="0" dirty="0">
                <a:solidFill>
                  <a:srgbClr val="36544F"/>
                </a:solidFill>
              </a:rPr>
              <a:t>Nach dem Speichern wird das Formular geleert</a:t>
            </a:r>
          </a:p>
          <a:p>
            <a:endParaRPr lang="de-DE" b="0" dirty="0">
              <a:solidFill>
                <a:srgbClr val="36544F"/>
              </a:solidFill>
            </a:endParaRPr>
          </a:p>
        </p:txBody>
      </p:sp>
      <p:sp>
        <p:nvSpPr>
          <p:cNvPr id="6" name="Textfeld 5">
            <a:extLst>
              <a:ext uri="{FF2B5EF4-FFF2-40B4-BE49-F238E27FC236}">
                <a16:creationId xmlns:a16="http://schemas.microsoft.com/office/drawing/2014/main" id="{172007E2-88DA-130D-C258-E653F8C7C0C7}"/>
              </a:ext>
            </a:extLst>
          </p:cNvPr>
          <p:cNvSpPr txBox="1"/>
          <p:nvPr/>
        </p:nvSpPr>
        <p:spPr>
          <a:xfrm rot="20353923">
            <a:off x="489817" y="2856307"/>
            <a:ext cx="3389700" cy="707886"/>
          </a:xfrm>
          <a:prstGeom prst="rect">
            <a:avLst/>
          </a:prstGeom>
          <a:solidFill>
            <a:srgbClr val="5AB88F">
              <a:alpha val="87258"/>
            </a:srgbClr>
          </a:solidFill>
        </p:spPr>
        <p:txBody>
          <a:bodyPr wrap="square" rtlCol="0">
            <a:spAutoFit/>
          </a:bodyPr>
          <a:lstStyle/>
          <a:p>
            <a:r>
              <a:rPr lang="de-DE" sz="2000" b="1" dirty="0">
                <a:solidFill>
                  <a:srgbClr val="1778B8"/>
                </a:solidFill>
                <a:latin typeface="Source Code Pro" panose="020B0509030403020204" pitchFamily="49" charset="0"/>
                <a:ea typeface="Source Code Pro" panose="020B0509030403020204" pitchFamily="49" charset="0"/>
              </a:rPr>
              <a:t>JavaScript im Client </a:t>
            </a:r>
            <a:r>
              <a:rPr lang="de-DE" sz="2000" b="1" dirty="0" err="1">
                <a:solidFill>
                  <a:srgbClr val="1778B8"/>
                </a:solidFill>
                <a:latin typeface="Source Code Pro" panose="020B0509030403020204" pitchFamily="49" charset="0"/>
                <a:ea typeface="Source Code Pro" panose="020B0509030403020204" pitchFamily="49" charset="0"/>
              </a:rPr>
              <a:t>erfoderlich</a:t>
            </a:r>
            <a:r>
              <a:rPr lang="de-DE" sz="2000" b="1" dirty="0">
                <a:solidFill>
                  <a:srgbClr val="1778B8"/>
                </a:solidFill>
                <a:latin typeface="Source Code Pro" panose="020B0509030403020204" pitchFamily="49" charset="0"/>
                <a:ea typeface="Source Code Pro" panose="020B0509030403020204" pitchFamily="49" charset="0"/>
              </a:rPr>
              <a:t>!</a:t>
            </a:r>
            <a:endParaRPr lang="de-DE" sz="4000" b="1" dirty="0">
              <a:solidFill>
                <a:srgbClr val="1778B8"/>
              </a:solidFill>
              <a:latin typeface="Source Code Pro" panose="020B0509030403020204" pitchFamily="49" charset="0"/>
              <a:ea typeface="Source Code Pro" panose="020B0509030403020204" pitchFamily="49" charset="0"/>
            </a:endParaRPr>
          </a:p>
        </p:txBody>
      </p:sp>
      <p:pic>
        <p:nvPicPr>
          <p:cNvPr id="14" name="Grafik 13">
            <a:extLst>
              <a:ext uri="{FF2B5EF4-FFF2-40B4-BE49-F238E27FC236}">
                <a16:creationId xmlns:a16="http://schemas.microsoft.com/office/drawing/2014/main" id="{6B460159-3B11-C820-D90E-BB46A5A9BE63}"/>
              </a:ext>
            </a:extLst>
          </p:cNvPr>
          <p:cNvPicPr>
            <a:picLocks noChangeAspect="1"/>
          </p:cNvPicPr>
          <p:nvPr/>
        </p:nvPicPr>
        <p:blipFill rotWithShape="1">
          <a:blip r:embed="rId2"/>
          <a:srcRect t="69060"/>
          <a:stretch/>
        </p:blipFill>
        <p:spPr>
          <a:xfrm>
            <a:off x="4804118" y="1736651"/>
            <a:ext cx="3757092" cy="1509824"/>
          </a:xfrm>
          <a:prstGeom prst="rect">
            <a:avLst/>
          </a:prstGeom>
        </p:spPr>
      </p:pic>
      <p:sp>
        <p:nvSpPr>
          <p:cNvPr id="8" name="Textfeld 7">
            <a:extLst>
              <a:ext uri="{FF2B5EF4-FFF2-40B4-BE49-F238E27FC236}">
                <a16:creationId xmlns:a16="http://schemas.microsoft.com/office/drawing/2014/main" id="{CC5289DE-C0CA-8E94-0BA3-4D6EB1E6B665}"/>
              </a:ext>
            </a:extLst>
          </p:cNvPr>
          <p:cNvSpPr txBox="1"/>
          <p:nvPr/>
        </p:nvSpPr>
        <p:spPr>
          <a:xfrm rot="20353923">
            <a:off x="4987814" y="2314620"/>
            <a:ext cx="3389700" cy="707886"/>
          </a:xfrm>
          <a:prstGeom prst="rect">
            <a:avLst/>
          </a:prstGeom>
          <a:solidFill>
            <a:srgbClr val="5AB88F">
              <a:alpha val="87258"/>
            </a:srgbClr>
          </a:solidFill>
        </p:spPr>
        <p:txBody>
          <a:bodyPr wrap="square" rtlCol="0">
            <a:spAutoFit/>
          </a:bodyPr>
          <a:lstStyle/>
          <a:p>
            <a:r>
              <a:rPr lang="de-DE" sz="2000" b="1" dirty="0">
                <a:solidFill>
                  <a:srgbClr val="1778B8"/>
                </a:solidFill>
                <a:latin typeface="Source Code Pro" panose="020B0509030403020204" pitchFamily="49" charset="0"/>
                <a:ea typeface="Source Code Pro" panose="020B0509030403020204" pitchFamily="49" charset="0"/>
              </a:rPr>
              <a:t>Formular </a:t>
            </a:r>
            <a:r>
              <a:rPr lang="de-DE" sz="2000" b="1" u="sng" dirty="0">
                <a:solidFill>
                  <a:srgbClr val="1778B8"/>
                </a:solidFill>
                <a:latin typeface="Source Code Pro" panose="020B0509030403020204" pitchFamily="49" charset="0"/>
                <a:ea typeface="Source Code Pro" panose="020B0509030403020204" pitchFamily="49" charset="0"/>
              </a:rPr>
              <a:t>muss</a:t>
            </a:r>
            <a:r>
              <a:rPr lang="de-DE" sz="2000" b="1" dirty="0">
                <a:solidFill>
                  <a:srgbClr val="1778B8"/>
                </a:solidFill>
                <a:latin typeface="Source Code Pro" panose="020B0509030403020204" pitchFamily="49" charset="0"/>
                <a:ea typeface="Source Code Pro" panose="020B0509030403020204" pitchFamily="49" charset="0"/>
              </a:rPr>
              <a:t> Client Komponente sein</a:t>
            </a:r>
            <a:endParaRPr lang="de-DE" sz="4000" b="1" dirty="0">
              <a:solidFill>
                <a:srgbClr val="1778B8"/>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93010000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Mutations</a:t>
            </a:r>
            <a:endParaRPr lang="de-DE" dirty="0"/>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5"/>
            <a:ext cx="4949695" cy="3996928"/>
          </a:xfrm>
        </p:spPr>
        <p:txBody>
          <a:bodyPr>
            <a:normAutofit/>
          </a:bodyPr>
          <a:lstStyle/>
          <a:p>
            <a:pPr marL="0" indent="0">
              <a:buNone/>
            </a:pPr>
            <a:r>
              <a:rPr lang="de-DE" dirty="0"/>
              <a:t>Verändern von Daten</a:t>
            </a:r>
          </a:p>
          <a:p>
            <a:r>
              <a:rPr lang="de-DE" b="0" dirty="0">
                <a:solidFill>
                  <a:srgbClr val="36544F"/>
                </a:solidFill>
              </a:rPr>
              <a:t>Nach dem Verändern von Daten muss die UI aktualisiert werden</a:t>
            </a:r>
          </a:p>
          <a:p>
            <a:r>
              <a:rPr lang="de-DE" b="0" dirty="0">
                <a:solidFill>
                  <a:srgbClr val="36544F"/>
                </a:solidFill>
              </a:rPr>
              <a:t>Mangels State auf dem Client geht das aber nicht wie in normalerweise in SPA</a:t>
            </a:r>
          </a:p>
          <a:p>
            <a:pPr marL="0" indent="0">
              <a:buNone/>
            </a:pPr>
            <a:endParaRPr lang="de-DE" dirty="0"/>
          </a:p>
        </p:txBody>
      </p:sp>
      <p:pic>
        <p:nvPicPr>
          <p:cNvPr id="6" name="Grafik 5">
            <a:extLst>
              <a:ext uri="{FF2B5EF4-FFF2-40B4-BE49-F238E27FC236}">
                <a16:creationId xmlns:a16="http://schemas.microsoft.com/office/drawing/2014/main" id="{E9E86C69-B159-0B1E-EBBF-C1C3910474C1}"/>
              </a:ext>
            </a:extLst>
          </p:cNvPr>
          <p:cNvPicPr>
            <a:picLocks noChangeAspect="1"/>
          </p:cNvPicPr>
          <p:nvPr/>
        </p:nvPicPr>
        <p:blipFill>
          <a:blip r:embed="rId2"/>
          <a:stretch>
            <a:fillRect/>
          </a:stretch>
        </p:blipFill>
        <p:spPr>
          <a:xfrm>
            <a:off x="5759926" y="769545"/>
            <a:ext cx="2921524" cy="4243082"/>
          </a:xfrm>
          <a:prstGeom prst="rect">
            <a:avLst/>
          </a:prstGeom>
        </p:spPr>
      </p:pic>
    </p:spTree>
    <p:extLst>
      <p:ext uri="{BB962C8B-B14F-4D97-AF65-F5344CB8AC3E}">
        <p14:creationId xmlns:p14="http://schemas.microsoft.com/office/powerpoint/2010/main" val="41970240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Mutations</a:t>
            </a:r>
            <a:endParaRPr lang="de-DE" dirty="0"/>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5"/>
            <a:ext cx="4555415" cy="3996928"/>
          </a:xfrm>
        </p:spPr>
        <p:txBody>
          <a:bodyPr>
            <a:normAutofit/>
          </a:bodyPr>
          <a:lstStyle/>
          <a:p>
            <a:pPr marL="0" indent="0">
              <a:buNone/>
            </a:pPr>
            <a:r>
              <a:rPr lang="de-DE" dirty="0"/>
              <a:t>Verändern von Daten</a:t>
            </a:r>
          </a:p>
          <a:p>
            <a:r>
              <a:rPr lang="de-DE" b="0" dirty="0">
                <a:solidFill>
                  <a:srgbClr val="36544F"/>
                </a:solidFill>
              </a:rPr>
              <a:t>Nach dem Verändern von Daten muss die UI aktualisiert werden</a:t>
            </a:r>
          </a:p>
          <a:p>
            <a:r>
              <a:rPr lang="de-DE" b="0" dirty="0">
                <a:solidFill>
                  <a:srgbClr val="36544F"/>
                </a:solidFill>
              </a:rPr>
              <a:t>Mangels State auf dem Client geht das aber nicht wie bislang</a:t>
            </a:r>
          </a:p>
          <a:p>
            <a:r>
              <a:rPr lang="de-DE" b="0" dirty="0">
                <a:solidFill>
                  <a:srgbClr val="36544F"/>
                </a:solidFill>
              </a:rPr>
              <a:t>Der </a:t>
            </a:r>
            <a:r>
              <a:rPr lang="de-DE" b="0" dirty="0">
                <a:solidFill>
                  <a:srgbClr val="9E60B8"/>
                </a:solidFill>
                <a:latin typeface="Source Sans Pro" panose="020B0503030403020204" pitchFamily="34" charset="0"/>
                <a:ea typeface="Source Code Pro Semibold" panose="020B0509030403020204" pitchFamily="49" charset="0"/>
              </a:rPr>
              <a:t>Server</a:t>
            </a:r>
            <a:r>
              <a:rPr lang="de-DE" b="0" dirty="0">
                <a:solidFill>
                  <a:srgbClr val="36544F"/>
                </a:solidFill>
              </a:rPr>
              <a:t> muss nach Datenänderungen </a:t>
            </a:r>
            <a:r>
              <a:rPr lang="de-DE" b="0" dirty="0">
                <a:solidFill>
                  <a:srgbClr val="9E60B8"/>
                </a:solidFill>
                <a:latin typeface="Source Sans Pro" panose="020B0503030403020204" pitchFamily="34" charset="0"/>
                <a:ea typeface="Source Code Pro Semibold" panose="020B0509030403020204" pitchFamily="49" charset="0"/>
              </a:rPr>
              <a:t>aktualisierte UI</a:t>
            </a:r>
            <a:r>
              <a:rPr lang="de-DE" b="0" dirty="0">
                <a:solidFill>
                  <a:srgbClr val="9E60B8"/>
                </a:solidFill>
                <a:latin typeface="Source Sans Pro" panose="020B0503030403020204" pitchFamily="34" charset="0"/>
              </a:rPr>
              <a:t> </a:t>
            </a:r>
            <a:r>
              <a:rPr lang="de-DE" b="0" dirty="0">
                <a:solidFill>
                  <a:srgbClr val="36544F"/>
                </a:solidFill>
              </a:rPr>
              <a:t>liefern</a:t>
            </a:r>
          </a:p>
          <a:p>
            <a:pPr marL="0" indent="0">
              <a:buNone/>
            </a:pPr>
            <a:endParaRPr lang="de-DE" dirty="0"/>
          </a:p>
        </p:txBody>
      </p:sp>
      <p:pic>
        <p:nvPicPr>
          <p:cNvPr id="4" name="Grafik 3">
            <a:extLst>
              <a:ext uri="{FF2B5EF4-FFF2-40B4-BE49-F238E27FC236}">
                <a16:creationId xmlns:a16="http://schemas.microsoft.com/office/drawing/2014/main" id="{8460DFA5-C0E1-25B1-D574-5FA861156D68}"/>
              </a:ext>
            </a:extLst>
          </p:cNvPr>
          <p:cNvPicPr>
            <a:picLocks noChangeAspect="1"/>
          </p:cNvPicPr>
          <p:nvPr/>
        </p:nvPicPr>
        <p:blipFill>
          <a:blip r:embed="rId2"/>
          <a:stretch>
            <a:fillRect/>
          </a:stretch>
        </p:blipFill>
        <p:spPr>
          <a:xfrm>
            <a:off x="5759926" y="769545"/>
            <a:ext cx="2921524" cy="4243082"/>
          </a:xfrm>
          <a:prstGeom prst="rect">
            <a:avLst/>
          </a:prstGeom>
        </p:spPr>
      </p:pic>
    </p:spTree>
    <p:extLst>
      <p:ext uri="{BB962C8B-B14F-4D97-AF65-F5344CB8AC3E}">
        <p14:creationId xmlns:p14="http://schemas.microsoft.com/office/powerpoint/2010/main" val="140111206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Mutations</a:t>
            </a:r>
            <a:endParaRPr lang="de-DE" dirty="0"/>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5"/>
            <a:ext cx="4555415" cy="3996928"/>
          </a:xfrm>
        </p:spPr>
        <p:txBody>
          <a:bodyPr>
            <a:normAutofit/>
          </a:bodyPr>
          <a:lstStyle/>
          <a:p>
            <a:pPr marL="0" indent="0">
              <a:buNone/>
            </a:pPr>
            <a:r>
              <a:rPr lang="de-DE" dirty="0"/>
              <a:t>Server Actions</a:t>
            </a:r>
          </a:p>
          <a:p>
            <a:r>
              <a:rPr lang="de-DE" b="0" dirty="0">
                <a:solidFill>
                  <a:srgbClr val="36544F"/>
                </a:solidFill>
              </a:rPr>
              <a:t>Das ist eine Art Remote Funktion, die aus einer Server- oder Client-Komponente aufgerufen werden kann</a:t>
            </a:r>
          </a:p>
          <a:p>
            <a:r>
              <a:rPr lang="de-DE" b="0" dirty="0" err="1">
                <a:solidFill>
                  <a:srgbClr val="36544F"/>
                </a:solidFill>
              </a:rPr>
              <a:t>Next.js</a:t>
            </a:r>
            <a:r>
              <a:rPr lang="de-DE" b="0" dirty="0">
                <a:solidFill>
                  <a:srgbClr val="36544F"/>
                </a:solidFill>
              </a:rPr>
              <a:t> stellt dafür einen Endpunkt zur Verfügung</a:t>
            </a:r>
          </a:p>
          <a:p>
            <a:r>
              <a:rPr lang="de-DE" b="0" dirty="0">
                <a:solidFill>
                  <a:srgbClr val="36544F"/>
                </a:solidFill>
              </a:rPr>
              <a:t>Ausgeführt wird die Funktion auf dem Server</a:t>
            </a:r>
          </a:p>
          <a:p>
            <a:r>
              <a:rPr lang="de-DE" b="0" dirty="0">
                <a:solidFill>
                  <a:srgbClr val="36544F"/>
                </a:solidFill>
              </a:rPr>
              <a:t>Darin kann man angeben, welche Routen sich durch die Änderung der Daten verändert haben und neu gerendert werden müssen</a:t>
            </a:r>
          </a:p>
          <a:p>
            <a:pPr marL="0" indent="0">
              <a:buNone/>
            </a:pPr>
            <a:endParaRPr lang="de-DE" dirty="0"/>
          </a:p>
        </p:txBody>
      </p:sp>
      <p:pic>
        <p:nvPicPr>
          <p:cNvPr id="6" name="Grafik 5">
            <a:extLst>
              <a:ext uri="{FF2B5EF4-FFF2-40B4-BE49-F238E27FC236}">
                <a16:creationId xmlns:a16="http://schemas.microsoft.com/office/drawing/2014/main" id="{3F04EE0A-D302-AC21-605F-2437BAE12308}"/>
              </a:ext>
            </a:extLst>
          </p:cNvPr>
          <p:cNvPicPr>
            <a:picLocks noChangeAspect="1"/>
          </p:cNvPicPr>
          <p:nvPr/>
        </p:nvPicPr>
        <p:blipFill>
          <a:blip r:embed="rId2"/>
          <a:stretch>
            <a:fillRect/>
          </a:stretch>
        </p:blipFill>
        <p:spPr>
          <a:xfrm>
            <a:off x="5759926" y="769545"/>
            <a:ext cx="2784985" cy="4239366"/>
          </a:xfrm>
          <a:prstGeom prst="rect">
            <a:avLst/>
          </a:prstGeom>
        </p:spPr>
      </p:pic>
    </p:spTree>
    <p:extLst>
      <p:ext uri="{BB962C8B-B14F-4D97-AF65-F5344CB8AC3E}">
        <p14:creationId xmlns:p14="http://schemas.microsoft.com/office/powerpoint/2010/main" val="199566702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Mutations</a:t>
            </a:r>
            <a:endParaRPr lang="de-DE" dirty="0"/>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5"/>
            <a:ext cx="4555415" cy="394571"/>
          </a:xfrm>
        </p:spPr>
        <p:txBody>
          <a:bodyPr>
            <a:normAutofit/>
          </a:bodyPr>
          <a:lstStyle/>
          <a:p>
            <a:pPr marL="0" indent="0">
              <a:buNone/>
            </a:pPr>
            <a:r>
              <a:rPr lang="de-DE" dirty="0"/>
              <a:t>Server Actions</a:t>
            </a:r>
          </a:p>
          <a:p>
            <a:pPr marL="0" indent="0">
              <a:buNone/>
            </a:pPr>
            <a:endParaRPr lang="de-DE" dirty="0"/>
          </a:p>
        </p:txBody>
      </p:sp>
      <p:pic>
        <p:nvPicPr>
          <p:cNvPr id="4" name="Grafik 3">
            <a:extLst>
              <a:ext uri="{FF2B5EF4-FFF2-40B4-BE49-F238E27FC236}">
                <a16:creationId xmlns:a16="http://schemas.microsoft.com/office/drawing/2014/main" id="{F037977E-8DB8-3943-6F49-CF718FEB53FC}"/>
              </a:ext>
            </a:extLst>
          </p:cNvPr>
          <p:cNvPicPr>
            <a:picLocks noChangeAspect="1"/>
          </p:cNvPicPr>
          <p:nvPr/>
        </p:nvPicPr>
        <p:blipFill>
          <a:blip r:embed="rId2"/>
          <a:stretch>
            <a:fillRect/>
          </a:stretch>
        </p:blipFill>
        <p:spPr>
          <a:xfrm>
            <a:off x="5759926" y="769545"/>
            <a:ext cx="2784985" cy="4239366"/>
          </a:xfrm>
          <a:prstGeom prst="rect">
            <a:avLst/>
          </a:prstGeom>
        </p:spPr>
      </p:pic>
      <p:pic>
        <p:nvPicPr>
          <p:cNvPr id="9" name="Grafik 8">
            <a:extLst>
              <a:ext uri="{FF2B5EF4-FFF2-40B4-BE49-F238E27FC236}">
                <a16:creationId xmlns:a16="http://schemas.microsoft.com/office/drawing/2014/main" id="{666A7CF0-4EBC-B468-2F8F-28A66FBE6C1F}"/>
              </a:ext>
            </a:extLst>
          </p:cNvPr>
          <p:cNvPicPr>
            <a:picLocks noChangeAspect="1"/>
          </p:cNvPicPr>
          <p:nvPr/>
        </p:nvPicPr>
        <p:blipFill>
          <a:blip r:embed="rId3"/>
          <a:stretch>
            <a:fillRect/>
          </a:stretch>
        </p:blipFill>
        <p:spPr>
          <a:xfrm>
            <a:off x="268131" y="1206403"/>
            <a:ext cx="4992501" cy="3802508"/>
          </a:xfrm>
          <a:prstGeom prst="rect">
            <a:avLst/>
          </a:prstGeom>
        </p:spPr>
      </p:pic>
      <p:sp>
        <p:nvSpPr>
          <p:cNvPr id="7" name="Rechteck 6">
            <a:extLst>
              <a:ext uri="{FF2B5EF4-FFF2-40B4-BE49-F238E27FC236}">
                <a16:creationId xmlns:a16="http://schemas.microsoft.com/office/drawing/2014/main" id="{A9BA28E0-E642-4B34-11D9-46C3148E2955}"/>
              </a:ext>
            </a:extLst>
          </p:cNvPr>
          <p:cNvSpPr/>
          <p:nvPr/>
        </p:nvSpPr>
        <p:spPr>
          <a:xfrm>
            <a:off x="268131" y="1189951"/>
            <a:ext cx="980218" cy="265797"/>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4C0FD7EF-996D-1E7C-DE8E-24C16DFC8D38}"/>
              </a:ext>
            </a:extLst>
          </p:cNvPr>
          <p:cNvSpPr/>
          <p:nvPr/>
        </p:nvSpPr>
        <p:spPr>
          <a:xfrm>
            <a:off x="420193" y="4224430"/>
            <a:ext cx="2153513" cy="265797"/>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378564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7074373" cy="46166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2400" b="1" dirty="0">
                <a:solidFill>
                  <a:srgbClr val="36544F"/>
                </a:solidFill>
                <a:latin typeface="Source Sans Pro SemiBold" panose="020B0503030403020204" pitchFamily="34" charset="0"/>
              </a:rPr>
              <a:t>...und hier... und hier ... und hier...  und ... au </a:t>
            </a:r>
            <a:r>
              <a:rPr lang="de-DE" sz="2400" b="1" dirty="0" err="1">
                <a:solidFill>
                  <a:srgbClr val="36544F"/>
                </a:solidFill>
                <a:latin typeface="Source Sans Pro SemiBold" panose="020B0503030403020204" pitchFamily="34" charset="0"/>
              </a:rPr>
              <a:t>weia</a:t>
            </a:r>
            <a:r>
              <a:rPr lang="de-DE" sz="2400" b="1" dirty="0">
                <a:solidFill>
                  <a:srgbClr val="36544F"/>
                </a:solidFill>
                <a:latin typeface="Source Sans Pro SemiBold" panose="020B0503030403020204" pitchFamily="34" charset="0"/>
              </a:rPr>
              <a:t>!</a:t>
            </a:r>
          </a:p>
        </p:txBody>
      </p:sp>
      <p:pic>
        <p:nvPicPr>
          <p:cNvPr id="8" name="Grafik 7">
            <a:extLst>
              <a:ext uri="{FF2B5EF4-FFF2-40B4-BE49-F238E27FC236}">
                <a16:creationId xmlns:a16="http://schemas.microsoft.com/office/drawing/2014/main" id="{55E4EA9D-D9DD-E56D-36A1-8F73580D4CCD}"/>
              </a:ext>
            </a:extLst>
          </p:cNvPr>
          <p:cNvPicPr>
            <a:picLocks noChangeAspect="1"/>
          </p:cNvPicPr>
          <p:nvPr/>
        </p:nvPicPr>
        <p:blipFill>
          <a:blip r:embed="rId2"/>
          <a:stretch>
            <a:fillRect/>
          </a:stretch>
        </p:blipFill>
        <p:spPr>
          <a:xfrm>
            <a:off x="1897014" y="1635040"/>
            <a:ext cx="820246" cy="1368136"/>
          </a:xfrm>
          <a:prstGeom prst="rect">
            <a:avLst/>
          </a:prstGeom>
        </p:spPr>
      </p:pic>
      <p:pic>
        <p:nvPicPr>
          <p:cNvPr id="9" name="Grafik 8">
            <a:extLst>
              <a:ext uri="{FF2B5EF4-FFF2-40B4-BE49-F238E27FC236}">
                <a16:creationId xmlns:a16="http://schemas.microsoft.com/office/drawing/2014/main" id="{31DF3439-81B6-0FD5-7DA4-1097F0D7A79D}"/>
              </a:ext>
            </a:extLst>
          </p:cNvPr>
          <p:cNvPicPr>
            <a:picLocks noChangeAspect="1"/>
          </p:cNvPicPr>
          <p:nvPr/>
        </p:nvPicPr>
        <p:blipFill>
          <a:blip r:embed="rId3"/>
          <a:stretch>
            <a:fillRect/>
          </a:stretch>
        </p:blipFill>
        <p:spPr>
          <a:xfrm>
            <a:off x="3159557" y="1635040"/>
            <a:ext cx="820247" cy="1368139"/>
          </a:xfrm>
          <a:prstGeom prst="rect">
            <a:avLst/>
          </a:prstGeom>
        </p:spPr>
      </p:pic>
      <p:pic>
        <p:nvPicPr>
          <p:cNvPr id="10" name="Grafik 9">
            <a:extLst>
              <a:ext uri="{FF2B5EF4-FFF2-40B4-BE49-F238E27FC236}">
                <a16:creationId xmlns:a16="http://schemas.microsoft.com/office/drawing/2014/main" id="{317BA96A-12E6-2C4C-3F00-E171CAA01A30}"/>
              </a:ext>
            </a:extLst>
          </p:cNvPr>
          <p:cNvPicPr>
            <a:picLocks noChangeAspect="1"/>
          </p:cNvPicPr>
          <p:nvPr/>
        </p:nvPicPr>
        <p:blipFill>
          <a:blip r:embed="rId4"/>
          <a:stretch>
            <a:fillRect/>
          </a:stretch>
        </p:blipFill>
        <p:spPr>
          <a:xfrm>
            <a:off x="4422101" y="1635040"/>
            <a:ext cx="820246" cy="1368136"/>
          </a:xfrm>
          <a:prstGeom prst="rect">
            <a:avLst/>
          </a:prstGeom>
        </p:spPr>
      </p:pic>
      <p:pic>
        <p:nvPicPr>
          <p:cNvPr id="11" name="Grafik 10">
            <a:extLst>
              <a:ext uri="{FF2B5EF4-FFF2-40B4-BE49-F238E27FC236}">
                <a16:creationId xmlns:a16="http://schemas.microsoft.com/office/drawing/2014/main" id="{0BF5C939-3005-2599-514C-E13DDCC6DD8D}"/>
              </a:ext>
            </a:extLst>
          </p:cNvPr>
          <p:cNvPicPr>
            <a:picLocks noChangeAspect="1"/>
          </p:cNvPicPr>
          <p:nvPr/>
        </p:nvPicPr>
        <p:blipFill>
          <a:blip r:embed="rId5"/>
          <a:stretch>
            <a:fillRect/>
          </a:stretch>
        </p:blipFill>
        <p:spPr>
          <a:xfrm>
            <a:off x="5684644" y="1635040"/>
            <a:ext cx="820246" cy="1368136"/>
          </a:xfrm>
          <a:prstGeom prst="rect">
            <a:avLst/>
          </a:prstGeom>
        </p:spPr>
      </p:pic>
      <p:sp>
        <p:nvSpPr>
          <p:cNvPr id="12" name="Textfeld 11">
            <a:extLst>
              <a:ext uri="{FF2B5EF4-FFF2-40B4-BE49-F238E27FC236}">
                <a16:creationId xmlns:a16="http://schemas.microsoft.com/office/drawing/2014/main" id="{CDF68ABD-7F03-6444-537A-46B5007FFEDF}"/>
              </a:ext>
            </a:extLst>
          </p:cNvPr>
          <p:cNvSpPr txBox="1"/>
          <p:nvPr/>
        </p:nvSpPr>
        <p:spPr>
          <a:xfrm>
            <a:off x="1782991" y="3003176"/>
            <a:ext cx="1051891" cy="307777"/>
          </a:xfrm>
          <a:prstGeom prst="rect">
            <a:avLst/>
          </a:prstGeom>
          <a:noFill/>
        </p:spPr>
        <p:txBody>
          <a:bodyPr wrap="none" rtlCol="0">
            <a:spAutoFit/>
          </a:bodyPr>
          <a:lstStyle/>
          <a:p>
            <a:pPr algn="l"/>
            <a:r>
              <a:rPr lang="de-DE" sz="1400" dirty="0">
                <a:solidFill>
                  <a:srgbClr val="36544F"/>
                </a:solidFill>
                <a:latin typeface="Source Sans Pro" panose="020B0503030403020204" pitchFamily="34" charset="0"/>
              </a:rPr>
              <a:t>HTML-Seite</a:t>
            </a:r>
          </a:p>
        </p:txBody>
      </p:sp>
    </p:spTree>
    <p:extLst>
      <p:ext uri="{BB962C8B-B14F-4D97-AF65-F5344CB8AC3E}">
        <p14:creationId xmlns:p14="http://schemas.microsoft.com/office/powerpoint/2010/main" val="255062999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err="1"/>
              <a:t>Mutations</a:t>
            </a:r>
            <a:endParaRPr lang="de-DE" dirty="0"/>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5"/>
            <a:ext cx="4325673" cy="3996928"/>
          </a:xfrm>
        </p:spPr>
        <p:txBody>
          <a:bodyPr>
            <a:normAutofit/>
          </a:bodyPr>
          <a:lstStyle/>
          <a:p>
            <a:pPr marL="0" indent="0">
              <a:buNone/>
            </a:pPr>
            <a:r>
              <a:rPr lang="de-DE" dirty="0"/>
              <a:t>Formular</a:t>
            </a:r>
          </a:p>
          <a:p>
            <a:r>
              <a:rPr lang="de-DE" sz="1600" b="0" dirty="0">
                <a:solidFill>
                  <a:srgbClr val="36544F"/>
                </a:solidFill>
              </a:rPr>
              <a:t>Die Server Action-Funktion wird aus dem Formular heraus aufgerufen</a:t>
            </a:r>
          </a:p>
          <a:p>
            <a:r>
              <a:rPr lang="de-DE" sz="1600" b="0" dirty="0">
                <a:solidFill>
                  <a:srgbClr val="36544F"/>
                </a:solidFill>
              </a:rPr>
              <a:t>Das zurückgelieferte Ergebnis kann zur Aktualisierung des Formulars benutzt werden</a:t>
            </a:r>
          </a:p>
          <a:p>
            <a:endParaRPr lang="de-DE" sz="1600" b="0" dirty="0">
              <a:solidFill>
                <a:srgbClr val="36544F"/>
              </a:solidFill>
            </a:endParaRPr>
          </a:p>
          <a:p>
            <a:pPr marL="0" indent="0">
              <a:buNone/>
            </a:pPr>
            <a:endParaRPr lang="de-DE" dirty="0"/>
          </a:p>
        </p:txBody>
      </p:sp>
      <p:pic>
        <p:nvPicPr>
          <p:cNvPr id="4" name="Grafik 3">
            <a:extLst>
              <a:ext uri="{FF2B5EF4-FFF2-40B4-BE49-F238E27FC236}">
                <a16:creationId xmlns:a16="http://schemas.microsoft.com/office/drawing/2014/main" id="{8175AA68-627B-43D7-3F04-8BCB3FDCC153}"/>
              </a:ext>
            </a:extLst>
          </p:cNvPr>
          <p:cNvPicPr>
            <a:picLocks noChangeAspect="1"/>
          </p:cNvPicPr>
          <p:nvPr/>
        </p:nvPicPr>
        <p:blipFill>
          <a:blip r:embed="rId2"/>
          <a:stretch>
            <a:fillRect/>
          </a:stretch>
        </p:blipFill>
        <p:spPr>
          <a:xfrm>
            <a:off x="5112852" y="885922"/>
            <a:ext cx="3843578" cy="4182043"/>
          </a:xfrm>
          <a:prstGeom prst="rect">
            <a:avLst/>
          </a:prstGeom>
        </p:spPr>
      </p:pic>
      <p:sp>
        <p:nvSpPr>
          <p:cNvPr id="5" name="Rechteck 4">
            <a:extLst>
              <a:ext uri="{FF2B5EF4-FFF2-40B4-BE49-F238E27FC236}">
                <a16:creationId xmlns:a16="http://schemas.microsoft.com/office/drawing/2014/main" id="{B61932C6-93F2-95D4-5D5B-FDB1C7F2182C}"/>
              </a:ext>
            </a:extLst>
          </p:cNvPr>
          <p:cNvSpPr/>
          <p:nvPr/>
        </p:nvSpPr>
        <p:spPr>
          <a:xfrm>
            <a:off x="6180342" y="1741725"/>
            <a:ext cx="2681025" cy="209460"/>
          </a:xfrm>
          <a:prstGeom prst="rect">
            <a:avLst/>
          </a:prstGeom>
          <a:no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134692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594C0C99-ACB8-8146-A5B7-29432AEE72BF}"/>
              </a:ext>
            </a:extLst>
          </p:cNvPr>
          <p:cNvSpPr/>
          <p:nvPr/>
        </p:nvSpPr>
        <p:spPr>
          <a:xfrm>
            <a:off x="857252" y="2571750"/>
            <a:ext cx="7429499" cy="1569660"/>
          </a:xfrm>
          <a:prstGeom prst="rect">
            <a:avLst/>
          </a:prstGeom>
        </p:spPr>
        <p:txBody>
          <a:bodyPr wrap="square">
            <a:spAutoFit/>
          </a:bodyPr>
          <a:lstStyle/>
          <a:p>
            <a:pPr algn="ctr"/>
            <a:r>
              <a:rPr lang="de-DE" sz="9600" b="1" dirty="0">
                <a:solidFill>
                  <a:srgbClr val="9E60B8"/>
                </a:solidFill>
                <a:latin typeface="Source Sans Pro" panose="020B0503030403020204" pitchFamily="34" charset="77"/>
              </a:rPr>
              <a:t>Rendering</a:t>
            </a:r>
            <a:endParaRPr lang="de-DE" sz="1050" b="1" dirty="0">
              <a:solidFill>
                <a:srgbClr val="9E60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Tree>
    <p:extLst>
      <p:ext uri="{BB962C8B-B14F-4D97-AF65-F5344CB8AC3E}">
        <p14:creationId xmlns:p14="http://schemas.microsoft.com/office/powerpoint/2010/main" val="389215212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Fazit</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lnSpcReduction="10000"/>
          </a:bodyPr>
          <a:lstStyle/>
          <a:p>
            <a:pPr marL="0" indent="0">
              <a:buNone/>
            </a:pPr>
            <a:r>
              <a:rPr lang="de-DE" dirty="0"/>
              <a:t>Statisches oder dynamisches Rendering</a:t>
            </a:r>
          </a:p>
          <a:p>
            <a:pPr>
              <a:lnSpc>
                <a:spcPct val="140000"/>
              </a:lnSpc>
            </a:pPr>
            <a:r>
              <a:rPr lang="de-DE" dirty="0">
                <a:solidFill>
                  <a:srgbClr val="9E60B8"/>
                </a:solidFill>
              </a:rPr>
              <a:t>Statisches </a:t>
            </a:r>
            <a:r>
              <a:rPr lang="de-DE" dirty="0">
                <a:solidFill>
                  <a:srgbClr val="36544F"/>
                </a:solidFill>
              </a:rPr>
              <a:t>Rendering: Route wird zur </a:t>
            </a:r>
            <a:r>
              <a:rPr lang="de-DE" dirty="0" err="1">
                <a:solidFill>
                  <a:srgbClr val="36544F"/>
                </a:solidFill>
              </a:rPr>
              <a:t>Buildzeit</a:t>
            </a:r>
            <a:r>
              <a:rPr lang="de-DE" dirty="0">
                <a:solidFill>
                  <a:srgbClr val="36544F"/>
                </a:solidFill>
              </a:rPr>
              <a:t> gerendert</a:t>
            </a:r>
          </a:p>
          <a:p>
            <a:pPr lvl="1">
              <a:lnSpc>
                <a:spcPct val="140000"/>
              </a:lnSpc>
            </a:pPr>
            <a:r>
              <a:rPr lang="de-DE" dirty="0"/>
              <a:t>Wenn die Route vom Browser abgefragt wird, ist das Verhalten fast wie bei einem klassischen Webserver: die fertige Datei kann ausgeliefert werden</a:t>
            </a:r>
          </a:p>
          <a:p>
            <a:pPr lvl="1">
              <a:lnSpc>
                <a:spcPct val="140000"/>
              </a:lnSpc>
            </a:pPr>
            <a:r>
              <a:rPr lang="de-DE" dirty="0"/>
              <a:t>Entspricht einer Art Cache</a:t>
            </a:r>
          </a:p>
          <a:p>
            <a:pPr lvl="1">
              <a:lnSpc>
                <a:spcPct val="140000"/>
              </a:lnSpc>
            </a:pPr>
            <a:r>
              <a:rPr lang="de-DE" b="0" dirty="0">
                <a:solidFill>
                  <a:srgbClr val="36544F"/>
                </a:solidFill>
              </a:rPr>
              <a:t>Trotzdem können weiterhin einzelne Teile auf der Website inter</a:t>
            </a:r>
            <a:r>
              <a:rPr lang="de-DE" dirty="0"/>
              <a:t>aktiv sein (Client-Komponente)</a:t>
            </a:r>
          </a:p>
          <a:p>
            <a:pPr>
              <a:lnSpc>
                <a:spcPct val="140000"/>
              </a:lnSpc>
            </a:pPr>
            <a:r>
              <a:rPr lang="de-DE" dirty="0">
                <a:solidFill>
                  <a:srgbClr val="9E60B8"/>
                </a:solidFill>
              </a:rPr>
              <a:t>Dynamisches</a:t>
            </a:r>
            <a:r>
              <a:rPr lang="de-DE" dirty="0">
                <a:solidFill>
                  <a:srgbClr val="36544F"/>
                </a:solidFill>
              </a:rPr>
              <a:t> Rendering: Route wird bei jedem Request gerendert</a:t>
            </a:r>
          </a:p>
          <a:p>
            <a:pPr lvl="1">
              <a:lnSpc>
                <a:spcPct val="140000"/>
              </a:lnSpc>
            </a:pPr>
            <a:r>
              <a:rPr lang="de-DE" dirty="0"/>
              <a:t>Das ist vor allem für Teile, die sich häufig ändern relevant</a:t>
            </a:r>
          </a:p>
          <a:p>
            <a:pPr lvl="1">
              <a:lnSpc>
                <a:spcPct val="140000"/>
              </a:lnSpc>
            </a:pPr>
            <a:r>
              <a:rPr lang="de-DE" dirty="0"/>
              <a:t>Oder wenn Benutzer-Informationen bei jedem Request benötigt werden</a:t>
            </a:r>
            <a:endParaRPr lang="de-DE" b="0" dirty="0">
              <a:solidFill>
                <a:srgbClr val="36544F"/>
              </a:solidFill>
            </a:endParaRPr>
          </a:p>
        </p:txBody>
      </p:sp>
    </p:spTree>
    <p:extLst>
      <p:ext uri="{BB962C8B-B14F-4D97-AF65-F5344CB8AC3E}">
        <p14:creationId xmlns:p14="http://schemas.microsoft.com/office/powerpoint/2010/main" val="132603986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Fazit</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Statisches Rendering</a:t>
            </a:r>
          </a:p>
          <a:p>
            <a:pPr>
              <a:lnSpc>
                <a:spcPct val="140000"/>
              </a:lnSpc>
            </a:pPr>
            <a:r>
              <a:rPr lang="de-DE" dirty="0">
                <a:solidFill>
                  <a:srgbClr val="36544F"/>
                </a:solidFill>
              </a:rPr>
              <a:t>Dynamische Informationen können im </a:t>
            </a:r>
            <a:r>
              <a:rPr lang="de-DE" dirty="0" err="1">
                <a:solidFill>
                  <a:srgbClr val="36544F"/>
                </a:solidFill>
              </a:rPr>
              <a:t>Build</a:t>
            </a:r>
            <a:r>
              <a:rPr lang="de-DE" dirty="0">
                <a:solidFill>
                  <a:srgbClr val="36544F"/>
                </a:solidFill>
              </a:rPr>
              <a:t> bereitgestellt werden</a:t>
            </a:r>
          </a:p>
          <a:p>
            <a:pPr lvl="1">
              <a:lnSpc>
                <a:spcPct val="140000"/>
              </a:lnSpc>
            </a:pPr>
            <a:r>
              <a:rPr lang="de-DE" b="0" dirty="0"/>
              <a:t>Zum Beispiel die </a:t>
            </a:r>
            <a:r>
              <a:rPr lang="de-DE" b="0" dirty="0" err="1"/>
              <a:t>Ids</a:t>
            </a:r>
            <a:r>
              <a:rPr lang="de-DE" b="0" dirty="0"/>
              <a:t> für alle Blog-Posts, deren Seiten gerendert werden sollen</a:t>
            </a:r>
            <a:endParaRPr lang="de-DE" b="0" dirty="0">
              <a:solidFill>
                <a:srgbClr val="36544F"/>
              </a:solidFill>
            </a:endParaRPr>
          </a:p>
        </p:txBody>
      </p:sp>
      <p:pic>
        <p:nvPicPr>
          <p:cNvPr id="4" name="Grafik 3">
            <a:extLst>
              <a:ext uri="{FF2B5EF4-FFF2-40B4-BE49-F238E27FC236}">
                <a16:creationId xmlns:a16="http://schemas.microsoft.com/office/drawing/2014/main" id="{B7CDB3B6-CD01-218E-74C4-C5B1B13130FF}"/>
              </a:ext>
            </a:extLst>
          </p:cNvPr>
          <p:cNvPicPr>
            <a:picLocks noChangeAspect="1"/>
          </p:cNvPicPr>
          <p:nvPr/>
        </p:nvPicPr>
        <p:blipFill>
          <a:blip r:embed="rId2"/>
          <a:stretch>
            <a:fillRect/>
          </a:stretch>
        </p:blipFill>
        <p:spPr>
          <a:xfrm>
            <a:off x="373849" y="2571750"/>
            <a:ext cx="1967640" cy="1780028"/>
          </a:xfrm>
          <a:prstGeom prst="rect">
            <a:avLst/>
          </a:prstGeom>
        </p:spPr>
      </p:pic>
      <p:pic>
        <p:nvPicPr>
          <p:cNvPr id="5" name="Grafik 4">
            <a:extLst>
              <a:ext uri="{FF2B5EF4-FFF2-40B4-BE49-F238E27FC236}">
                <a16:creationId xmlns:a16="http://schemas.microsoft.com/office/drawing/2014/main" id="{DD82356A-A2B9-156E-45B5-13634BC8EEF9}"/>
              </a:ext>
            </a:extLst>
          </p:cNvPr>
          <p:cNvPicPr>
            <a:picLocks noChangeAspect="1"/>
          </p:cNvPicPr>
          <p:nvPr/>
        </p:nvPicPr>
        <p:blipFill>
          <a:blip r:embed="rId3"/>
          <a:stretch>
            <a:fillRect/>
          </a:stretch>
        </p:blipFill>
        <p:spPr>
          <a:xfrm>
            <a:off x="2606161" y="2571750"/>
            <a:ext cx="2950108" cy="1802206"/>
          </a:xfrm>
          <a:prstGeom prst="rect">
            <a:avLst/>
          </a:prstGeom>
        </p:spPr>
      </p:pic>
      <p:pic>
        <p:nvPicPr>
          <p:cNvPr id="6" name="Grafik 5">
            <a:extLst>
              <a:ext uri="{FF2B5EF4-FFF2-40B4-BE49-F238E27FC236}">
                <a16:creationId xmlns:a16="http://schemas.microsoft.com/office/drawing/2014/main" id="{24AEA370-B1D2-9A3B-28EA-5673CD25BF88}"/>
              </a:ext>
            </a:extLst>
          </p:cNvPr>
          <p:cNvPicPr>
            <a:picLocks noChangeAspect="1"/>
          </p:cNvPicPr>
          <p:nvPr/>
        </p:nvPicPr>
        <p:blipFill>
          <a:blip r:embed="rId4"/>
          <a:stretch>
            <a:fillRect/>
          </a:stretch>
        </p:blipFill>
        <p:spPr>
          <a:xfrm>
            <a:off x="5855233" y="2571750"/>
            <a:ext cx="2716305" cy="1805176"/>
          </a:xfrm>
          <a:prstGeom prst="rect">
            <a:avLst/>
          </a:prstGeom>
        </p:spPr>
      </p:pic>
      <p:sp>
        <p:nvSpPr>
          <p:cNvPr id="7" name="Rechteck 6">
            <a:extLst>
              <a:ext uri="{FF2B5EF4-FFF2-40B4-BE49-F238E27FC236}">
                <a16:creationId xmlns:a16="http://schemas.microsoft.com/office/drawing/2014/main" id="{FB152BFA-E189-D756-88B5-407691676772}"/>
              </a:ext>
            </a:extLst>
          </p:cNvPr>
          <p:cNvSpPr/>
          <p:nvPr/>
        </p:nvSpPr>
        <p:spPr>
          <a:xfrm>
            <a:off x="1410548" y="2785462"/>
            <a:ext cx="256887" cy="157523"/>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07F70C08-F5BD-23D3-4EC2-36E51AD0DFDE}"/>
              </a:ext>
            </a:extLst>
          </p:cNvPr>
          <p:cNvSpPr/>
          <p:nvPr/>
        </p:nvSpPr>
        <p:spPr>
          <a:xfrm>
            <a:off x="4468267" y="2854707"/>
            <a:ext cx="291814" cy="157523"/>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D5F05619-BD0D-5EB4-8426-036FE9B86EFD}"/>
              </a:ext>
            </a:extLst>
          </p:cNvPr>
          <p:cNvSpPr/>
          <p:nvPr/>
        </p:nvSpPr>
        <p:spPr>
          <a:xfrm>
            <a:off x="7720325" y="2881690"/>
            <a:ext cx="288827" cy="157523"/>
          </a:xfrm>
          <a:prstGeom prst="rect">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23B1E4A2-3D9E-9321-71EB-CD8C37A0326E}"/>
              </a:ext>
            </a:extLst>
          </p:cNvPr>
          <p:cNvSpPr txBox="1"/>
          <p:nvPr/>
        </p:nvSpPr>
        <p:spPr>
          <a:xfrm>
            <a:off x="373848" y="4565490"/>
            <a:ext cx="7253239" cy="448008"/>
          </a:xfrm>
          <a:prstGeom prst="rect">
            <a:avLst/>
          </a:prstGeom>
          <a:solidFill>
            <a:srgbClr val="FFFDF9"/>
          </a:solidFill>
        </p:spPr>
        <p:txBody>
          <a:bodyPr wrap="square">
            <a:spAutoFit/>
          </a:bodyPr>
          <a:lstStyle/>
          <a:p>
            <a:pPr marL="0" indent="0">
              <a:lnSpc>
                <a:spcPct val="140000"/>
              </a:lnSpc>
              <a:buNone/>
            </a:pPr>
            <a:r>
              <a:rPr lang="de-DE" sz="1800" dirty="0">
                <a:solidFill>
                  <a:srgbClr val="B58900"/>
                </a:solidFill>
              </a:rPr>
              <a:t>🕵️‍♂️ Beispiel:</a:t>
            </a:r>
            <a:r>
              <a:rPr lang="de-DE" sz="1800" b="0" dirty="0">
                <a:solidFill>
                  <a:srgbClr val="B58900"/>
                </a:solidFill>
              </a:rPr>
              <a:t> </a:t>
            </a:r>
            <a:r>
              <a:rPr lang="de-DE" dirty="0">
                <a:solidFill>
                  <a:srgbClr val="B58900"/>
                </a:solidFill>
              </a:rPr>
              <a:t>[</a:t>
            </a:r>
            <a:r>
              <a:rPr lang="de-DE" dirty="0" err="1">
                <a:solidFill>
                  <a:srgbClr val="B58900"/>
                </a:solidFill>
              </a:rPr>
              <a:t>postId</a:t>
            </a:r>
            <a:r>
              <a:rPr lang="de-DE" dirty="0">
                <a:solidFill>
                  <a:srgbClr val="B58900"/>
                </a:solidFill>
              </a:rPr>
              <a:t>]/</a:t>
            </a:r>
            <a:r>
              <a:rPr lang="de-DE" dirty="0" err="1">
                <a:solidFill>
                  <a:srgbClr val="B58900"/>
                </a:solidFill>
              </a:rPr>
              <a:t>page.tsx</a:t>
            </a:r>
            <a:r>
              <a:rPr lang="de-DE" dirty="0">
                <a:solidFill>
                  <a:srgbClr val="B58900"/>
                </a:solidFill>
              </a:rPr>
              <a:t>, </a:t>
            </a:r>
            <a:r>
              <a:rPr lang="de-DE" sz="1800" b="0" dirty="0" err="1">
                <a:solidFill>
                  <a:srgbClr val="B58900"/>
                </a:solidFill>
              </a:rPr>
              <a:t>pnpm</a:t>
            </a:r>
            <a:r>
              <a:rPr lang="de-DE" sz="1800" b="0" dirty="0">
                <a:solidFill>
                  <a:srgbClr val="B58900"/>
                </a:solidFill>
              </a:rPr>
              <a:t> </a:t>
            </a:r>
            <a:r>
              <a:rPr lang="de-DE" sz="1800" b="0" dirty="0" err="1">
                <a:solidFill>
                  <a:srgbClr val="B58900"/>
                </a:solidFill>
              </a:rPr>
              <a:t>build</a:t>
            </a:r>
            <a:r>
              <a:rPr lang="de-DE" sz="1800" b="0" dirty="0">
                <a:solidFill>
                  <a:srgbClr val="B58900"/>
                </a:solidFill>
              </a:rPr>
              <a:t>, Log-Ausgabe</a:t>
            </a:r>
          </a:p>
        </p:txBody>
      </p:sp>
    </p:spTree>
    <p:extLst>
      <p:ext uri="{BB962C8B-B14F-4D97-AF65-F5344CB8AC3E}">
        <p14:creationId xmlns:p14="http://schemas.microsoft.com/office/powerpoint/2010/main" val="362546532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Fazit</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a:t>Statisches Rendering</a:t>
            </a:r>
          </a:p>
          <a:p>
            <a:pPr>
              <a:lnSpc>
                <a:spcPct val="140000"/>
              </a:lnSpc>
            </a:pPr>
            <a:r>
              <a:rPr lang="de-DE" dirty="0">
                <a:solidFill>
                  <a:srgbClr val="36544F"/>
                </a:solidFill>
              </a:rPr>
              <a:t>Statische Seiten werden </a:t>
            </a:r>
            <a:r>
              <a:rPr lang="de-DE" dirty="0" err="1">
                <a:solidFill>
                  <a:srgbClr val="36544F"/>
                </a:solidFill>
              </a:rPr>
              <a:t>gecached</a:t>
            </a:r>
            <a:endParaRPr lang="de-DE" dirty="0">
              <a:solidFill>
                <a:srgbClr val="36544F"/>
              </a:solidFill>
            </a:endParaRPr>
          </a:p>
          <a:p>
            <a:pPr lvl="1">
              <a:lnSpc>
                <a:spcPct val="140000"/>
              </a:lnSpc>
            </a:pPr>
            <a:r>
              <a:rPr lang="de-DE" b="0" dirty="0"/>
              <a:t>Auf dem Server und im Browser</a:t>
            </a:r>
          </a:p>
          <a:p>
            <a:pPr lvl="1">
              <a:lnSpc>
                <a:spcPct val="140000"/>
              </a:lnSpc>
            </a:pPr>
            <a:r>
              <a:rPr lang="de-DE" dirty="0"/>
              <a:t>Leider (?) nur Routen-basiert</a:t>
            </a:r>
            <a:endParaRPr lang="de-DE" b="0" dirty="0"/>
          </a:p>
          <a:p>
            <a:pPr>
              <a:lnSpc>
                <a:spcPct val="140000"/>
              </a:lnSpc>
            </a:pPr>
            <a:r>
              <a:rPr lang="de-DE" dirty="0" err="1">
                <a:solidFill>
                  <a:srgbClr val="36544F"/>
                </a:solidFill>
              </a:rPr>
              <a:t>Invalidierung</a:t>
            </a:r>
            <a:r>
              <a:rPr lang="de-DE" dirty="0">
                <a:solidFill>
                  <a:srgbClr val="36544F"/>
                </a:solidFill>
              </a:rPr>
              <a:t> über API oder zeitgesteuert</a:t>
            </a:r>
          </a:p>
          <a:p>
            <a:pPr lvl="1">
              <a:lnSpc>
                <a:spcPct val="140000"/>
              </a:lnSpc>
            </a:pPr>
            <a:r>
              <a:rPr lang="de-DE" b="0" dirty="0">
                <a:solidFill>
                  <a:srgbClr val="36544F"/>
                </a:solidFill>
              </a:rPr>
              <a:t>Das Verhalten ist manchmal verwirrend und leider (?) </a:t>
            </a:r>
            <a:r>
              <a:rPr lang="de-DE" b="0" dirty="0" err="1">
                <a:solidFill>
                  <a:srgbClr val="36544F"/>
                </a:solidFill>
              </a:rPr>
              <a:t>opt</a:t>
            </a:r>
            <a:r>
              <a:rPr lang="de-DE" b="0" dirty="0">
                <a:solidFill>
                  <a:srgbClr val="36544F"/>
                </a:solidFill>
              </a:rPr>
              <a:t>-out</a:t>
            </a:r>
          </a:p>
          <a:p>
            <a:pPr marL="0" indent="0">
              <a:lnSpc>
                <a:spcPct val="140000"/>
              </a:lnSpc>
              <a:buNone/>
            </a:pPr>
            <a:endParaRPr lang="de-DE" dirty="0">
              <a:solidFill>
                <a:srgbClr val="36544F"/>
              </a:solidFill>
            </a:endParaRPr>
          </a:p>
        </p:txBody>
      </p:sp>
    </p:spTree>
    <p:extLst>
      <p:ext uri="{BB962C8B-B14F-4D97-AF65-F5344CB8AC3E}">
        <p14:creationId xmlns:p14="http://schemas.microsoft.com/office/powerpoint/2010/main" val="87206371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Fazit</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70" y="769544"/>
            <a:ext cx="8768862" cy="4373955"/>
          </a:xfrm>
        </p:spPr>
        <p:txBody>
          <a:bodyPr>
            <a:normAutofit/>
          </a:bodyPr>
          <a:lstStyle/>
          <a:p>
            <a:pPr marL="0" indent="0">
              <a:buNone/>
            </a:pPr>
            <a:r>
              <a:rPr lang="de-DE" dirty="0" err="1"/>
              <a:t>Preloading</a:t>
            </a:r>
            <a:endParaRPr lang="de-DE" dirty="0"/>
          </a:p>
          <a:p>
            <a:pPr>
              <a:lnSpc>
                <a:spcPct val="140000"/>
              </a:lnSpc>
            </a:pPr>
            <a:r>
              <a:rPr lang="de-DE" dirty="0">
                <a:solidFill>
                  <a:srgbClr val="36544F"/>
                </a:solidFill>
              </a:rPr>
              <a:t>Interne Routen könnten von </a:t>
            </a:r>
            <a:r>
              <a:rPr lang="de-DE" dirty="0" err="1">
                <a:solidFill>
                  <a:srgbClr val="36544F"/>
                </a:solidFill>
              </a:rPr>
              <a:t>Next.js</a:t>
            </a:r>
            <a:r>
              <a:rPr lang="de-DE" dirty="0">
                <a:solidFill>
                  <a:srgbClr val="36544F"/>
                </a:solidFill>
              </a:rPr>
              <a:t> im Hintergrund geladen</a:t>
            </a:r>
          </a:p>
          <a:p>
            <a:pPr lvl="1">
              <a:lnSpc>
                <a:spcPct val="140000"/>
              </a:lnSpc>
            </a:pPr>
            <a:r>
              <a:rPr lang="de-DE" b="0" dirty="0"/>
              <a:t>Dann geht der Seitenwechsel schneller</a:t>
            </a:r>
          </a:p>
          <a:p>
            <a:pPr marL="0" indent="0">
              <a:lnSpc>
                <a:spcPct val="140000"/>
              </a:lnSpc>
              <a:buNone/>
            </a:pPr>
            <a:endParaRPr lang="de-DE" dirty="0">
              <a:solidFill>
                <a:srgbClr val="36544F"/>
              </a:solidFill>
            </a:endParaRPr>
          </a:p>
          <a:p>
            <a:pPr marL="0" indent="0">
              <a:lnSpc>
                <a:spcPct val="140000"/>
              </a:lnSpc>
              <a:buNone/>
            </a:pPr>
            <a:r>
              <a:rPr lang="de-DE" sz="1800" dirty="0">
                <a:solidFill>
                  <a:srgbClr val="B58900"/>
                </a:solidFill>
              </a:rPr>
              <a:t>🕵️‍♂️ Beispiel:</a:t>
            </a:r>
            <a:r>
              <a:rPr lang="de-DE" sz="1800" b="0" dirty="0">
                <a:solidFill>
                  <a:srgbClr val="B58900"/>
                </a:solidFill>
              </a:rPr>
              <a:t> </a:t>
            </a:r>
            <a:r>
              <a:rPr lang="de-DE" sz="1800" b="0" dirty="0" err="1">
                <a:solidFill>
                  <a:srgbClr val="B58900"/>
                </a:solidFill>
              </a:rPr>
              <a:t>Header.tsx</a:t>
            </a:r>
            <a:r>
              <a:rPr lang="de-DE" sz="1800" b="0" dirty="0">
                <a:solidFill>
                  <a:srgbClr val="B58900"/>
                </a:solidFill>
              </a:rPr>
              <a:t> </a:t>
            </a:r>
            <a:r>
              <a:rPr lang="de-DE" sz="1800" b="0" dirty="0" err="1">
                <a:solidFill>
                  <a:srgbClr val="B58900"/>
                </a:solidFill>
              </a:rPr>
              <a:t>enablePrefetch</a:t>
            </a:r>
            <a:r>
              <a:rPr lang="de-DE" sz="1800" b="0" dirty="0">
                <a:solidFill>
                  <a:srgbClr val="B58900"/>
                </a:solidFill>
              </a:rPr>
              <a:t> auf </a:t>
            </a:r>
            <a:r>
              <a:rPr lang="de-DE" sz="1800" b="0" dirty="0" err="1">
                <a:solidFill>
                  <a:srgbClr val="B58900"/>
                </a:solidFill>
              </a:rPr>
              <a:t>true</a:t>
            </a:r>
            <a:r>
              <a:rPr lang="de-DE" sz="1800" b="0" dirty="0">
                <a:solidFill>
                  <a:srgbClr val="B58900"/>
                </a:solidFill>
              </a:rPr>
              <a:t> stellen, </a:t>
            </a:r>
            <a:r>
              <a:rPr lang="de-DE" sz="1800" b="0" dirty="0" err="1">
                <a:solidFill>
                  <a:srgbClr val="B58900"/>
                </a:solidFill>
              </a:rPr>
              <a:t>pnpm</a:t>
            </a:r>
            <a:r>
              <a:rPr lang="de-DE" sz="1800" b="0" dirty="0">
                <a:solidFill>
                  <a:srgbClr val="B58900"/>
                </a:solidFill>
              </a:rPr>
              <a:t> </a:t>
            </a:r>
            <a:r>
              <a:rPr lang="de-DE" sz="1800" b="0" dirty="0" err="1">
                <a:solidFill>
                  <a:srgbClr val="B58900"/>
                </a:solidFill>
              </a:rPr>
              <a:t>build</a:t>
            </a:r>
            <a:endParaRPr lang="de-DE" sz="1800" b="0" dirty="0">
              <a:solidFill>
                <a:srgbClr val="B58900"/>
              </a:solidFill>
            </a:endParaRPr>
          </a:p>
        </p:txBody>
      </p:sp>
    </p:spTree>
    <p:extLst>
      <p:ext uri="{BB962C8B-B14F-4D97-AF65-F5344CB8AC3E}">
        <p14:creationId xmlns:p14="http://schemas.microsoft.com/office/powerpoint/2010/main" val="369940540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594C0C99-ACB8-8146-A5B7-29432AEE72BF}"/>
              </a:ext>
            </a:extLst>
          </p:cNvPr>
          <p:cNvSpPr/>
          <p:nvPr/>
        </p:nvSpPr>
        <p:spPr>
          <a:xfrm>
            <a:off x="0" y="1137125"/>
            <a:ext cx="9144000" cy="1862048"/>
          </a:xfrm>
          <a:prstGeom prst="rect">
            <a:avLst/>
          </a:prstGeom>
        </p:spPr>
        <p:txBody>
          <a:bodyPr wrap="square">
            <a:spAutoFit/>
          </a:bodyPr>
          <a:lstStyle/>
          <a:p>
            <a:pPr algn="ctr"/>
            <a:r>
              <a:rPr lang="de-DE" sz="11500" b="1" dirty="0">
                <a:solidFill>
                  <a:srgbClr val="B04432"/>
                </a:solidFill>
                <a:latin typeface="Source Sans Pro" panose="020B0503030403020204" pitchFamily="34" charset="77"/>
              </a:rPr>
              <a:t>Fazit</a:t>
            </a:r>
            <a:endParaRPr lang="de-DE" sz="4800" b="1" dirty="0">
              <a:solidFill>
                <a:srgbClr val="B04432"/>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Tree>
    <p:extLst>
      <p:ext uri="{BB962C8B-B14F-4D97-AF65-F5344CB8AC3E}">
        <p14:creationId xmlns:p14="http://schemas.microsoft.com/office/powerpoint/2010/main" val="321839758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7217083" cy="3996928"/>
          </a:xfrm>
        </p:spPr>
        <p:txBody>
          <a:bodyPr>
            <a:noAutofit/>
          </a:bodyPr>
          <a:lstStyle/>
          <a:p>
            <a:pPr marL="0" indent="0">
              <a:buNone/>
            </a:pPr>
            <a:r>
              <a:rPr lang="de-DE" dirty="0"/>
              <a:t>Die Anforderungen unserer Anwendung mit </a:t>
            </a:r>
            <a:r>
              <a:rPr lang="de-DE" dirty="0" err="1"/>
              <a:t>Next.js</a:t>
            </a:r>
            <a:r>
              <a:rPr lang="de-DE" dirty="0"/>
              <a:t> </a:t>
            </a:r>
          </a:p>
          <a:p>
            <a:r>
              <a:rPr lang="de-DE" b="0" dirty="0">
                <a:solidFill>
                  <a:srgbClr val="36544F"/>
                </a:solidFill>
              </a:rPr>
              <a:t>Sinnvoll oder nicht?</a:t>
            </a:r>
          </a:p>
          <a:p>
            <a:pPr marL="0" indent="0">
              <a:buNone/>
            </a:pPr>
            <a:endParaRPr lang="de-DE" sz="1600" b="0" dirty="0">
              <a:solidFill>
                <a:srgbClr val="36544F"/>
              </a:solidFill>
            </a:endParaRPr>
          </a:p>
          <a:p>
            <a:pPr marL="0" indent="0">
              <a:buNone/>
            </a:pPr>
            <a:endParaRPr lang="de-DE" sz="1600" b="0" dirty="0">
              <a:solidFill>
                <a:srgbClr val="36544F"/>
              </a:solidFill>
            </a:endParaRP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Tree>
    <p:extLst>
      <p:ext uri="{BB962C8B-B14F-4D97-AF65-F5344CB8AC3E}">
        <p14:creationId xmlns:p14="http://schemas.microsoft.com/office/powerpoint/2010/main" val="987132512"/>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JavaScript oder klassisch/statisch?</a:t>
            </a:r>
            <a:endParaRPr lang="de-DE" sz="1600" b="0" dirty="0">
              <a:solidFill>
                <a:srgbClr val="36544F"/>
              </a:solidFill>
            </a:endParaRPr>
          </a:p>
          <a:p>
            <a:pPr>
              <a:lnSpc>
                <a:spcPct val="140000"/>
              </a:lnSpc>
            </a:pPr>
            <a:r>
              <a:rPr lang="de-DE" sz="1600" b="0" dirty="0">
                <a:solidFill>
                  <a:srgbClr val="36544F"/>
                </a:solidFill>
              </a:rPr>
              <a:t>Inhaltsverzeichnis für die Artikel einer Blogging-</a:t>
            </a:r>
            <a:r>
              <a:rPr lang="de-DE" sz="1600" b="0" dirty="0" err="1">
                <a:solidFill>
                  <a:srgbClr val="36544F"/>
                </a:solidFill>
              </a:rPr>
              <a:t>Platform</a:t>
            </a:r>
            <a:endParaRPr lang="de-DE" sz="1600" b="0" dirty="0">
              <a:solidFill>
                <a:srgbClr val="36544F"/>
              </a:solidFill>
            </a:endParaRP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Mit dem Klick auf einen Button wird die Liste der Titel umsortiert</a:t>
            </a:r>
          </a:p>
          <a:p>
            <a:pPr>
              <a:lnSpc>
                <a:spcPct val="140000"/>
              </a:lnSpc>
            </a:pPr>
            <a:r>
              <a:rPr lang="de-DE" sz="1600" b="0" dirty="0">
                <a:solidFill>
                  <a:srgbClr val="36544F"/>
                </a:solidFill>
              </a:rPr>
              <a:t>Der Button für die aktuelle Sortierung ist disabled</a:t>
            </a:r>
          </a:p>
          <a:p>
            <a:pPr>
              <a:lnSpc>
                <a:spcPct val="140000"/>
              </a:lnSpc>
            </a:pPr>
            <a:r>
              <a:rPr lang="de-DE" sz="1600" b="0" dirty="0">
                <a:solidFill>
                  <a:srgbClr val="36544F"/>
                </a:solidFill>
              </a:rPr>
              <a:t>Klick auf einen Blog-Titel öffnet den entsprechenden Artikel</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5" name="Grafik 4">
            <a:extLst>
              <a:ext uri="{FF2B5EF4-FFF2-40B4-BE49-F238E27FC236}">
                <a16:creationId xmlns:a16="http://schemas.microsoft.com/office/drawing/2014/main" id="{09DC7CDE-342B-0458-0803-F1FB26A80EAB}"/>
              </a:ext>
            </a:extLst>
          </p:cNvPr>
          <p:cNvPicPr>
            <a:picLocks noChangeAspect="1"/>
          </p:cNvPicPr>
          <p:nvPr/>
        </p:nvPicPr>
        <p:blipFill>
          <a:blip r:embed="rId2"/>
          <a:stretch>
            <a:fillRect/>
          </a:stretch>
        </p:blipFill>
        <p:spPr>
          <a:xfrm>
            <a:off x="4389941" y="855589"/>
            <a:ext cx="4496682" cy="2652854"/>
          </a:xfrm>
          <a:prstGeom prst="rect">
            <a:avLst/>
          </a:prstGeom>
        </p:spPr>
      </p:pic>
    </p:spTree>
    <p:extLst>
      <p:ext uri="{BB962C8B-B14F-4D97-AF65-F5344CB8AC3E}">
        <p14:creationId xmlns:p14="http://schemas.microsoft.com/office/powerpoint/2010/main" val="17694058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JavaScript oder klassisch/statisch?</a:t>
            </a:r>
            <a:endParaRPr lang="de-DE" sz="1800" b="0" dirty="0">
              <a:solidFill>
                <a:srgbClr val="9E60B8"/>
              </a:solidFill>
            </a:endParaRPr>
          </a:p>
          <a:p>
            <a:pPr>
              <a:lnSpc>
                <a:spcPct val="140000"/>
              </a:lnSpc>
            </a:pPr>
            <a:r>
              <a:rPr lang="de-DE" sz="1600" b="0" dirty="0">
                <a:solidFill>
                  <a:srgbClr val="36544F"/>
                </a:solidFill>
              </a:rPr>
              <a:t>Artikel in einer Blog-Anwendung</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Mit den Pfeilen kann man vorherigen/nächsten Blog-Post anzeigen</a:t>
            </a:r>
          </a:p>
          <a:p>
            <a:pPr>
              <a:lnSpc>
                <a:spcPct val="140000"/>
              </a:lnSpc>
            </a:pPr>
            <a:r>
              <a:rPr lang="de-DE" sz="1600" b="0" dirty="0">
                <a:solidFill>
                  <a:srgbClr val="36544F"/>
                </a:solidFill>
              </a:rPr>
              <a:t>Die einzelnen Posts sind per Link adressierbar/als Bookmark speicherbar</a:t>
            </a:r>
          </a:p>
          <a:p>
            <a:pPr>
              <a:lnSpc>
                <a:spcPct val="140000"/>
              </a:lnSpc>
            </a:pPr>
            <a:r>
              <a:rPr lang="de-DE" sz="1600" b="0" dirty="0">
                <a:solidFill>
                  <a:srgbClr val="36544F"/>
                </a:solidFill>
              </a:rPr>
              <a:t>Die Artikel werden von Google gefunden (SEO)</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7" name="Grafik 6">
            <a:extLst>
              <a:ext uri="{FF2B5EF4-FFF2-40B4-BE49-F238E27FC236}">
                <a16:creationId xmlns:a16="http://schemas.microsoft.com/office/drawing/2014/main" id="{FE0D54F2-474B-F63A-61F0-C2D23825CF69}"/>
              </a:ext>
            </a:extLst>
          </p:cNvPr>
          <p:cNvPicPr>
            <a:picLocks noChangeAspect="1"/>
          </p:cNvPicPr>
          <p:nvPr/>
        </p:nvPicPr>
        <p:blipFill>
          <a:blip r:embed="rId2"/>
          <a:stretch>
            <a:fillRect/>
          </a:stretch>
        </p:blipFill>
        <p:spPr>
          <a:xfrm>
            <a:off x="4431687" y="839640"/>
            <a:ext cx="4524744" cy="3996928"/>
          </a:xfrm>
          <a:prstGeom prst="rect">
            <a:avLst/>
          </a:prstGeom>
        </p:spPr>
      </p:pic>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step_01</a:t>
            </a:r>
          </a:p>
        </p:txBody>
      </p:sp>
    </p:spTree>
    <p:extLst>
      <p:ext uri="{BB962C8B-B14F-4D97-AF65-F5344CB8AC3E}">
        <p14:creationId xmlns:p14="http://schemas.microsoft.com/office/powerpoint/2010/main" val="3360695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5344733" cy="46166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2400" b="1" dirty="0">
                <a:solidFill>
                  <a:srgbClr val="36544F"/>
                </a:solidFill>
                <a:latin typeface="Source Sans Pro SemiBold" panose="020B0503030403020204" pitchFamily="34" charset="0"/>
              </a:rPr>
              <a:t>Das Problem von Schnipsel-Architektur</a:t>
            </a:r>
          </a:p>
        </p:txBody>
      </p:sp>
      <p:pic>
        <p:nvPicPr>
          <p:cNvPr id="6" name="Grafik 5">
            <a:extLst>
              <a:ext uri="{FF2B5EF4-FFF2-40B4-BE49-F238E27FC236}">
                <a16:creationId xmlns:a16="http://schemas.microsoft.com/office/drawing/2014/main" id="{6B1B0F26-E7ED-C008-AA25-8D73858143F9}"/>
              </a:ext>
            </a:extLst>
          </p:cNvPr>
          <p:cNvPicPr>
            <a:picLocks noChangeAspect="1"/>
          </p:cNvPicPr>
          <p:nvPr/>
        </p:nvPicPr>
        <p:blipFill>
          <a:blip r:embed="rId2"/>
          <a:stretch>
            <a:fillRect/>
          </a:stretch>
        </p:blipFill>
        <p:spPr>
          <a:xfrm>
            <a:off x="1897014" y="1635040"/>
            <a:ext cx="820246" cy="1368136"/>
          </a:xfrm>
          <a:prstGeom prst="rect">
            <a:avLst/>
          </a:prstGeom>
        </p:spPr>
      </p:pic>
      <p:pic>
        <p:nvPicPr>
          <p:cNvPr id="7" name="Grafik 6">
            <a:extLst>
              <a:ext uri="{FF2B5EF4-FFF2-40B4-BE49-F238E27FC236}">
                <a16:creationId xmlns:a16="http://schemas.microsoft.com/office/drawing/2014/main" id="{93621BA6-0248-B914-3DC1-DEEE270CDB9B}"/>
              </a:ext>
            </a:extLst>
          </p:cNvPr>
          <p:cNvPicPr>
            <a:picLocks noChangeAspect="1"/>
          </p:cNvPicPr>
          <p:nvPr/>
        </p:nvPicPr>
        <p:blipFill>
          <a:blip r:embed="rId3"/>
          <a:stretch>
            <a:fillRect/>
          </a:stretch>
        </p:blipFill>
        <p:spPr>
          <a:xfrm>
            <a:off x="3159557" y="1635040"/>
            <a:ext cx="820247" cy="1368139"/>
          </a:xfrm>
          <a:prstGeom prst="rect">
            <a:avLst/>
          </a:prstGeom>
        </p:spPr>
      </p:pic>
      <p:pic>
        <p:nvPicPr>
          <p:cNvPr id="8" name="Grafik 7">
            <a:extLst>
              <a:ext uri="{FF2B5EF4-FFF2-40B4-BE49-F238E27FC236}">
                <a16:creationId xmlns:a16="http://schemas.microsoft.com/office/drawing/2014/main" id="{AA7D7EFA-60C9-02FF-A6BF-C4BB2877C912}"/>
              </a:ext>
            </a:extLst>
          </p:cNvPr>
          <p:cNvPicPr>
            <a:picLocks noChangeAspect="1"/>
          </p:cNvPicPr>
          <p:nvPr/>
        </p:nvPicPr>
        <p:blipFill>
          <a:blip r:embed="rId4"/>
          <a:stretch>
            <a:fillRect/>
          </a:stretch>
        </p:blipFill>
        <p:spPr>
          <a:xfrm>
            <a:off x="4422101" y="1635040"/>
            <a:ext cx="820246" cy="1368136"/>
          </a:xfrm>
          <a:prstGeom prst="rect">
            <a:avLst/>
          </a:prstGeom>
        </p:spPr>
      </p:pic>
      <p:pic>
        <p:nvPicPr>
          <p:cNvPr id="9" name="Grafik 8">
            <a:extLst>
              <a:ext uri="{FF2B5EF4-FFF2-40B4-BE49-F238E27FC236}">
                <a16:creationId xmlns:a16="http://schemas.microsoft.com/office/drawing/2014/main" id="{C89D490E-F9F6-3C32-BDDC-CFDCB360A6B6}"/>
              </a:ext>
            </a:extLst>
          </p:cNvPr>
          <p:cNvPicPr>
            <a:picLocks noChangeAspect="1"/>
          </p:cNvPicPr>
          <p:nvPr/>
        </p:nvPicPr>
        <p:blipFill>
          <a:blip r:embed="rId5"/>
          <a:stretch>
            <a:fillRect/>
          </a:stretch>
        </p:blipFill>
        <p:spPr>
          <a:xfrm>
            <a:off x="5684644" y="1635040"/>
            <a:ext cx="820246" cy="1368136"/>
          </a:xfrm>
          <a:prstGeom prst="rect">
            <a:avLst/>
          </a:prstGeom>
        </p:spPr>
      </p:pic>
      <p:sp>
        <p:nvSpPr>
          <p:cNvPr id="14" name="Inhaltsplatzhalter 2">
            <a:extLst>
              <a:ext uri="{FF2B5EF4-FFF2-40B4-BE49-F238E27FC236}">
                <a16:creationId xmlns:a16="http://schemas.microsoft.com/office/drawing/2014/main" id="{D9005F80-062A-64B2-AA47-DCC1B2886906}"/>
              </a:ext>
            </a:extLst>
          </p:cNvPr>
          <p:cNvSpPr txBox="1">
            <a:spLocks/>
          </p:cNvSpPr>
          <p:nvPr/>
        </p:nvSpPr>
        <p:spPr>
          <a:xfrm>
            <a:off x="285106" y="2804499"/>
            <a:ext cx="8858894" cy="234002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de-DE" dirty="0"/>
          </a:p>
          <a:p>
            <a:endParaRPr lang="de-DE" b="0" dirty="0">
              <a:solidFill>
                <a:srgbClr val="36544F"/>
              </a:solidFill>
            </a:endParaRPr>
          </a:p>
          <a:p>
            <a:pPr>
              <a:lnSpc>
                <a:spcPct val="120000"/>
              </a:lnSpc>
            </a:pPr>
            <a:r>
              <a:rPr lang="de-DE" b="0" dirty="0">
                <a:solidFill>
                  <a:srgbClr val="36544F"/>
                </a:solidFill>
                <a:latin typeface="Source Sans Pro" panose="020B0503030403020204" pitchFamily="34" charset="0"/>
              </a:rPr>
              <a:t>Bunter Strauß an Server- und Client-Technologien (Backend-Sprache, Template-Sprache, JavaScript)</a:t>
            </a:r>
          </a:p>
          <a:p>
            <a:pPr>
              <a:lnSpc>
                <a:spcPct val="120000"/>
              </a:lnSpc>
            </a:pPr>
            <a:r>
              <a:rPr lang="de-DE" b="0" dirty="0">
                <a:solidFill>
                  <a:srgbClr val="36544F"/>
                </a:solidFill>
                <a:latin typeface="Source Sans Pro" panose="020B0503030403020204" pitchFamily="34" charset="0"/>
              </a:rPr>
              <a:t>Verantwortlichkeit willkürlich auf Frontend und Backend aufgeteilt</a:t>
            </a:r>
            <a:endParaRPr lang="de-DE" sz="2100" dirty="0">
              <a:latin typeface="Source Sans Pro" panose="020B0503030403020204" pitchFamily="34" charset="0"/>
            </a:endParaRPr>
          </a:p>
          <a:p>
            <a:pPr marL="0" indent="0">
              <a:buFont typeface="Arial" panose="020B0604020202020204" pitchFamily="34" charset="0"/>
              <a:buNone/>
            </a:pPr>
            <a:endParaRPr lang="de-DE" b="0" dirty="0">
              <a:solidFill>
                <a:srgbClr val="36544F"/>
              </a:solidFill>
            </a:endParaRPr>
          </a:p>
          <a:p>
            <a:endParaRPr lang="de-DE" b="0" dirty="0">
              <a:solidFill>
                <a:srgbClr val="36544F"/>
              </a:solidFill>
            </a:endParaRPr>
          </a:p>
        </p:txBody>
      </p:sp>
      <p:sp>
        <p:nvSpPr>
          <p:cNvPr id="15" name="Textfeld 14">
            <a:extLst>
              <a:ext uri="{FF2B5EF4-FFF2-40B4-BE49-F238E27FC236}">
                <a16:creationId xmlns:a16="http://schemas.microsoft.com/office/drawing/2014/main" id="{4DA8F1AC-F25D-3606-EFE4-2FD4B8A1381C}"/>
              </a:ext>
            </a:extLst>
          </p:cNvPr>
          <p:cNvSpPr txBox="1"/>
          <p:nvPr/>
        </p:nvSpPr>
        <p:spPr>
          <a:xfrm>
            <a:off x="1782991" y="3003176"/>
            <a:ext cx="1051891" cy="307777"/>
          </a:xfrm>
          <a:prstGeom prst="rect">
            <a:avLst/>
          </a:prstGeom>
          <a:noFill/>
        </p:spPr>
        <p:txBody>
          <a:bodyPr wrap="none" rtlCol="0">
            <a:spAutoFit/>
          </a:bodyPr>
          <a:lstStyle/>
          <a:p>
            <a:pPr algn="l"/>
            <a:r>
              <a:rPr lang="de-DE" sz="1400" dirty="0">
                <a:solidFill>
                  <a:srgbClr val="36544F"/>
                </a:solidFill>
                <a:latin typeface="Source Sans Pro" panose="020B0503030403020204" pitchFamily="34" charset="0"/>
              </a:rPr>
              <a:t>HTML-Seite</a:t>
            </a:r>
          </a:p>
        </p:txBody>
      </p:sp>
    </p:spTree>
    <p:extLst>
      <p:ext uri="{BB962C8B-B14F-4D97-AF65-F5344CB8AC3E}">
        <p14:creationId xmlns:p14="http://schemas.microsoft.com/office/powerpoint/2010/main" val="324167312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JavaScript oder klassisch/statisch?</a:t>
            </a:r>
            <a:endParaRPr lang="de-DE" sz="1800" b="0" dirty="0">
              <a:solidFill>
                <a:srgbClr val="9E60B8"/>
              </a:solidFill>
            </a:endParaRPr>
          </a:p>
          <a:p>
            <a:pPr>
              <a:lnSpc>
                <a:spcPct val="140000"/>
              </a:lnSpc>
            </a:pPr>
            <a:r>
              <a:rPr lang="de-DE" sz="1600" b="0" dirty="0">
                <a:solidFill>
                  <a:srgbClr val="36544F"/>
                </a:solidFill>
              </a:rPr>
              <a:t>Neu: Es gibt ein Formular für Kommentare</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Validierung: Beide Felder sind Pflicht. Wann und wo Fehlermeldung?</a:t>
            </a:r>
          </a:p>
          <a:p>
            <a:pPr>
              <a:lnSpc>
                <a:spcPct val="140000"/>
              </a:lnSpc>
            </a:pPr>
            <a:r>
              <a:rPr lang="de-DE" sz="1600" b="0" dirty="0">
                <a:solidFill>
                  <a:srgbClr val="36544F"/>
                </a:solidFill>
              </a:rPr>
              <a:t>Nach dem Speichern soll der Kommentar direkt angezeigt werden </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step_03</a:t>
            </a:r>
          </a:p>
        </p:txBody>
      </p:sp>
      <p:pic>
        <p:nvPicPr>
          <p:cNvPr id="6" name="Grafik 5">
            <a:extLst>
              <a:ext uri="{FF2B5EF4-FFF2-40B4-BE49-F238E27FC236}">
                <a16:creationId xmlns:a16="http://schemas.microsoft.com/office/drawing/2014/main" id="{6B632487-5FC1-9EEE-DE7B-7FA267165896}"/>
              </a:ext>
            </a:extLst>
          </p:cNvPr>
          <p:cNvPicPr>
            <a:picLocks noChangeAspect="1"/>
          </p:cNvPicPr>
          <p:nvPr/>
        </p:nvPicPr>
        <p:blipFill>
          <a:blip r:embed="rId2"/>
          <a:stretch>
            <a:fillRect/>
          </a:stretch>
        </p:blipFill>
        <p:spPr>
          <a:xfrm>
            <a:off x="4431687" y="839639"/>
            <a:ext cx="3797913" cy="4000677"/>
          </a:xfrm>
          <a:prstGeom prst="rect">
            <a:avLst/>
          </a:prstGeom>
        </p:spPr>
      </p:pic>
    </p:spTree>
    <p:extLst>
      <p:ext uri="{BB962C8B-B14F-4D97-AF65-F5344CB8AC3E}">
        <p14:creationId xmlns:p14="http://schemas.microsoft.com/office/powerpoint/2010/main" val="390363972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JavaScript oder klassisch/statisch?</a:t>
            </a:r>
            <a:endParaRPr lang="de-DE" sz="1800" b="0" dirty="0">
              <a:solidFill>
                <a:srgbClr val="9E60B8"/>
              </a:solidFill>
            </a:endParaRPr>
          </a:p>
          <a:p>
            <a:pPr>
              <a:lnSpc>
                <a:spcPct val="140000"/>
              </a:lnSpc>
            </a:pPr>
            <a:r>
              <a:rPr lang="de-DE" sz="1600" b="0" dirty="0">
                <a:solidFill>
                  <a:srgbClr val="36544F"/>
                </a:solidFill>
              </a:rPr>
              <a:t>Neu: Es gibt ein 2. Formular ("Newsletter")</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Nach dem erfolgreichen Registrieren soll eine Meldung unter dem Textfeld auftauchen ("Vielen Dank für Ihre Registrierung)</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step_03</a:t>
            </a:r>
          </a:p>
        </p:txBody>
      </p:sp>
      <p:pic>
        <p:nvPicPr>
          <p:cNvPr id="7" name="Grafik 6">
            <a:extLst>
              <a:ext uri="{FF2B5EF4-FFF2-40B4-BE49-F238E27FC236}">
                <a16:creationId xmlns:a16="http://schemas.microsoft.com/office/drawing/2014/main" id="{6A00FA8C-8041-95AF-9630-02D475D6E2D9}"/>
              </a:ext>
            </a:extLst>
          </p:cNvPr>
          <p:cNvPicPr>
            <a:picLocks noChangeAspect="1"/>
          </p:cNvPicPr>
          <p:nvPr/>
        </p:nvPicPr>
        <p:blipFill>
          <a:blip r:embed="rId2"/>
          <a:stretch>
            <a:fillRect/>
          </a:stretch>
        </p:blipFill>
        <p:spPr>
          <a:xfrm>
            <a:off x="4431684" y="835890"/>
            <a:ext cx="3797915" cy="4000678"/>
          </a:xfrm>
          <a:prstGeom prst="rect">
            <a:avLst/>
          </a:prstGeom>
        </p:spPr>
      </p:pic>
      <p:pic>
        <p:nvPicPr>
          <p:cNvPr id="10" name="Grafik 9">
            <a:extLst>
              <a:ext uri="{FF2B5EF4-FFF2-40B4-BE49-F238E27FC236}">
                <a16:creationId xmlns:a16="http://schemas.microsoft.com/office/drawing/2014/main" id="{AB5FBC07-6587-8614-0C97-D2D8D7D41E51}"/>
              </a:ext>
            </a:extLst>
          </p:cNvPr>
          <p:cNvPicPr>
            <a:picLocks noChangeAspect="1"/>
          </p:cNvPicPr>
          <p:nvPr/>
        </p:nvPicPr>
        <p:blipFill rotWithShape="1">
          <a:blip r:embed="rId3"/>
          <a:srcRect l="32774" t="38184" r="-1"/>
          <a:stretch/>
        </p:blipFill>
        <p:spPr>
          <a:xfrm>
            <a:off x="345316" y="3210959"/>
            <a:ext cx="2253013" cy="1732390"/>
          </a:xfrm>
          <a:prstGeom prst="rect">
            <a:avLst/>
          </a:prstGeom>
        </p:spPr>
      </p:pic>
    </p:spTree>
    <p:extLst>
      <p:ext uri="{BB962C8B-B14F-4D97-AF65-F5344CB8AC3E}">
        <p14:creationId xmlns:p14="http://schemas.microsoft.com/office/powerpoint/2010/main" val="155988267"/>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JavaScript oder klassisch/statisch?</a:t>
            </a:r>
            <a:endParaRPr lang="de-DE" sz="1800" b="0" dirty="0">
              <a:solidFill>
                <a:srgbClr val="9E60B8"/>
              </a:solidFill>
            </a:endParaRPr>
          </a:p>
          <a:p>
            <a:pPr>
              <a:lnSpc>
                <a:spcPct val="140000"/>
              </a:lnSpc>
            </a:pPr>
            <a:r>
              <a:rPr lang="de-DE" sz="1600" b="0" dirty="0">
                <a:solidFill>
                  <a:srgbClr val="36544F"/>
                </a:solidFill>
              </a:rPr>
              <a:t>Der Blog-Post ist das Wichtigste der Seite</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Wenn das Ermitteln/Laden der Kommentare lange dauert, soll der Rest der Seite schon angezeigt werden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step_10</a:t>
            </a:r>
          </a:p>
        </p:txBody>
      </p:sp>
      <p:pic>
        <p:nvPicPr>
          <p:cNvPr id="11" name="Grafik 10">
            <a:extLst>
              <a:ext uri="{FF2B5EF4-FFF2-40B4-BE49-F238E27FC236}">
                <a16:creationId xmlns:a16="http://schemas.microsoft.com/office/drawing/2014/main" id="{4C443BA1-0DFD-056F-9BA6-FA9EBF22E5E0}"/>
              </a:ext>
            </a:extLst>
          </p:cNvPr>
          <p:cNvPicPr>
            <a:picLocks noChangeAspect="1"/>
          </p:cNvPicPr>
          <p:nvPr/>
        </p:nvPicPr>
        <p:blipFill rotWithShape="1">
          <a:blip r:embed="rId2"/>
          <a:srcRect l="2978" r="2699" b="6371"/>
          <a:stretch/>
        </p:blipFill>
        <p:spPr>
          <a:xfrm>
            <a:off x="4431685" y="839640"/>
            <a:ext cx="4366830" cy="3926834"/>
          </a:xfrm>
          <a:prstGeom prst="rect">
            <a:avLst/>
          </a:prstGeom>
        </p:spPr>
      </p:pic>
    </p:spTree>
    <p:extLst>
      <p:ext uri="{BB962C8B-B14F-4D97-AF65-F5344CB8AC3E}">
        <p14:creationId xmlns:p14="http://schemas.microsoft.com/office/powerpoint/2010/main" val="34191067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JavaScript oder klassisch/statisch?</a:t>
            </a:r>
            <a:endParaRPr lang="de-DE" sz="1800" b="0" dirty="0">
              <a:solidFill>
                <a:srgbClr val="9E60B8"/>
              </a:solidFill>
            </a:endParaRPr>
          </a:p>
          <a:p>
            <a:pPr>
              <a:lnSpc>
                <a:spcPct val="140000"/>
              </a:lnSpc>
            </a:pPr>
            <a:r>
              <a:rPr lang="de-DE" sz="1600" b="0" dirty="0">
                <a:solidFill>
                  <a:srgbClr val="36544F"/>
                </a:solidFill>
              </a:rPr>
              <a:t>Das Speichern des Kommentares dauert etwas länger</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Während der neue Kommentar gespeichert wird, soll eine Wartemeldung angezeigt werden</a:t>
            </a:r>
          </a:p>
          <a:p>
            <a:pPr>
              <a:lnSpc>
                <a:spcPct val="140000"/>
              </a:lnSpc>
            </a:pPr>
            <a:r>
              <a:rPr lang="de-DE" sz="1600" b="0" dirty="0">
                <a:solidFill>
                  <a:srgbClr val="36544F"/>
                </a:solidFill>
              </a:rPr>
              <a:t>Während der Kommentar gespeichert wird, soll es nicht möglich sein erneut, auf "Add"-Button zu drücken ("Double </a:t>
            </a:r>
            <a:r>
              <a:rPr lang="de-DE" sz="1600" b="0" dirty="0" err="1">
                <a:solidFill>
                  <a:srgbClr val="36544F"/>
                </a:solidFill>
              </a:rPr>
              <a:t>Submit</a:t>
            </a:r>
            <a:r>
              <a:rPr lang="de-DE" sz="1600" b="0" dirty="0">
                <a:solidFill>
                  <a:srgbClr val="36544F"/>
                </a:solidFill>
              </a:rPr>
              <a:t>")</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6" name="Grafik 5">
            <a:extLst>
              <a:ext uri="{FF2B5EF4-FFF2-40B4-BE49-F238E27FC236}">
                <a16:creationId xmlns:a16="http://schemas.microsoft.com/office/drawing/2014/main" id="{2DDCAD80-3A7F-CF11-E18E-2EF11C772829}"/>
              </a:ext>
            </a:extLst>
          </p:cNvPr>
          <p:cNvPicPr>
            <a:picLocks noChangeAspect="1"/>
          </p:cNvPicPr>
          <p:nvPr/>
        </p:nvPicPr>
        <p:blipFill>
          <a:blip r:embed="rId2"/>
          <a:stretch>
            <a:fillRect/>
          </a:stretch>
        </p:blipFill>
        <p:spPr>
          <a:xfrm>
            <a:off x="4431685" y="839640"/>
            <a:ext cx="3734305" cy="3933672"/>
          </a:xfrm>
          <a:prstGeom prst="rect">
            <a:avLst/>
          </a:prstGeom>
        </p:spPr>
      </p:pic>
    </p:spTree>
    <p:extLst>
      <p:ext uri="{BB962C8B-B14F-4D97-AF65-F5344CB8AC3E}">
        <p14:creationId xmlns:p14="http://schemas.microsoft.com/office/powerpoint/2010/main" val="94106976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JavaScript oder klassisch/statisch?</a:t>
            </a:r>
            <a:endParaRPr lang="de-DE" sz="1800" b="0" dirty="0">
              <a:solidFill>
                <a:srgbClr val="9E60B8"/>
              </a:solidFill>
            </a:endParaRPr>
          </a:p>
          <a:p>
            <a:pPr>
              <a:lnSpc>
                <a:spcPct val="140000"/>
              </a:lnSpc>
            </a:pPr>
            <a:r>
              <a:rPr lang="de-DE" sz="1600" b="0" dirty="0">
                <a:solidFill>
                  <a:srgbClr val="36544F"/>
                </a:solidFill>
              </a:rPr>
              <a:t>Lahmes Internet</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Beim Klicken auf die Pfeile (vorheriger/nächster Blogpost) soll eine Wartemeldung angezeigt werden, bis der nächste Blog-Post dargestellt werden kann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5" name="Grafik 4">
            <a:extLst>
              <a:ext uri="{FF2B5EF4-FFF2-40B4-BE49-F238E27FC236}">
                <a16:creationId xmlns:a16="http://schemas.microsoft.com/office/drawing/2014/main" id="{FCF9B03A-5D85-0A5E-B607-3664340CC392}"/>
              </a:ext>
            </a:extLst>
          </p:cNvPr>
          <p:cNvPicPr>
            <a:picLocks noChangeAspect="1"/>
          </p:cNvPicPr>
          <p:nvPr/>
        </p:nvPicPr>
        <p:blipFill>
          <a:blip r:embed="rId2"/>
          <a:stretch>
            <a:fillRect/>
          </a:stretch>
        </p:blipFill>
        <p:spPr>
          <a:xfrm>
            <a:off x="4435182" y="836677"/>
            <a:ext cx="3735404" cy="1858816"/>
          </a:xfrm>
          <a:prstGeom prst="rect">
            <a:avLst/>
          </a:prstGeom>
        </p:spPr>
      </p:pic>
    </p:spTree>
    <p:extLst>
      <p:ext uri="{BB962C8B-B14F-4D97-AF65-F5344CB8AC3E}">
        <p14:creationId xmlns:p14="http://schemas.microsoft.com/office/powerpoint/2010/main" val="38438528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JavaScript oder klassisch/statisch?</a:t>
            </a:r>
            <a:endParaRPr lang="de-DE" sz="1800" b="0" dirty="0">
              <a:solidFill>
                <a:srgbClr val="9E60B8"/>
              </a:solidFill>
            </a:endParaRPr>
          </a:p>
          <a:p>
            <a:pPr>
              <a:lnSpc>
                <a:spcPct val="140000"/>
              </a:lnSpc>
            </a:pPr>
            <a:r>
              <a:rPr lang="de-DE" sz="1600" b="0" dirty="0">
                <a:solidFill>
                  <a:srgbClr val="36544F"/>
                </a:solidFill>
              </a:rPr>
              <a:t>Zwei Formulare auf einer Seite</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Wenn auf den "Register"-Knopf gedrückt wird, sollen Eingaben im Kommentar-Formular erhalten bleiben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7" name="Grafik 6">
            <a:extLst>
              <a:ext uri="{FF2B5EF4-FFF2-40B4-BE49-F238E27FC236}">
                <a16:creationId xmlns:a16="http://schemas.microsoft.com/office/drawing/2014/main" id="{BDEF82C6-6590-1C88-310A-C8E82D42AB03}"/>
              </a:ext>
            </a:extLst>
          </p:cNvPr>
          <p:cNvPicPr>
            <a:picLocks noChangeAspect="1"/>
          </p:cNvPicPr>
          <p:nvPr/>
        </p:nvPicPr>
        <p:blipFill>
          <a:blip r:embed="rId2"/>
          <a:stretch>
            <a:fillRect/>
          </a:stretch>
        </p:blipFill>
        <p:spPr>
          <a:xfrm>
            <a:off x="4435182" y="831643"/>
            <a:ext cx="3735404" cy="3934830"/>
          </a:xfrm>
          <a:prstGeom prst="rect">
            <a:avLst/>
          </a:prstGeom>
        </p:spPr>
      </p:pic>
    </p:spTree>
    <p:extLst>
      <p:ext uri="{BB962C8B-B14F-4D97-AF65-F5344CB8AC3E}">
        <p14:creationId xmlns:p14="http://schemas.microsoft.com/office/powerpoint/2010/main" val="2014303848"/>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JavaScript oder klassisch/statisch?</a:t>
            </a:r>
            <a:endParaRPr lang="de-DE" sz="1800" b="0" dirty="0">
              <a:solidFill>
                <a:srgbClr val="9E60B8"/>
              </a:solidFill>
            </a:endParaRPr>
          </a:p>
          <a:p>
            <a:pPr>
              <a:lnSpc>
                <a:spcPct val="140000"/>
              </a:lnSpc>
            </a:pPr>
            <a:r>
              <a:rPr lang="de-DE" sz="1600" b="0" dirty="0">
                <a:solidFill>
                  <a:srgbClr val="36544F"/>
                </a:solidFill>
              </a:rPr>
              <a:t>Kein Datenverlust</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Beim Navigieren von einer Seite zur nächsten und wieder zurück sollen die Daten im Kommentar-Formular erhalten bleiben</a:t>
            </a:r>
          </a:p>
          <a:p>
            <a:pPr>
              <a:lnSpc>
                <a:spcPct val="140000"/>
              </a:lnSpc>
            </a:pPr>
            <a:r>
              <a:rPr lang="de-DE" sz="1600" b="0" dirty="0">
                <a:solidFill>
                  <a:srgbClr val="36544F"/>
                </a:solidFill>
              </a:rPr>
              <a:t>Auch bei der Verwendung des Back-/Forward-Buttons!</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6" name="Grafik 5">
            <a:extLst>
              <a:ext uri="{FF2B5EF4-FFF2-40B4-BE49-F238E27FC236}">
                <a16:creationId xmlns:a16="http://schemas.microsoft.com/office/drawing/2014/main" id="{DE87490F-CDD2-FE55-EDF1-FD68A869E89A}"/>
              </a:ext>
            </a:extLst>
          </p:cNvPr>
          <p:cNvPicPr>
            <a:picLocks noChangeAspect="1"/>
          </p:cNvPicPr>
          <p:nvPr/>
        </p:nvPicPr>
        <p:blipFill>
          <a:blip r:embed="rId2"/>
          <a:stretch>
            <a:fillRect/>
          </a:stretch>
        </p:blipFill>
        <p:spPr>
          <a:xfrm>
            <a:off x="4435182" y="831643"/>
            <a:ext cx="3735404" cy="3934830"/>
          </a:xfrm>
          <a:prstGeom prst="rect">
            <a:avLst/>
          </a:prstGeom>
        </p:spPr>
      </p:pic>
    </p:spTree>
    <p:extLst>
      <p:ext uri="{BB962C8B-B14F-4D97-AF65-F5344CB8AC3E}">
        <p14:creationId xmlns:p14="http://schemas.microsoft.com/office/powerpoint/2010/main" val="110197103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JavaScript oder klassisch/statisch?</a:t>
            </a:r>
            <a:endParaRPr lang="de-DE" sz="1800" b="0" dirty="0">
              <a:solidFill>
                <a:srgbClr val="9E60B8"/>
              </a:solidFill>
            </a:endParaRPr>
          </a:p>
          <a:p>
            <a:pPr>
              <a:lnSpc>
                <a:spcPct val="140000"/>
              </a:lnSpc>
            </a:pPr>
            <a:r>
              <a:rPr lang="de-DE" sz="1600" b="0" dirty="0">
                <a:solidFill>
                  <a:srgbClr val="36544F"/>
                </a:solidFill>
              </a:rPr>
              <a:t>Im Header wird ein </a:t>
            </a:r>
            <a:r>
              <a:rPr lang="de-DE" sz="1600" b="0" dirty="0" err="1">
                <a:solidFill>
                  <a:srgbClr val="36544F"/>
                </a:solidFill>
              </a:rPr>
              <a:t>Timer</a:t>
            </a:r>
            <a:r>
              <a:rPr lang="de-DE" sz="1600" b="0" dirty="0">
                <a:solidFill>
                  <a:srgbClr val="36544F"/>
                </a:solidFill>
              </a:rPr>
              <a:t> o.ä. dargestellt (z.B. Session Timeout </a:t>
            </a:r>
            <a:r>
              <a:rPr lang="de-DE" sz="1600" b="0" dirty="0" err="1">
                <a:solidFill>
                  <a:srgbClr val="36544F"/>
                </a:solidFill>
              </a:rPr>
              <a:t>Timer</a:t>
            </a:r>
            <a:r>
              <a:rPr lang="de-DE" sz="1600" b="0" dirty="0">
                <a:solidFill>
                  <a:srgbClr val="36544F"/>
                </a:solidFill>
              </a:rPr>
              <a:t>)</a:t>
            </a:r>
          </a:p>
          <a:p>
            <a:pPr>
              <a:lnSpc>
                <a:spcPct val="140000"/>
              </a:lnSpc>
            </a:pPr>
            <a:r>
              <a:rPr lang="de-DE" sz="1600" b="0" dirty="0">
                <a:solidFill>
                  <a:srgbClr val="36544F"/>
                </a:solidFill>
              </a:rPr>
              <a:t>oder ein Video läuft (z.B. mit Werbung)</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Beim Navigieren durch die Seiten soll das Video/der </a:t>
            </a:r>
            <a:r>
              <a:rPr lang="de-DE" sz="1600" b="0" dirty="0" err="1">
                <a:solidFill>
                  <a:srgbClr val="36544F"/>
                </a:solidFill>
              </a:rPr>
              <a:t>Timer</a:t>
            </a:r>
            <a:r>
              <a:rPr lang="de-DE" sz="1600" b="0" dirty="0">
                <a:solidFill>
                  <a:srgbClr val="36544F"/>
                </a:solidFill>
              </a:rPr>
              <a:t> ununterbrochen flüssig weiterlaufen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6" name="Grafik 5">
            <a:extLst>
              <a:ext uri="{FF2B5EF4-FFF2-40B4-BE49-F238E27FC236}">
                <a16:creationId xmlns:a16="http://schemas.microsoft.com/office/drawing/2014/main" id="{1C41AC81-1E8C-CB68-727B-00DC7823D315}"/>
              </a:ext>
            </a:extLst>
          </p:cNvPr>
          <p:cNvPicPr>
            <a:picLocks noChangeAspect="1"/>
          </p:cNvPicPr>
          <p:nvPr/>
        </p:nvPicPr>
        <p:blipFill>
          <a:blip r:embed="rId2"/>
          <a:stretch>
            <a:fillRect/>
          </a:stretch>
        </p:blipFill>
        <p:spPr>
          <a:xfrm>
            <a:off x="4435182" y="831642"/>
            <a:ext cx="3855378" cy="3266021"/>
          </a:xfrm>
          <a:prstGeom prst="rect">
            <a:avLst/>
          </a:prstGeom>
        </p:spPr>
      </p:pic>
      <p:sp>
        <p:nvSpPr>
          <p:cNvPr id="7" name="Rechteck 6">
            <a:extLst>
              <a:ext uri="{FF2B5EF4-FFF2-40B4-BE49-F238E27FC236}">
                <a16:creationId xmlns:a16="http://schemas.microsoft.com/office/drawing/2014/main" id="{EEEC5CB1-C300-2FD2-3A77-1B92F017FD21}"/>
              </a:ext>
            </a:extLst>
          </p:cNvPr>
          <p:cNvSpPr/>
          <p:nvPr/>
        </p:nvSpPr>
        <p:spPr>
          <a:xfrm>
            <a:off x="5736336" y="1207008"/>
            <a:ext cx="682752" cy="217301"/>
          </a:xfrm>
          <a:prstGeom prst="rect">
            <a:avLst/>
          </a:prstGeom>
          <a:noFill/>
          <a:ln w="158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endParaRPr>
          </a:p>
        </p:txBody>
      </p:sp>
    </p:spTree>
    <p:extLst>
      <p:ext uri="{BB962C8B-B14F-4D97-AF65-F5344CB8AC3E}">
        <p14:creationId xmlns:p14="http://schemas.microsoft.com/office/powerpoint/2010/main" val="136029751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JavaScript oder klassisch/statisch?</a:t>
            </a:r>
            <a:endParaRPr lang="de-DE" sz="1800" b="0" dirty="0">
              <a:solidFill>
                <a:srgbClr val="9E60B8"/>
              </a:solidFill>
            </a:endParaRPr>
          </a:p>
          <a:p>
            <a:pPr>
              <a:lnSpc>
                <a:spcPct val="140000"/>
              </a:lnSpc>
            </a:pPr>
            <a:r>
              <a:rPr lang="de-DE" sz="1600" b="0" dirty="0">
                <a:solidFill>
                  <a:srgbClr val="36544F"/>
                </a:solidFill>
              </a:rPr>
              <a:t>Der </a:t>
            </a:r>
            <a:r>
              <a:rPr lang="de-DE" sz="1600" b="0" dirty="0" err="1">
                <a:solidFill>
                  <a:srgbClr val="36544F"/>
                </a:solidFill>
              </a:rPr>
              <a:t>CommentService</a:t>
            </a:r>
            <a:r>
              <a:rPr lang="de-DE" sz="1600" b="0" dirty="0">
                <a:solidFill>
                  <a:srgbClr val="36544F"/>
                </a:solidFill>
              </a:rPr>
              <a:t> wird von einem externen Dienstleister betrieben</a:t>
            </a:r>
          </a:p>
          <a:p>
            <a:pPr>
              <a:lnSpc>
                <a:spcPct val="140000"/>
              </a:lnSpc>
            </a:pPr>
            <a:r>
              <a:rPr lang="de-DE" sz="1600" b="0" dirty="0">
                <a:solidFill>
                  <a:srgbClr val="36544F"/>
                </a:solidFill>
              </a:rPr>
              <a:t>Wir brauchen für den Zugriff einen API-Key</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Der API-Key ist ein Geheimnis und darf nicht für Dritte sichtbar sein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6" name="Grafik 5">
            <a:extLst>
              <a:ext uri="{FF2B5EF4-FFF2-40B4-BE49-F238E27FC236}">
                <a16:creationId xmlns:a16="http://schemas.microsoft.com/office/drawing/2014/main" id="{2DDCAD80-3A7F-CF11-E18E-2EF11C772829}"/>
              </a:ext>
            </a:extLst>
          </p:cNvPr>
          <p:cNvPicPr>
            <a:picLocks noChangeAspect="1"/>
          </p:cNvPicPr>
          <p:nvPr/>
        </p:nvPicPr>
        <p:blipFill>
          <a:blip r:embed="rId2"/>
          <a:stretch>
            <a:fillRect/>
          </a:stretch>
        </p:blipFill>
        <p:spPr>
          <a:xfrm>
            <a:off x="4431685" y="839640"/>
            <a:ext cx="3734305" cy="3933672"/>
          </a:xfrm>
          <a:prstGeom prst="rect">
            <a:avLst/>
          </a:prstGeom>
        </p:spPr>
      </p:pic>
    </p:spTree>
    <p:extLst>
      <p:ext uri="{BB962C8B-B14F-4D97-AF65-F5344CB8AC3E}">
        <p14:creationId xmlns:p14="http://schemas.microsoft.com/office/powerpoint/2010/main" val="2197595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5344733" cy="46166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2400" b="1" dirty="0">
                <a:solidFill>
                  <a:srgbClr val="36544F"/>
                </a:solidFill>
                <a:latin typeface="Source Sans Pro SemiBold" panose="020B0503030403020204" pitchFamily="34" charset="0"/>
              </a:rPr>
              <a:t>Das Problem von Schnipsel-Architektur</a:t>
            </a:r>
          </a:p>
        </p:txBody>
      </p:sp>
      <p:pic>
        <p:nvPicPr>
          <p:cNvPr id="6" name="Grafik 5">
            <a:extLst>
              <a:ext uri="{FF2B5EF4-FFF2-40B4-BE49-F238E27FC236}">
                <a16:creationId xmlns:a16="http://schemas.microsoft.com/office/drawing/2014/main" id="{6B1B0F26-E7ED-C008-AA25-8D73858143F9}"/>
              </a:ext>
            </a:extLst>
          </p:cNvPr>
          <p:cNvPicPr>
            <a:picLocks noChangeAspect="1"/>
          </p:cNvPicPr>
          <p:nvPr/>
        </p:nvPicPr>
        <p:blipFill>
          <a:blip r:embed="rId2"/>
          <a:stretch>
            <a:fillRect/>
          </a:stretch>
        </p:blipFill>
        <p:spPr>
          <a:xfrm>
            <a:off x="1897014" y="1635040"/>
            <a:ext cx="820246" cy="1368136"/>
          </a:xfrm>
          <a:prstGeom prst="rect">
            <a:avLst/>
          </a:prstGeom>
        </p:spPr>
      </p:pic>
      <p:pic>
        <p:nvPicPr>
          <p:cNvPr id="7" name="Grafik 6">
            <a:extLst>
              <a:ext uri="{FF2B5EF4-FFF2-40B4-BE49-F238E27FC236}">
                <a16:creationId xmlns:a16="http://schemas.microsoft.com/office/drawing/2014/main" id="{93621BA6-0248-B914-3DC1-DEEE270CDB9B}"/>
              </a:ext>
            </a:extLst>
          </p:cNvPr>
          <p:cNvPicPr>
            <a:picLocks noChangeAspect="1"/>
          </p:cNvPicPr>
          <p:nvPr/>
        </p:nvPicPr>
        <p:blipFill>
          <a:blip r:embed="rId3"/>
          <a:stretch>
            <a:fillRect/>
          </a:stretch>
        </p:blipFill>
        <p:spPr>
          <a:xfrm>
            <a:off x="3159557" y="1635040"/>
            <a:ext cx="820247" cy="1368139"/>
          </a:xfrm>
          <a:prstGeom prst="rect">
            <a:avLst/>
          </a:prstGeom>
        </p:spPr>
      </p:pic>
      <p:pic>
        <p:nvPicPr>
          <p:cNvPr id="8" name="Grafik 7">
            <a:extLst>
              <a:ext uri="{FF2B5EF4-FFF2-40B4-BE49-F238E27FC236}">
                <a16:creationId xmlns:a16="http://schemas.microsoft.com/office/drawing/2014/main" id="{AA7D7EFA-60C9-02FF-A6BF-C4BB2877C912}"/>
              </a:ext>
            </a:extLst>
          </p:cNvPr>
          <p:cNvPicPr>
            <a:picLocks noChangeAspect="1"/>
          </p:cNvPicPr>
          <p:nvPr/>
        </p:nvPicPr>
        <p:blipFill>
          <a:blip r:embed="rId4"/>
          <a:stretch>
            <a:fillRect/>
          </a:stretch>
        </p:blipFill>
        <p:spPr>
          <a:xfrm>
            <a:off x="4422101" y="1635040"/>
            <a:ext cx="820246" cy="1368136"/>
          </a:xfrm>
          <a:prstGeom prst="rect">
            <a:avLst/>
          </a:prstGeom>
        </p:spPr>
      </p:pic>
      <p:pic>
        <p:nvPicPr>
          <p:cNvPr id="9" name="Grafik 8">
            <a:extLst>
              <a:ext uri="{FF2B5EF4-FFF2-40B4-BE49-F238E27FC236}">
                <a16:creationId xmlns:a16="http://schemas.microsoft.com/office/drawing/2014/main" id="{C89D490E-F9F6-3C32-BDDC-CFDCB360A6B6}"/>
              </a:ext>
            </a:extLst>
          </p:cNvPr>
          <p:cNvPicPr>
            <a:picLocks noChangeAspect="1"/>
          </p:cNvPicPr>
          <p:nvPr/>
        </p:nvPicPr>
        <p:blipFill>
          <a:blip r:embed="rId5"/>
          <a:stretch>
            <a:fillRect/>
          </a:stretch>
        </p:blipFill>
        <p:spPr>
          <a:xfrm>
            <a:off x="5684644" y="1635040"/>
            <a:ext cx="820246" cy="1368136"/>
          </a:xfrm>
          <a:prstGeom prst="rect">
            <a:avLst/>
          </a:prstGeom>
        </p:spPr>
      </p:pic>
      <p:sp>
        <p:nvSpPr>
          <p:cNvPr id="14" name="Inhaltsplatzhalter 2">
            <a:extLst>
              <a:ext uri="{FF2B5EF4-FFF2-40B4-BE49-F238E27FC236}">
                <a16:creationId xmlns:a16="http://schemas.microsoft.com/office/drawing/2014/main" id="{D9005F80-062A-64B2-AA47-DCC1B2886906}"/>
              </a:ext>
            </a:extLst>
          </p:cNvPr>
          <p:cNvSpPr txBox="1">
            <a:spLocks/>
          </p:cNvSpPr>
          <p:nvPr/>
        </p:nvSpPr>
        <p:spPr>
          <a:xfrm>
            <a:off x="285106" y="2804499"/>
            <a:ext cx="8858894" cy="234002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de-DE" dirty="0"/>
          </a:p>
          <a:p>
            <a:endParaRPr lang="de-DE" b="0" dirty="0">
              <a:solidFill>
                <a:srgbClr val="36544F"/>
              </a:solidFill>
            </a:endParaRPr>
          </a:p>
          <a:p>
            <a:pPr>
              <a:lnSpc>
                <a:spcPct val="120000"/>
              </a:lnSpc>
            </a:pPr>
            <a:r>
              <a:rPr lang="de-DE" b="0" dirty="0">
                <a:solidFill>
                  <a:srgbClr val="36544F"/>
                </a:solidFill>
                <a:latin typeface="Source Sans Pro" panose="020B0503030403020204" pitchFamily="34" charset="0"/>
              </a:rPr>
              <a:t>Das Problem "schleicht sich ein"</a:t>
            </a:r>
          </a:p>
          <a:p>
            <a:pPr>
              <a:lnSpc>
                <a:spcPct val="120000"/>
              </a:lnSpc>
            </a:pPr>
            <a:r>
              <a:rPr lang="de-DE" b="0" dirty="0">
                <a:solidFill>
                  <a:srgbClr val="36544F"/>
                </a:solidFill>
                <a:latin typeface="Source Sans Pro" panose="020B0503030403020204" pitchFamily="34" charset="0"/>
              </a:rPr>
              <a:t>Es gilt das "Gesetz des Umschlagens von </a:t>
            </a:r>
            <a:r>
              <a:rPr lang="de-DE" b="0" dirty="0">
                <a:solidFill>
                  <a:srgbClr val="1778B8"/>
                </a:solidFill>
                <a:latin typeface="Source Sans Pro" panose="020B0503030403020204" pitchFamily="34" charset="0"/>
              </a:rPr>
              <a:t>Quantität</a:t>
            </a:r>
            <a:r>
              <a:rPr lang="de-DE" b="0" dirty="0">
                <a:solidFill>
                  <a:srgbClr val="36544F"/>
                </a:solidFill>
                <a:latin typeface="Source Sans Pro" panose="020B0503030403020204" pitchFamily="34" charset="0"/>
              </a:rPr>
              <a:t> in </a:t>
            </a:r>
            <a:r>
              <a:rPr lang="de-DE" b="0" dirty="0">
                <a:solidFill>
                  <a:srgbClr val="9E60B8"/>
                </a:solidFill>
                <a:latin typeface="Source Sans Pro" panose="020B0503030403020204" pitchFamily="34" charset="0"/>
              </a:rPr>
              <a:t>Qualität</a:t>
            </a:r>
            <a:r>
              <a:rPr lang="de-DE" b="0" dirty="0">
                <a:solidFill>
                  <a:srgbClr val="36544F"/>
                </a:solidFill>
                <a:latin typeface="Source Sans Pro" panose="020B0503030403020204" pitchFamily="34" charset="0"/>
              </a:rPr>
              <a:t>" (F. Engels):</a:t>
            </a:r>
          </a:p>
          <a:p>
            <a:pPr>
              <a:lnSpc>
                <a:spcPct val="120000"/>
              </a:lnSpc>
            </a:pPr>
            <a:r>
              <a:rPr lang="de-DE" b="0" dirty="0">
                <a:solidFill>
                  <a:srgbClr val="36544F"/>
                </a:solidFill>
                <a:latin typeface="Source Sans Pro" panose="020B0503030403020204" pitchFamily="34" charset="0"/>
              </a:rPr>
              <a:t>Plötzlich hat unser Code nicht "ein </a:t>
            </a:r>
            <a:r>
              <a:rPr lang="de-DE" b="0" dirty="0">
                <a:solidFill>
                  <a:srgbClr val="1778B8"/>
                </a:solidFill>
                <a:latin typeface="Source Sans Pro" panose="020B0503030403020204" pitchFamily="34" charset="0"/>
              </a:rPr>
              <a:t>paar Probleme</a:t>
            </a:r>
            <a:r>
              <a:rPr lang="de-DE" b="0" dirty="0">
                <a:solidFill>
                  <a:srgbClr val="36544F"/>
                </a:solidFill>
                <a:latin typeface="Source Sans Pro" panose="020B0503030403020204" pitchFamily="34" charset="0"/>
              </a:rPr>
              <a:t>" sondern ist </a:t>
            </a:r>
            <a:r>
              <a:rPr lang="de-DE" b="0" dirty="0">
                <a:solidFill>
                  <a:srgbClr val="9E60B8"/>
                </a:solidFill>
                <a:latin typeface="Source Sans Pro" panose="020B0503030403020204" pitchFamily="34" charset="0"/>
              </a:rPr>
              <a:t>kaputt</a:t>
            </a:r>
          </a:p>
          <a:p>
            <a:endParaRPr lang="de-DE" b="0" dirty="0">
              <a:solidFill>
                <a:srgbClr val="36544F"/>
              </a:solidFill>
            </a:endParaRPr>
          </a:p>
        </p:txBody>
      </p:sp>
      <p:sp>
        <p:nvSpPr>
          <p:cNvPr id="15" name="Textfeld 14">
            <a:extLst>
              <a:ext uri="{FF2B5EF4-FFF2-40B4-BE49-F238E27FC236}">
                <a16:creationId xmlns:a16="http://schemas.microsoft.com/office/drawing/2014/main" id="{4DA8F1AC-F25D-3606-EFE4-2FD4B8A1381C}"/>
              </a:ext>
            </a:extLst>
          </p:cNvPr>
          <p:cNvSpPr txBox="1"/>
          <p:nvPr/>
        </p:nvSpPr>
        <p:spPr>
          <a:xfrm>
            <a:off x="1782991" y="3003176"/>
            <a:ext cx="1051891" cy="307777"/>
          </a:xfrm>
          <a:prstGeom prst="rect">
            <a:avLst/>
          </a:prstGeom>
          <a:noFill/>
        </p:spPr>
        <p:txBody>
          <a:bodyPr wrap="none" rtlCol="0">
            <a:spAutoFit/>
          </a:bodyPr>
          <a:lstStyle/>
          <a:p>
            <a:pPr algn="l"/>
            <a:r>
              <a:rPr lang="de-DE" sz="1400" dirty="0">
                <a:solidFill>
                  <a:srgbClr val="36544F"/>
                </a:solidFill>
                <a:latin typeface="Source Sans Pro" panose="020B0503030403020204" pitchFamily="34" charset="0"/>
              </a:rPr>
              <a:t>HTML-Seite</a:t>
            </a:r>
          </a:p>
        </p:txBody>
      </p:sp>
    </p:spTree>
    <p:extLst>
      <p:ext uri="{BB962C8B-B14F-4D97-AF65-F5344CB8AC3E}">
        <p14:creationId xmlns:p14="http://schemas.microsoft.com/office/powerpoint/2010/main" val="2009899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sp>
        <p:nvSpPr>
          <p:cNvPr id="3" name="Textfeld 2">
            <a:extLst>
              <a:ext uri="{FF2B5EF4-FFF2-40B4-BE49-F238E27FC236}">
                <a16:creationId xmlns:a16="http://schemas.microsoft.com/office/drawing/2014/main" id="{6201B0E7-E3D0-4E23-2524-D2BD5D01149B}"/>
              </a:ext>
            </a:extLst>
          </p:cNvPr>
          <p:cNvSpPr txBox="1"/>
          <p:nvPr/>
        </p:nvSpPr>
        <p:spPr>
          <a:xfrm>
            <a:off x="339911" y="883022"/>
            <a:ext cx="7210628" cy="461665"/>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2400" b="1" dirty="0">
                <a:solidFill>
                  <a:srgbClr val="36544F"/>
                </a:solidFill>
                <a:latin typeface="Source Sans Pro SemiBold" panose="020B0503030403020204" pitchFamily="34" charset="0"/>
              </a:rPr>
              <a:t>Lieber alles in JavaScript: Single-Page-Anwendungen</a:t>
            </a:r>
          </a:p>
        </p:txBody>
      </p:sp>
      <p:sp>
        <p:nvSpPr>
          <p:cNvPr id="14" name="Inhaltsplatzhalter 2">
            <a:extLst>
              <a:ext uri="{FF2B5EF4-FFF2-40B4-BE49-F238E27FC236}">
                <a16:creationId xmlns:a16="http://schemas.microsoft.com/office/drawing/2014/main" id="{D9005F80-062A-64B2-AA47-DCC1B2886906}"/>
              </a:ext>
            </a:extLst>
          </p:cNvPr>
          <p:cNvSpPr txBox="1">
            <a:spLocks/>
          </p:cNvSpPr>
          <p:nvPr/>
        </p:nvSpPr>
        <p:spPr>
          <a:xfrm>
            <a:off x="285106" y="2804499"/>
            <a:ext cx="8858894" cy="234002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endParaRPr lang="de-DE" dirty="0"/>
          </a:p>
          <a:p>
            <a:endParaRPr lang="de-DE" b="0" dirty="0">
              <a:solidFill>
                <a:srgbClr val="36544F"/>
              </a:solidFill>
            </a:endParaRPr>
          </a:p>
          <a:p>
            <a:pPr>
              <a:lnSpc>
                <a:spcPct val="120000"/>
              </a:lnSpc>
            </a:pPr>
            <a:r>
              <a:rPr lang="de-DE" b="0" dirty="0">
                <a:solidFill>
                  <a:srgbClr val="36544F"/>
                </a:solidFill>
                <a:latin typeface="Source Sans Pro" panose="020B0503030403020204" pitchFamily="34" charset="0"/>
              </a:rPr>
              <a:t>Aus "Seiten" werden jetzt "Anwendungen"</a:t>
            </a:r>
          </a:p>
          <a:p>
            <a:pPr>
              <a:lnSpc>
                <a:spcPct val="120000"/>
              </a:lnSpc>
            </a:pPr>
            <a:r>
              <a:rPr lang="de-DE" b="0" dirty="0">
                <a:solidFill>
                  <a:srgbClr val="36544F"/>
                </a:solidFill>
                <a:latin typeface="Source Sans Pro" panose="020B0503030403020204" pitchFamily="34" charset="0"/>
              </a:rPr>
              <a:t>Klare Verantwortlichkeit: Server für Logik und Daten, Browser für UI</a:t>
            </a:r>
          </a:p>
          <a:p>
            <a:pPr>
              <a:lnSpc>
                <a:spcPct val="120000"/>
              </a:lnSpc>
            </a:pPr>
            <a:r>
              <a:rPr lang="de-DE" b="0" dirty="0">
                <a:solidFill>
                  <a:srgbClr val="36544F"/>
                </a:solidFill>
                <a:latin typeface="Source Sans Pro" panose="020B0503030403020204" pitchFamily="34" charset="0"/>
              </a:rPr>
              <a:t>Es gibt stabile und verbreitete Frameworks für jeden Geschmack</a:t>
            </a:r>
          </a:p>
          <a:p>
            <a:endParaRPr lang="de-DE" b="0" dirty="0">
              <a:solidFill>
                <a:srgbClr val="36544F"/>
              </a:solidFill>
            </a:endParaRPr>
          </a:p>
        </p:txBody>
      </p:sp>
      <p:sp>
        <p:nvSpPr>
          <p:cNvPr id="15" name="Textfeld 14">
            <a:extLst>
              <a:ext uri="{FF2B5EF4-FFF2-40B4-BE49-F238E27FC236}">
                <a16:creationId xmlns:a16="http://schemas.microsoft.com/office/drawing/2014/main" id="{4DA8F1AC-F25D-3606-EFE4-2FD4B8A1381C}"/>
              </a:ext>
            </a:extLst>
          </p:cNvPr>
          <p:cNvSpPr txBox="1"/>
          <p:nvPr/>
        </p:nvSpPr>
        <p:spPr>
          <a:xfrm>
            <a:off x="3616341" y="2824370"/>
            <a:ext cx="1425390" cy="307777"/>
          </a:xfrm>
          <a:prstGeom prst="rect">
            <a:avLst/>
          </a:prstGeom>
          <a:noFill/>
        </p:spPr>
        <p:txBody>
          <a:bodyPr wrap="none" rtlCol="0">
            <a:spAutoFit/>
          </a:bodyPr>
          <a:lstStyle/>
          <a:p>
            <a:pPr algn="l"/>
            <a:r>
              <a:rPr lang="de-DE" sz="1400" dirty="0">
                <a:solidFill>
                  <a:srgbClr val="36544F"/>
                </a:solidFill>
                <a:latin typeface="Source Sans Pro" panose="020B0503030403020204" pitchFamily="34" charset="0"/>
              </a:rPr>
              <a:t>JavaScript-Code</a:t>
            </a:r>
          </a:p>
        </p:txBody>
      </p:sp>
      <p:pic>
        <p:nvPicPr>
          <p:cNvPr id="4" name="Grafik 3">
            <a:extLst>
              <a:ext uri="{FF2B5EF4-FFF2-40B4-BE49-F238E27FC236}">
                <a16:creationId xmlns:a16="http://schemas.microsoft.com/office/drawing/2014/main" id="{B2B2A897-252E-8AF5-2972-3F1613018B36}"/>
              </a:ext>
            </a:extLst>
          </p:cNvPr>
          <p:cNvPicPr>
            <a:picLocks noChangeAspect="1"/>
          </p:cNvPicPr>
          <p:nvPr/>
        </p:nvPicPr>
        <p:blipFill>
          <a:blip r:embed="rId2"/>
          <a:stretch>
            <a:fillRect/>
          </a:stretch>
        </p:blipFill>
        <p:spPr>
          <a:xfrm>
            <a:off x="3943519" y="1518447"/>
            <a:ext cx="771034" cy="1286052"/>
          </a:xfrm>
          <a:prstGeom prst="rect">
            <a:avLst/>
          </a:prstGeom>
        </p:spPr>
      </p:pic>
    </p:spTree>
    <p:extLst>
      <p:ext uri="{BB962C8B-B14F-4D97-AF65-F5344CB8AC3E}">
        <p14:creationId xmlns:p14="http://schemas.microsoft.com/office/powerpoint/2010/main" val="3133942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a:t>Single-Page-Anwendungen</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600902" cy="3551677"/>
          </a:xfrm>
        </p:spPr>
        <p:txBody>
          <a:bodyPr/>
          <a:lstStyle/>
          <a:p>
            <a:pPr>
              <a:lnSpc>
                <a:spcPct val="120000"/>
              </a:lnSpc>
            </a:pPr>
            <a:r>
              <a:rPr lang="de-DE" b="0" dirty="0">
                <a:solidFill>
                  <a:srgbClr val="36544F"/>
                </a:solidFill>
                <a:latin typeface="Source Sans Pro" panose="020B0503030403020204" pitchFamily="34" charset="0"/>
              </a:rPr>
              <a:t>Problem: nun sehr viel </a:t>
            </a:r>
            <a:r>
              <a:rPr lang="de-DE" b="0" dirty="0">
                <a:solidFill>
                  <a:srgbClr val="1778B8"/>
                </a:solidFill>
                <a:latin typeface="Source Sans Pro" panose="020B0503030403020204" pitchFamily="34" charset="0"/>
              </a:rPr>
              <a:t>JavaScript</a:t>
            </a:r>
            <a:r>
              <a:rPr lang="de-DE" b="0" dirty="0">
                <a:solidFill>
                  <a:srgbClr val="36544F"/>
                </a:solidFill>
                <a:latin typeface="Source Sans Pro" panose="020B0503030403020204" pitchFamily="34" charset="0"/>
              </a:rPr>
              <a:t> zur </a:t>
            </a:r>
            <a:r>
              <a:rPr lang="de-DE" b="0" dirty="0">
                <a:solidFill>
                  <a:srgbClr val="B04432"/>
                </a:solidFill>
                <a:latin typeface="Source Sans Pro" panose="020B0503030403020204" pitchFamily="34" charset="0"/>
              </a:rPr>
              <a:t>Entwicklungszeit</a:t>
            </a:r>
          </a:p>
          <a:p>
            <a:pPr>
              <a:lnSpc>
                <a:spcPct val="120000"/>
              </a:lnSpc>
            </a:pPr>
            <a:r>
              <a:rPr lang="de-DE" b="0" dirty="0">
                <a:solidFill>
                  <a:srgbClr val="36544F"/>
                </a:solidFill>
                <a:latin typeface="Source Sans Pro" panose="020B0503030403020204" pitchFamily="34" charset="0"/>
              </a:rPr>
              <a:t>Muss man sich drauf einlassen</a:t>
            </a:r>
          </a:p>
          <a:p>
            <a:pPr>
              <a:lnSpc>
                <a:spcPct val="120000"/>
              </a:lnSpc>
            </a:pPr>
            <a:r>
              <a:rPr lang="de-DE" b="0" dirty="0">
                <a:solidFill>
                  <a:srgbClr val="36544F"/>
                </a:solidFill>
                <a:latin typeface="Source Sans Pro" panose="020B0503030403020204" pitchFamily="34" charset="0"/>
              </a:rPr>
              <a:t>Es gibt modernes </a:t>
            </a:r>
            <a:r>
              <a:rPr lang="de-DE" b="0" dirty="0" err="1">
                <a:solidFill>
                  <a:srgbClr val="36544F"/>
                </a:solidFill>
                <a:latin typeface="Source Sans Pro" panose="020B0503030403020204" pitchFamily="34" charset="0"/>
              </a:rPr>
              <a:t>Tooling</a:t>
            </a:r>
            <a:r>
              <a:rPr lang="de-DE" b="0" dirty="0">
                <a:solidFill>
                  <a:srgbClr val="36544F"/>
                </a:solidFill>
                <a:latin typeface="Source Sans Pro" panose="020B0503030403020204" pitchFamily="34" charset="0"/>
              </a:rPr>
              <a:t> für die Entwicklung</a:t>
            </a:r>
          </a:p>
          <a:p>
            <a:pPr lvl="1">
              <a:lnSpc>
                <a:spcPct val="120000"/>
              </a:lnSpc>
            </a:pPr>
            <a:r>
              <a:rPr lang="de-DE" sz="2100" dirty="0">
                <a:latin typeface="Source Sans Pro" panose="020B0503030403020204" pitchFamily="34" charset="0"/>
              </a:rPr>
              <a:t>Wie aus der Enterprise Backend-Entwicklung mit Java gewohnt</a:t>
            </a:r>
          </a:p>
          <a:p>
            <a:pPr lvl="1">
              <a:lnSpc>
                <a:spcPct val="120000"/>
              </a:lnSpc>
            </a:pPr>
            <a:r>
              <a:rPr lang="de-DE" sz="2100" dirty="0">
                <a:latin typeface="Source Sans Pro" panose="020B0503030403020204" pitchFamily="34" charset="0"/>
              </a:rPr>
              <a:t>IDEs und Debugger, Typsicherheit, Unit- und Integrationstest, ...</a:t>
            </a:r>
          </a:p>
          <a:p>
            <a:endParaRPr lang="de-DE" b="0" dirty="0">
              <a:solidFill>
                <a:srgbClr val="36544F"/>
              </a:solidFill>
              <a:latin typeface="Source Sans Pro" panose="020B0503030403020204" pitchFamily="34" charset="0"/>
            </a:endParaRPr>
          </a:p>
          <a:p>
            <a:pPr marL="0" indent="0">
              <a:buNone/>
            </a:pPr>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9" name="Grafik 8">
            <a:extLst>
              <a:ext uri="{FF2B5EF4-FFF2-40B4-BE49-F238E27FC236}">
                <a16:creationId xmlns:a16="http://schemas.microsoft.com/office/drawing/2014/main" id="{E668ED8F-887D-FF3D-32EE-71BD7F2AA9CC}"/>
              </a:ext>
            </a:extLst>
          </p:cNvPr>
          <p:cNvPicPr>
            <a:picLocks noChangeAspect="1"/>
          </p:cNvPicPr>
          <p:nvPr/>
        </p:nvPicPr>
        <p:blipFill>
          <a:blip r:embed="rId2"/>
          <a:stretch>
            <a:fillRect/>
          </a:stretch>
        </p:blipFill>
        <p:spPr>
          <a:xfrm>
            <a:off x="253900" y="1308407"/>
            <a:ext cx="1526618" cy="2546334"/>
          </a:xfrm>
          <a:prstGeom prst="rect">
            <a:avLst/>
          </a:prstGeom>
        </p:spPr>
      </p:pic>
    </p:spTree>
    <p:extLst>
      <p:ext uri="{BB962C8B-B14F-4D97-AF65-F5344CB8AC3E}">
        <p14:creationId xmlns:p14="http://schemas.microsoft.com/office/powerpoint/2010/main" val="1571633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a:t>Single-Page-Anwendungen</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600902" cy="3551677"/>
          </a:xfrm>
        </p:spPr>
        <p:txBody>
          <a:bodyPr/>
          <a:lstStyle/>
          <a:p>
            <a:r>
              <a:rPr lang="de-DE" b="0" dirty="0">
                <a:solidFill>
                  <a:srgbClr val="36544F"/>
                </a:solidFill>
                <a:latin typeface="Source Sans Pro" panose="020B0503030403020204" pitchFamily="34" charset="0"/>
              </a:rPr>
              <a:t>Problem: nun sehr viel JavaScript </a:t>
            </a:r>
            <a:r>
              <a:rPr lang="de-DE" b="0" dirty="0">
                <a:solidFill>
                  <a:srgbClr val="B04432"/>
                </a:solidFill>
                <a:latin typeface="Source Sans Pro" panose="020B0503030403020204" pitchFamily="34" charset="0"/>
              </a:rPr>
              <a:t>zur Laufzeit</a:t>
            </a:r>
          </a:p>
          <a:p>
            <a:r>
              <a:rPr lang="de-DE" b="0" dirty="0">
                <a:solidFill>
                  <a:srgbClr val="36544F"/>
                </a:solidFill>
                <a:latin typeface="Source Sans Pro" panose="020B0503030403020204" pitchFamily="34" charset="0"/>
              </a:rPr>
              <a:t>Auch für </a:t>
            </a:r>
            <a:r>
              <a:rPr lang="de-DE" dirty="0">
                <a:solidFill>
                  <a:srgbClr val="65BD82"/>
                </a:solidFill>
                <a:latin typeface="Source Sans Pro SemiBold" panose="020B0503030403020204" pitchFamily="34" charset="0"/>
              </a:rPr>
              <a:t>statische Inhalte</a:t>
            </a:r>
            <a:endParaRPr lang="de-DE" b="0" dirty="0">
              <a:solidFill>
                <a:srgbClr val="36544F"/>
              </a:solidFill>
              <a:latin typeface="Source Sans Pro" panose="020B0503030403020204" pitchFamily="34" charset="0"/>
            </a:endParaRPr>
          </a:p>
          <a:p>
            <a:endParaRPr lang="de-DE" b="0" dirty="0">
              <a:solidFill>
                <a:srgbClr val="36544F"/>
              </a:solidFill>
              <a:latin typeface="Source Sans Pro" panose="020B0503030403020204" pitchFamily="34" charset="0"/>
            </a:endParaRPr>
          </a:p>
          <a:p>
            <a:pPr marL="0" indent="0">
              <a:buNone/>
            </a:pPr>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9" name="Grafik 8">
            <a:extLst>
              <a:ext uri="{FF2B5EF4-FFF2-40B4-BE49-F238E27FC236}">
                <a16:creationId xmlns:a16="http://schemas.microsoft.com/office/drawing/2014/main" id="{E668ED8F-887D-FF3D-32EE-71BD7F2AA9CC}"/>
              </a:ext>
            </a:extLst>
          </p:cNvPr>
          <p:cNvPicPr>
            <a:picLocks noChangeAspect="1"/>
          </p:cNvPicPr>
          <p:nvPr/>
        </p:nvPicPr>
        <p:blipFill>
          <a:blip r:embed="rId2"/>
          <a:stretch>
            <a:fillRect/>
          </a:stretch>
        </p:blipFill>
        <p:spPr>
          <a:xfrm>
            <a:off x="253900" y="1308407"/>
            <a:ext cx="1526618" cy="2546334"/>
          </a:xfrm>
          <a:prstGeom prst="rect">
            <a:avLst/>
          </a:prstGeom>
        </p:spPr>
      </p:pic>
    </p:spTree>
    <p:extLst>
      <p:ext uri="{BB962C8B-B14F-4D97-AF65-F5344CB8AC3E}">
        <p14:creationId xmlns:p14="http://schemas.microsoft.com/office/powerpoint/2010/main" val="1188889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a:t>Single-Page-Anwendungen</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600902" cy="3551677"/>
          </a:xfrm>
        </p:spPr>
        <p:txBody>
          <a:bodyPr/>
          <a:lstStyle/>
          <a:p>
            <a:pPr>
              <a:lnSpc>
                <a:spcPct val="120000"/>
              </a:lnSpc>
            </a:pPr>
            <a:r>
              <a:rPr lang="de-DE" b="0" dirty="0">
                <a:solidFill>
                  <a:srgbClr val="36544F"/>
                </a:solidFill>
                <a:latin typeface="Source Sans Pro" panose="020B0503030403020204" pitchFamily="34" charset="0"/>
              </a:rPr>
              <a:t>JavaScript-Code:</a:t>
            </a:r>
          </a:p>
          <a:p>
            <a:pPr marL="800100" lvl="1" indent="-457200">
              <a:lnSpc>
                <a:spcPct val="120000"/>
              </a:lnSpc>
              <a:buFont typeface="+mj-lt"/>
              <a:buAutoNum type="arabicPeriod"/>
            </a:pPr>
            <a:r>
              <a:rPr lang="de-DE" sz="2100" dirty="0">
                <a:latin typeface="Source Sans Pro" panose="020B0503030403020204" pitchFamily="34" charset="0"/>
              </a:rPr>
              <a:t>muss zum Browser gesendet werden </a:t>
            </a:r>
          </a:p>
          <a:p>
            <a:pPr marL="800100" lvl="1" indent="-457200">
              <a:lnSpc>
                <a:spcPct val="120000"/>
              </a:lnSpc>
              <a:buFont typeface="+mj-lt"/>
              <a:buAutoNum type="arabicPeriod"/>
            </a:pPr>
            <a:r>
              <a:rPr lang="de-DE" sz="2100" dirty="0">
                <a:latin typeface="Source Sans Pro" panose="020B0503030403020204" pitchFamily="34" charset="0"/>
              </a:rPr>
              <a:t>muss vom Browser ausgeführt werden</a:t>
            </a:r>
          </a:p>
          <a:p>
            <a:pPr marL="800100" lvl="1" indent="-457200">
              <a:lnSpc>
                <a:spcPct val="120000"/>
              </a:lnSpc>
              <a:buFont typeface="+mj-lt"/>
              <a:buAutoNum type="arabicPeriod"/>
            </a:pPr>
            <a:r>
              <a:rPr lang="de-DE" sz="2100" dirty="0">
                <a:latin typeface="Source Sans Pro" panose="020B0503030403020204" pitchFamily="34" charset="0"/>
              </a:rPr>
              <a:t>kann dann die darzustellenden Daten lesen</a:t>
            </a:r>
          </a:p>
          <a:p>
            <a:pPr marL="800100" lvl="1" indent="-457200">
              <a:lnSpc>
                <a:spcPct val="120000"/>
              </a:lnSpc>
              <a:buFont typeface="+mj-lt"/>
              <a:buAutoNum type="arabicPeriod"/>
            </a:pPr>
            <a:r>
              <a:rPr lang="de-DE" sz="2100" dirty="0">
                <a:latin typeface="Source Sans Pro" panose="020B0503030403020204" pitchFamily="34" charset="0"/>
              </a:rPr>
              <a:t>kann dann erst die Daten anzeigen</a:t>
            </a:r>
          </a:p>
          <a:p>
            <a:pPr marL="800100" lvl="1" indent="-457200">
              <a:lnSpc>
                <a:spcPct val="120000"/>
              </a:lnSpc>
              <a:buFont typeface="+mj-lt"/>
              <a:buAutoNum type="arabicPeriod"/>
            </a:pPr>
            <a:r>
              <a:rPr lang="de-DE" sz="2100" dirty="0">
                <a:latin typeface="Source Sans Pro" panose="020B0503030403020204" pitchFamily="34" charset="0"/>
              </a:rPr>
              <a:t>erst dann ist die Anwendung einsatzbereit </a:t>
            </a:r>
          </a:p>
          <a:p>
            <a:pPr marL="800100" lvl="1" indent="-457200">
              <a:lnSpc>
                <a:spcPct val="120000"/>
              </a:lnSpc>
              <a:buFont typeface="+mj-lt"/>
              <a:buAutoNum type="arabicPeriod"/>
            </a:pPr>
            <a:r>
              <a:rPr lang="de-DE" sz="2100" dirty="0">
                <a:latin typeface="Source Sans Pro" panose="020B0503030403020204" pitchFamily="34" charset="0"/>
              </a:rPr>
              <a:t>Mit jedem Feature wird es mehr </a:t>
            </a:r>
          </a:p>
          <a:p>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9" name="Grafik 8">
            <a:extLst>
              <a:ext uri="{FF2B5EF4-FFF2-40B4-BE49-F238E27FC236}">
                <a16:creationId xmlns:a16="http://schemas.microsoft.com/office/drawing/2014/main" id="{E668ED8F-887D-FF3D-32EE-71BD7F2AA9CC}"/>
              </a:ext>
            </a:extLst>
          </p:cNvPr>
          <p:cNvPicPr>
            <a:picLocks noChangeAspect="1"/>
          </p:cNvPicPr>
          <p:nvPr/>
        </p:nvPicPr>
        <p:blipFill>
          <a:blip r:embed="rId2"/>
          <a:stretch>
            <a:fillRect/>
          </a:stretch>
        </p:blipFill>
        <p:spPr>
          <a:xfrm>
            <a:off x="253900" y="1308407"/>
            <a:ext cx="1526618" cy="2546334"/>
          </a:xfrm>
          <a:prstGeom prst="rect">
            <a:avLst/>
          </a:prstGeom>
        </p:spPr>
      </p:pic>
    </p:spTree>
    <p:extLst>
      <p:ext uri="{BB962C8B-B14F-4D97-AF65-F5344CB8AC3E}">
        <p14:creationId xmlns:p14="http://schemas.microsoft.com/office/powerpoint/2010/main" val="3250504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spc="60" dirty="0"/>
              <a:t>https://</a:t>
            </a:r>
            <a:r>
              <a:rPr lang="de-DE" spc="60" dirty="0" err="1"/>
              <a:t>nilshartmann.net</a:t>
            </a:r>
            <a:endParaRPr lang="de-DE" spc="60" dirty="0"/>
          </a:p>
        </p:txBody>
      </p:sp>
      <p:sp>
        <p:nvSpPr>
          <p:cNvPr id="7" name="Textfeld 6">
            <a:extLst>
              <a:ext uri="{FF2B5EF4-FFF2-40B4-BE49-F238E27FC236}">
                <a16:creationId xmlns:a16="http://schemas.microsoft.com/office/drawing/2014/main" id="{4997BB58-D807-5249-0B3E-A62C93C8170A}"/>
              </a:ext>
            </a:extLst>
          </p:cNvPr>
          <p:cNvSpPr txBox="1"/>
          <p:nvPr/>
        </p:nvSpPr>
        <p:spPr>
          <a:xfrm>
            <a:off x="1" y="75100"/>
            <a:ext cx="9144000" cy="1446550"/>
          </a:xfrm>
          <a:prstGeom prst="rect">
            <a:avLst/>
          </a:prstGeom>
          <a:noFill/>
        </p:spPr>
        <p:txBody>
          <a:bodyPr wrap="square" rtlCol="0">
            <a:spAutoFit/>
          </a:bodyPr>
          <a:lstStyle/>
          <a:p>
            <a:pPr algn="ctr"/>
            <a:r>
              <a:rPr lang="de-DE" sz="3600" b="1" dirty="0">
                <a:solidFill>
                  <a:srgbClr val="36544F"/>
                </a:solidFill>
                <a:latin typeface="Source Sans Pro" charset="0"/>
                <a:ea typeface="Source Sans Pro" charset="0"/>
                <a:cs typeface="Source Sans Pro" charset="0"/>
              </a:rPr>
              <a:t>NILS HARTMANN</a:t>
            </a:r>
          </a:p>
          <a:p>
            <a:pPr algn="ctr"/>
            <a:r>
              <a:rPr lang="de-DE" sz="1600" b="1" dirty="0" err="1">
                <a:solidFill>
                  <a:srgbClr val="36544F"/>
                </a:solidFill>
                <a:latin typeface="Source Sans Pro" charset="0"/>
                <a:ea typeface="Source Sans Pro" charset="0"/>
                <a:cs typeface="Source Sans Pro" charset="0"/>
              </a:rPr>
              <a:t>nils@nilshartmann.net</a:t>
            </a:r>
            <a:endParaRPr lang="de-DE" sz="1600" b="1" dirty="0">
              <a:solidFill>
                <a:srgbClr val="36544F"/>
              </a:solidFill>
              <a:latin typeface="Source Sans Pro" charset="0"/>
              <a:ea typeface="Source Sans Pro" charset="0"/>
              <a:cs typeface="Source Sans Pro" charset="0"/>
            </a:endParaRPr>
          </a:p>
          <a:p>
            <a:pPr algn="ctr"/>
            <a:endParaRPr lang="de-DE" sz="1600" b="1" dirty="0">
              <a:solidFill>
                <a:srgbClr val="36544F"/>
              </a:solidFill>
              <a:latin typeface="Source Sans Pro" charset="0"/>
              <a:ea typeface="Source Sans Pro" charset="0"/>
              <a:cs typeface="Source Sans Pro" charset="0"/>
            </a:endParaRPr>
          </a:p>
          <a:p>
            <a:pPr algn="ctr"/>
            <a:r>
              <a:rPr lang="de-DE" sz="2000" b="1" dirty="0">
                <a:solidFill>
                  <a:srgbClr val="025249"/>
                </a:solidFill>
                <a:latin typeface="Source Sans Pro" charset="0"/>
                <a:ea typeface="Source Sans Pro" charset="0"/>
                <a:cs typeface="Source Sans Pro" charset="0"/>
              </a:rPr>
              <a:t>Freiberuflicher Entwickler, Architekt, Trainer aus Hamburg</a:t>
            </a:r>
          </a:p>
        </p:txBody>
      </p:sp>
      <p:pic>
        <p:nvPicPr>
          <p:cNvPr id="8" name="Grafik 7">
            <a:extLst>
              <a:ext uri="{FF2B5EF4-FFF2-40B4-BE49-F238E27FC236}">
                <a16:creationId xmlns:a16="http://schemas.microsoft.com/office/drawing/2014/main" id="{980060ED-E66B-11AA-6B50-850B5E85BA84}"/>
              </a:ext>
            </a:extLst>
          </p:cNvPr>
          <p:cNvPicPr>
            <a:picLocks noChangeAspect="1"/>
          </p:cNvPicPr>
          <p:nvPr/>
        </p:nvPicPr>
        <p:blipFill>
          <a:blip r:embed="rId2"/>
          <a:stretch>
            <a:fillRect/>
          </a:stretch>
        </p:blipFill>
        <p:spPr>
          <a:xfrm>
            <a:off x="6372572" y="2329806"/>
            <a:ext cx="1097332" cy="1600422"/>
          </a:xfrm>
          <a:prstGeom prst="rect">
            <a:avLst/>
          </a:prstGeom>
        </p:spPr>
      </p:pic>
      <p:sp>
        <p:nvSpPr>
          <p:cNvPr id="9" name="Rechteck 8">
            <a:extLst>
              <a:ext uri="{FF2B5EF4-FFF2-40B4-BE49-F238E27FC236}">
                <a16:creationId xmlns:a16="http://schemas.microsoft.com/office/drawing/2014/main" id="{87A2A6EE-8AB9-F96A-8573-9A6388728F8F}"/>
              </a:ext>
            </a:extLst>
          </p:cNvPr>
          <p:cNvSpPr/>
          <p:nvPr/>
        </p:nvSpPr>
        <p:spPr>
          <a:xfrm>
            <a:off x="4698476" y="4042061"/>
            <a:ext cx="4445524" cy="369332"/>
          </a:xfrm>
          <a:prstGeom prst="rect">
            <a:avLst/>
          </a:prstGeom>
        </p:spPr>
        <p:txBody>
          <a:bodyPr wrap="square">
            <a:spAutoFit/>
          </a:bodyPr>
          <a:lstStyle/>
          <a:p>
            <a:pPr algn="ctr"/>
            <a:r>
              <a:rPr lang="de-DE" b="1" dirty="0">
                <a:solidFill>
                  <a:srgbClr val="B58900"/>
                </a:solidFill>
                <a:latin typeface="Source Sans Pro" charset="0"/>
                <a:ea typeface="Source Sans Pro" charset="0"/>
                <a:cs typeface="Source Sans Pro" charset="0"/>
              </a:rPr>
              <a:t>https://</a:t>
            </a:r>
            <a:r>
              <a:rPr lang="de-DE" b="1" dirty="0" err="1">
                <a:solidFill>
                  <a:srgbClr val="B58900"/>
                </a:solidFill>
                <a:latin typeface="Source Sans Pro" charset="0"/>
                <a:ea typeface="Source Sans Pro" charset="0"/>
                <a:cs typeface="Source Sans Pro" charset="0"/>
              </a:rPr>
              <a:t>reactbuch.de</a:t>
            </a:r>
            <a:endParaRPr lang="de-DE" b="1" dirty="0">
              <a:solidFill>
                <a:srgbClr val="B58900"/>
              </a:solidFill>
              <a:latin typeface="Source Sans Pro" charset="0"/>
              <a:ea typeface="Source Sans Pro" charset="0"/>
              <a:cs typeface="Source Sans Pro" charset="0"/>
            </a:endParaRPr>
          </a:p>
        </p:txBody>
      </p:sp>
      <p:sp>
        <p:nvSpPr>
          <p:cNvPr id="10" name="Rechteck 9">
            <a:extLst>
              <a:ext uri="{FF2B5EF4-FFF2-40B4-BE49-F238E27FC236}">
                <a16:creationId xmlns:a16="http://schemas.microsoft.com/office/drawing/2014/main" id="{7123215C-EAB1-5D69-2E99-15DE7E8DCE75}"/>
              </a:ext>
            </a:extLst>
          </p:cNvPr>
          <p:cNvSpPr/>
          <p:nvPr/>
        </p:nvSpPr>
        <p:spPr>
          <a:xfrm>
            <a:off x="126476" y="4025678"/>
            <a:ext cx="4445524" cy="369332"/>
          </a:xfrm>
          <a:prstGeom prst="rect">
            <a:avLst/>
          </a:prstGeom>
        </p:spPr>
        <p:txBody>
          <a:bodyPr wrap="square">
            <a:spAutoFit/>
          </a:bodyPr>
          <a:lstStyle/>
          <a:p>
            <a:pPr algn="ctr"/>
            <a:r>
              <a:rPr lang="de-DE" b="1" dirty="0">
                <a:solidFill>
                  <a:srgbClr val="B58900"/>
                </a:solidFill>
                <a:latin typeface="Source Sans Pro" charset="0"/>
                <a:ea typeface="Source Sans Pro" charset="0"/>
                <a:cs typeface="Source Sans Pro" charset="0"/>
              </a:rPr>
              <a:t>https://</a:t>
            </a:r>
            <a:r>
              <a:rPr lang="de-DE" b="1" dirty="0" err="1">
                <a:solidFill>
                  <a:srgbClr val="B58900"/>
                </a:solidFill>
                <a:latin typeface="Source Sans Pro" charset="0"/>
                <a:ea typeface="Source Sans Pro" charset="0"/>
                <a:cs typeface="Source Sans Pro" charset="0"/>
              </a:rPr>
              <a:t>graphql.schule</a:t>
            </a:r>
            <a:r>
              <a:rPr lang="de-DE" b="1" dirty="0">
                <a:solidFill>
                  <a:srgbClr val="B58900"/>
                </a:solidFill>
                <a:latin typeface="Source Sans Pro" charset="0"/>
                <a:ea typeface="Source Sans Pro" charset="0"/>
                <a:cs typeface="Source Sans Pro" charset="0"/>
              </a:rPr>
              <a:t>/video-kurs</a:t>
            </a:r>
          </a:p>
        </p:txBody>
      </p:sp>
      <p:pic>
        <p:nvPicPr>
          <p:cNvPr id="11" name="Grafik 10">
            <a:extLst>
              <a:ext uri="{FF2B5EF4-FFF2-40B4-BE49-F238E27FC236}">
                <a16:creationId xmlns:a16="http://schemas.microsoft.com/office/drawing/2014/main" id="{355CC1BB-4E36-90EC-C4F1-6435C560E146}"/>
              </a:ext>
            </a:extLst>
          </p:cNvPr>
          <p:cNvPicPr>
            <a:picLocks noChangeAspect="1"/>
          </p:cNvPicPr>
          <p:nvPr/>
        </p:nvPicPr>
        <p:blipFill>
          <a:blip r:embed="rId3"/>
          <a:stretch>
            <a:fillRect/>
          </a:stretch>
        </p:blipFill>
        <p:spPr>
          <a:xfrm>
            <a:off x="1452420" y="2311703"/>
            <a:ext cx="1619340" cy="1600422"/>
          </a:xfrm>
          <a:prstGeom prst="rect">
            <a:avLst/>
          </a:prstGeom>
        </p:spPr>
      </p:pic>
      <p:sp>
        <p:nvSpPr>
          <p:cNvPr id="12" name="Textfeld 11">
            <a:extLst>
              <a:ext uri="{FF2B5EF4-FFF2-40B4-BE49-F238E27FC236}">
                <a16:creationId xmlns:a16="http://schemas.microsoft.com/office/drawing/2014/main" id="{2235D462-9427-CE42-30BF-E85CE71EDB92}"/>
              </a:ext>
            </a:extLst>
          </p:cNvPr>
          <p:cNvSpPr txBox="1"/>
          <p:nvPr/>
        </p:nvSpPr>
        <p:spPr>
          <a:xfrm>
            <a:off x="0" y="1538293"/>
            <a:ext cx="9144000" cy="369332"/>
          </a:xfrm>
          <a:prstGeom prst="rect">
            <a:avLst/>
          </a:prstGeom>
          <a:noFill/>
        </p:spPr>
        <p:txBody>
          <a:bodyPr wrap="square">
            <a:spAutoFit/>
          </a:bodyPr>
          <a:lstStyle/>
          <a:p>
            <a:pPr algn="ctr"/>
            <a:r>
              <a:rPr lang="de-DE" sz="1800" b="1" dirty="0">
                <a:solidFill>
                  <a:srgbClr val="025249"/>
                </a:solidFill>
                <a:latin typeface="Source Sans Pro" charset="0"/>
                <a:ea typeface="Source Sans Pro" charset="0"/>
                <a:cs typeface="Source Sans Pro" charset="0"/>
              </a:rPr>
              <a:t>Java, Spring, GraphQL, </a:t>
            </a:r>
            <a:r>
              <a:rPr lang="de-DE" sz="1800" b="1" dirty="0" err="1">
                <a:solidFill>
                  <a:srgbClr val="025249"/>
                </a:solidFill>
                <a:latin typeface="Source Sans Pro" charset="0"/>
                <a:ea typeface="Source Sans Pro" charset="0"/>
                <a:cs typeface="Source Sans Pro" charset="0"/>
              </a:rPr>
              <a:t>React</a:t>
            </a:r>
            <a:r>
              <a:rPr lang="de-DE" sz="1800" b="1" dirty="0">
                <a:solidFill>
                  <a:srgbClr val="025249"/>
                </a:solidFill>
                <a:latin typeface="Source Sans Pro" charset="0"/>
                <a:ea typeface="Source Sans Pro" charset="0"/>
                <a:cs typeface="Source Sans Pro" charset="0"/>
              </a:rPr>
              <a:t>, TypeScript</a:t>
            </a:r>
          </a:p>
        </p:txBody>
      </p:sp>
    </p:spTree>
    <p:extLst>
      <p:ext uri="{BB962C8B-B14F-4D97-AF65-F5344CB8AC3E}">
        <p14:creationId xmlns:p14="http://schemas.microsoft.com/office/powerpoint/2010/main" val="2324075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a:t>Single-Page-Anwendungen</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600902" cy="3551677"/>
          </a:xfrm>
        </p:spPr>
        <p:txBody>
          <a:bodyPr>
            <a:normAutofit/>
          </a:bodyPr>
          <a:lstStyle/>
          <a:p>
            <a:pPr>
              <a:lnSpc>
                <a:spcPct val="120000"/>
              </a:lnSpc>
            </a:pPr>
            <a:r>
              <a:rPr lang="de-DE" b="0" dirty="0">
                <a:solidFill>
                  <a:srgbClr val="36544F"/>
                </a:solidFill>
                <a:latin typeface="Source Sans Pro" panose="020B0503030403020204" pitchFamily="34" charset="0"/>
              </a:rPr>
              <a:t>Das hat Auswirkungen auf die Laufzeit-Performance</a:t>
            </a:r>
          </a:p>
          <a:p>
            <a:pPr>
              <a:lnSpc>
                <a:spcPct val="120000"/>
              </a:lnSpc>
            </a:pPr>
            <a:r>
              <a:rPr lang="de-DE" b="0" dirty="0">
                <a:solidFill>
                  <a:srgbClr val="36544F"/>
                </a:solidFill>
                <a:latin typeface="Source Sans Pro" panose="020B0503030403020204" pitchFamily="34" charset="0"/>
              </a:rPr>
              <a:t>Insbesondere beim Starten</a:t>
            </a:r>
          </a:p>
          <a:p>
            <a:pPr>
              <a:lnSpc>
                <a:spcPct val="120000"/>
              </a:lnSpc>
            </a:pPr>
            <a:r>
              <a:rPr lang="de-DE" b="0" dirty="0">
                <a:solidFill>
                  <a:srgbClr val="36544F"/>
                </a:solidFill>
                <a:latin typeface="Source Sans Pro" panose="020B0503030403020204" pitchFamily="34" charset="0"/>
              </a:rPr>
              <a:t>Ob das ein Problem für die eigene Anwendung ist, muss man von Fall zu Fall entscheiden</a:t>
            </a:r>
          </a:p>
          <a:p>
            <a:pPr marL="514350" lvl="2">
              <a:lnSpc>
                <a:spcPct val="120000"/>
              </a:lnSpc>
              <a:spcBef>
                <a:spcPts val="750"/>
              </a:spcBef>
            </a:pPr>
            <a:r>
              <a:rPr lang="de-DE" sz="2100" dirty="0">
                <a:latin typeface="Source Sans Pro" panose="020B0503030403020204" pitchFamily="34" charset="0"/>
              </a:rPr>
              <a:t>In-House- oder B2B-Anwendungen haben andere Anforderungen als ein Online-Shop</a:t>
            </a:r>
          </a:p>
          <a:p>
            <a:pPr>
              <a:lnSpc>
                <a:spcPct val="120000"/>
              </a:lnSpc>
            </a:pPr>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9" name="Grafik 8">
            <a:extLst>
              <a:ext uri="{FF2B5EF4-FFF2-40B4-BE49-F238E27FC236}">
                <a16:creationId xmlns:a16="http://schemas.microsoft.com/office/drawing/2014/main" id="{E668ED8F-887D-FF3D-32EE-71BD7F2AA9CC}"/>
              </a:ext>
            </a:extLst>
          </p:cNvPr>
          <p:cNvPicPr>
            <a:picLocks noChangeAspect="1"/>
          </p:cNvPicPr>
          <p:nvPr/>
        </p:nvPicPr>
        <p:blipFill>
          <a:blip r:embed="rId2"/>
          <a:stretch>
            <a:fillRect/>
          </a:stretch>
        </p:blipFill>
        <p:spPr>
          <a:xfrm>
            <a:off x="253900" y="1308407"/>
            <a:ext cx="1526618" cy="2546334"/>
          </a:xfrm>
          <a:prstGeom prst="rect">
            <a:avLst/>
          </a:prstGeom>
        </p:spPr>
      </p:pic>
    </p:spTree>
    <p:extLst>
      <p:ext uri="{BB962C8B-B14F-4D97-AF65-F5344CB8AC3E}">
        <p14:creationId xmlns:p14="http://schemas.microsoft.com/office/powerpoint/2010/main" val="5024898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err="1"/>
              <a:t>Fullstack</a:t>
            </a:r>
            <a:r>
              <a:rPr lang="de-DE" dirty="0"/>
              <a:t>-Anwendungen (JavaScript)</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600902" cy="3551677"/>
          </a:xfrm>
        </p:spPr>
        <p:txBody>
          <a:bodyPr>
            <a:normAutofit/>
          </a:bodyPr>
          <a:lstStyle/>
          <a:p>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3" name="Grafik 2">
            <a:extLst>
              <a:ext uri="{FF2B5EF4-FFF2-40B4-BE49-F238E27FC236}">
                <a16:creationId xmlns:a16="http://schemas.microsoft.com/office/drawing/2014/main" id="{E68058D5-7720-F6A5-1924-C6A730D97BE2}"/>
              </a:ext>
            </a:extLst>
          </p:cNvPr>
          <p:cNvPicPr>
            <a:picLocks noChangeAspect="1"/>
          </p:cNvPicPr>
          <p:nvPr/>
        </p:nvPicPr>
        <p:blipFill>
          <a:blip r:embed="rId2"/>
          <a:stretch>
            <a:fillRect/>
          </a:stretch>
        </p:blipFill>
        <p:spPr>
          <a:xfrm>
            <a:off x="253900" y="1308407"/>
            <a:ext cx="1526618" cy="2546334"/>
          </a:xfrm>
          <a:prstGeom prst="rect">
            <a:avLst/>
          </a:prstGeom>
        </p:spPr>
      </p:pic>
    </p:spTree>
    <p:extLst>
      <p:ext uri="{BB962C8B-B14F-4D97-AF65-F5344CB8AC3E}">
        <p14:creationId xmlns:p14="http://schemas.microsoft.com/office/powerpoint/2010/main" val="4143330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err="1"/>
              <a:t>Fullstack</a:t>
            </a:r>
            <a:r>
              <a:rPr lang="de-DE" dirty="0"/>
              <a:t>-Anwendungen (JavaScript)</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600902" cy="3551677"/>
          </a:xfrm>
        </p:spPr>
        <p:txBody>
          <a:bodyPr>
            <a:normAutofit/>
          </a:bodyPr>
          <a:lstStyle/>
          <a:p>
            <a:pPr>
              <a:lnSpc>
                <a:spcPct val="120000"/>
              </a:lnSpc>
            </a:pPr>
            <a:r>
              <a:rPr lang="de-DE" b="0" dirty="0">
                <a:solidFill>
                  <a:srgbClr val="36544F"/>
                </a:solidFill>
                <a:latin typeface="Source Sans Pro" panose="020B0503030403020204" pitchFamily="34" charset="0"/>
              </a:rPr>
              <a:t>Ebenfalls vollständig in </a:t>
            </a:r>
            <a:r>
              <a:rPr lang="de-DE" b="0" dirty="0">
                <a:solidFill>
                  <a:srgbClr val="1778B8"/>
                </a:solidFill>
                <a:latin typeface="Source Sans Pro" panose="020B0503030403020204" pitchFamily="34" charset="0"/>
              </a:rPr>
              <a:t>JavaScript</a:t>
            </a:r>
            <a:r>
              <a:rPr lang="de-DE" b="0" dirty="0">
                <a:solidFill>
                  <a:srgbClr val="36544F"/>
                </a:solidFill>
                <a:latin typeface="Source Sans Pro" panose="020B0503030403020204" pitchFamily="34" charset="0"/>
              </a:rPr>
              <a:t> geschrieben, aber:</a:t>
            </a:r>
          </a:p>
          <a:p>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3" name="Grafik 2">
            <a:extLst>
              <a:ext uri="{FF2B5EF4-FFF2-40B4-BE49-F238E27FC236}">
                <a16:creationId xmlns:a16="http://schemas.microsoft.com/office/drawing/2014/main" id="{E68058D5-7720-F6A5-1924-C6A730D97BE2}"/>
              </a:ext>
            </a:extLst>
          </p:cNvPr>
          <p:cNvPicPr>
            <a:picLocks noChangeAspect="1"/>
          </p:cNvPicPr>
          <p:nvPr/>
        </p:nvPicPr>
        <p:blipFill>
          <a:blip r:embed="rId2"/>
          <a:stretch>
            <a:fillRect/>
          </a:stretch>
        </p:blipFill>
        <p:spPr>
          <a:xfrm>
            <a:off x="253900" y="1308407"/>
            <a:ext cx="1526618" cy="2546334"/>
          </a:xfrm>
          <a:prstGeom prst="rect">
            <a:avLst/>
          </a:prstGeom>
        </p:spPr>
      </p:pic>
    </p:spTree>
    <p:extLst>
      <p:ext uri="{BB962C8B-B14F-4D97-AF65-F5344CB8AC3E}">
        <p14:creationId xmlns:p14="http://schemas.microsoft.com/office/powerpoint/2010/main" val="41732893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err="1"/>
              <a:t>Fullstack</a:t>
            </a:r>
            <a:r>
              <a:rPr lang="de-DE" dirty="0"/>
              <a:t>-Anwendungen (JavaScript)</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600902" cy="3551677"/>
          </a:xfrm>
        </p:spPr>
        <p:txBody>
          <a:bodyPr>
            <a:normAutofit/>
          </a:bodyPr>
          <a:lstStyle/>
          <a:p>
            <a:pPr>
              <a:lnSpc>
                <a:spcPct val="120000"/>
              </a:lnSpc>
            </a:pPr>
            <a:r>
              <a:rPr lang="de-DE" b="0" dirty="0">
                <a:solidFill>
                  <a:srgbClr val="36544F"/>
                </a:solidFill>
                <a:latin typeface="Source Sans Pro" panose="020B0503030403020204" pitchFamily="34" charset="0"/>
              </a:rPr>
              <a:t>Vollständig in </a:t>
            </a:r>
            <a:r>
              <a:rPr lang="de-DE" b="0" dirty="0">
                <a:solidFill>
                  <a:srgbClr val="1778B8"/>
                </a:solidFill>
                <a:latin typeface="Source Sans Pro" panose="020B0503030403020204" pitchFamily="34" charset="0"/>
              </a:rPr>
              <a:t>JavaScript</a:t>
            </a:r>
            <a:r>
              <a:rPr lang="de-DE" b="0" dirty="0">
                <a:solidFill>
                  <a:srgbClr val="36544F"/>
                </a:solidFill>
                <a:latin typeface="Source Sans Pro" panose="020B0503030403020204" pitchFamily="34" charset="0"/>
              </a:rPr>
              <a:t> geschrieben, aber:</a:t>
            </a:r>
          </a:p>
          <a:p>
            <a:pPr marL="800100" lvl="1" indent="-457200">
              <a:lnSpc>
                <a:spcPct val="120000"/>
              </a:lnSpc>
              <a:buFont typeface="+mj-lt"/>
              <a:buAutoNum type="arabicPeriod"/>
            </a:pPr>
            <a:r>
              <a:rPr lang="de-DE" sz="2100" b="1" dirty="0">
                <a:solidFill>
                  <a:srgbClr val="5AB88F"/>
                </a:solidFill>
                <a:latin typeface="Source Sans Pro" panose="020B0503030403020204" pitchFamily="34" charset="0"/>
              </a:rPr>
              <a:t>UI-Code</a:t>
            </a:r>
            <a:r>
              <a:rPr lang="de-DE" sz="2100" dirty="0">
                <a:latin typeface="Source Sans Pro" panose="020B0503030403020204" pitchFamily="34" charset="0"/>
              </a:rPr>
              <a:t> wird serverseitig vorgerendert</a:t>
            </a:r>
          </a:p>
          <a:p>
            <a:pPr marL="800100" lvl="1" indent="-457200">
              <a:lnSpc>
                <a:spcPct val="120000"/>
              </a:lnSpc>
              <a:buFont typeface="+mj-lt"/>
              <a:buAutoNum type="arabicPeriod"/>
            </a:pPr>
            <a:r>
              <a:rPr lang="de-DE" sz="2100" b="1" dirty="0">
                <a:solidFill>
                  <a:srgbClr val="5AB88F"/>
                </a:solidFill>
                <a:latin typeface="Source Sans Pro" panose="020B0503030403020204" pitchFamily="34" charset="0"/>
              </a:rPr>
              <a:t>UI-Code</a:t>
            </a:r>
            <a:r>
              <a:rPr lang="de-DE" sz="2100" dirty="0">
                <a:latin typeface="Source Sans Pro" panose="020B0503030403020204" pitchFamily="34" charset="0"/>
              </a:rPr>
              <a:t> wird zum Browser gesendet und angezeigt</a:t>
            </a:r>
          </a:p>
          <a:p>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4" name="Grafik 3">
            <a:extLst>
              <a:ext uri="{FF2B5EF4-FFF2-40B4-BE49-F238E27FC236}">
                <a16:creationId xmlns:a16="http://schemas.microsoft.com/office/drawing/2014/main" id="{9A24556B-CDDC-01F2-9DE0-93235B535288}"/>
              </a:ext>
            </a:extLst>
          </p:cNvPr>
          <p:cNvPicPr>
            <a:picLocks noChangeAspect="1"/>
          </p:cNvPicPr>
          <p:nvPr/>
        </p:nvPicPr>
        <p:blipFill>
          <a:blip r:embed="rId2"/>
          <a:stretch>
            <a:fillRect/>
          </a:stretch>
        </p:blipFill>
        <p:spPr>
          <a:xfrm>
            <a:off x="253900" y="1300542"/>
            <a:ext cx="1526618" cy="2546336"/>
          </a:xfrm>
          <a:prstGeom prst="rect">
            <a:avLst/>
          </a:prstGeom>
        </p:spPr>
      </p:pic>
    </p:spTree>
    <p:extLst>
      <p:ext uri="{BB962C8B-B14F-4D97-AF65-F5344CB8AC3E}">
        <p14:creationId xmlns:p14="http://schemas.microsoft.com/office/powerpoint/2010/main" val="1982417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err="1"/>
              <a:t>Fullstack</a:t>
            </a:r>
            <a:r>
              <a:rPr lang="de-DE" dirty="0"/>
              <a:t>-Anwendungen (JavaScript)</a:t>
            </a:r>
            <a:endParaRPr lang="de-DE" b="0" dirty="0">
              <a:solidFill>
                <a:srgbClr val="36544F"/>
              </a:solidFill>
            </a:endParaRPr>
          </a:p>
        </p:txBody>
      </p:sp>
      <p:sp>
        <p:nvSpPr>
          <p:cNvPr id="10" name="Inhaltsplatzhalter 2">
            <a:extLst>
              <a:ext uri="{FF2B5EF4-FFF2-40B4-BE49-F238E27FC236}">
                <a16:creationId xmlns:a16="http://schemas.microsoft.com/office/drawing/2014/main" id="{DDCDA3C5-23EC-9E10-FC51-89D132C7673C}"/>
              </a:ext>
            </a:extLst>
          </p:cNvPr>
          <p:cNvSpPr txBox="1">
            <a:spLocks/>
          </p:cNvSpPr>
          <p:nvPr/>
        </p:nvSpPr>
        <p:spPr>
          <a:xfrm>
            <a:off x="2248131" y="1300542"/>
            <a:ext cx="6600902" cy="355167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20000"/>
              </a:lnSpc>
            </a:pPr>
            <a:r>
              <a:rPr lang="de-DE" b="0" dirty="0">
                <a:solidFill>
                  <a:srgbClr val="36544F"/>
                </a:solidFill>
                <a:latin typeface="Source Sans Pro" panose="020B0503030403020204" pitchFamily="34" charset="0"/>
              </a:rPr>
              <a:t>Vollständig in </a:t>
            </a:r>
            <a:r>
              <a:rPr lang="de-DE" b="0" dirty="0">
                <a:solidFill>
                  <a:srgbClr val="1778B8"/>
                </a:solidFill>
                <a:latin typeface="Source Sans Pro" panose="020B0503030403020204" pitchFamily="34" charset="0"/>
              </a:rPr>
              <a:t>JavaScript</a:t>
            </a:r>
            <a:r>
              <a:rPr lang="de-DE" b="0" dirty="0">
                <a:solidFill>
                  <a:srgbClr val="36544F"/>
                </a:solidFill>
                <a:latin typeface="Source Sans Pro" panose="020B0503030403020204" pitchFamily="34" charset="0"/>
              </a:rPr>
              <a:t> geschrieben, aber:</a:t>
            </a:r>
          </a:p>
          <a:p>
            <a:pPr marL="800100" lvl="1" indent="-457200">
              <a:lnSpc>
                <a:spcPct val="120000"/>
              </a:lnSpc>
              <a:buFont typeface="+mj-lt"/>
              <a:buAutoNum type="arabicPeriod"/>
            </a:pPr>
            <a:r>
              <a:rPr lang="de-DE" sz="2100" b="1" dirty="0">
                <a:solidFill>
                  <a:srgbClr val="5AB88F"/>
                </a:solidFill>
                <a:latin typeface="Source Sans Pro" panose="020B0503030403020204" pitchFamily="34" charset="0"/>
              </a:rPr>
              <a:t>UI-Code</a:t>
            </a:r>
            <a:r>
              <a:rPr lang="de-DE" sz="2100" dirty="0">
                <a:latin typeface="Source Sans Pro" panose="020B0503030403020204" pitchFamily="34" charset="0"/>
              </a:rPr>
              <a:t> wird serverseitig vorgerendert</a:t>
            </a:r>
          </a:p>
          <a:p>
            <a:pPr marL="800100" lvl="1" indent="-457200">
              <a:lnSpc>
                <a:spcPct val="120000"/>
              </a:lnSpc>
              <a:buFont typeface="+mj-lt"/>
              <a:buAutoNum type="arabicPeriod"/>
            </a:pPr>
            <a:r>
              <a:rPr lang="de-DE" sz="2100" b="1" dirty="0">
                <a:solidFill>
                  <a:srgbClr val="5AB88F"/>
                </a:solidFill>
                <a:latin typeface="Source Sans Pro" panose="020B0503030403020204" pitchFamily="34" charset="0"/>
              </a:rPr>
              <a:t>UI-Code</a:t>
            </a:r>
            <a:r>
              <a:rPr lang="de-DE" sz="2100" dirty="0">
                <a:latin typeface="Source Sans Pro" panose="020B0503030403020204" pitchFamily="34" charset="0"/>
              </a:rPr>
              <a:t> wird zum Browser gesendet und angezeigt</a:t>
            </a:r>
          </a:p>
          <a:p>
            <a:pPr marL="800100" lvl="1" indent="-457200">
              <a:lnSpc>
                <a:spcPct val="120000"/>
              </a:lnSpc>
              <a:buFont typeface="+mj-lt"/>
              <a:buAutoNum type="arabicPeriod"/>
            </a:pPr>
            <a:r>
              <a:rPr lang="de-DE" sz="2100" dirty="0">
                <a:latin typeface="Source Sans Pro" panose="020B0503030403020204" pitchFamily="34" charset="0"/>
              </a:rPr>
              <a:t>Nur der JavaScript-Code ("Islands") </a:t>
            </a:r>
            <a:r>
              <a:rPr lang="de-DE" sz="2100" dirty="0">
                <a:solidFill>
                  <a:srgbClr val="1778B8"/>
                </a:solidFill>
                <a:latin typeface="Source Sans Pro" panose="020B0503030403020204" pitchFamily="34" charset="0"/>
              </a:rPr>
              <a:t>für Interaktionen</a:t>
            </a:r>
            <a:r>
              <a:rPr lang="de-DE" sz="2100" dirty="0">
                <a:latin typeface="Source Sans Pro" panose="020B0503030403020204" pitchFamily="34" charset="0"/>
              </a:rPr>
              <a:t> wird zum Browser geschickt</a:t>
            </a:r>
          </a:p>
          <a:p>
            <a:pPr marL="800100" lvl="1" indent="-457200">
              <a:lnSpc>
                <a:spcPct val="120000"/>
              </a:lnSpc>
              <a:buFont typeface="+mj-lt"/>
              <a:buAutoNum type="arabicPeriod"/>
            </a:pPr>
            <a:endParaRPr lang="de-DE" sz="2100" dirty="0">
              <a:latin typeface="Source Sans Pro" panose="020B0503030403020204" pitchFamily="34" charset="0"/>
            </a:endParaRPr>
          </a:p>
          <a:p>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Font typeface="Arial" panose="020B0604020202020204" pitchFamily="34" charset="0"/>
              <a:buNone/>
            </a:pPr>
            <a:endParaRPr lang="de-DE" b="0" dirty="0">
              <a:solidFill>
                <a:srgbClr val="36544F"/>
              </a:solidFill>
            </a:endParaRPr>
          </a:p>
          <a:p>
            <a:endParaRPr lang="de-DE" b="0" dirty="0">
              <a:solidFill>
                <a:srgbClr val="36544F"/>
              </a:solidFill>
            </a:endParaRPr>
          </a:p>
        </p:txBody>
      </p:sp>
      <p:pic>
        <p:nvPicPr>
          <p:cNvPr id="12" name="Grafik 11">
            <a:extLst>
              <a:ext uri="{FF2B5EF4-FFF2-40B4-BE49-F238E27FC236}">
                <a16:creationId xmlns:a16="http://schemas.microsoft.com/office/drawing/2014/main" id="{8563A15C-2FA8-EA12-8C77-462160118383}"/>
              </a:ext>
            </a:extLst>
          </p:cNvPr>
          <p:cNvPicPr>
            <a:picLocks noChangeAspect="1"/>
          </p:cNvPicPr>
          <p:nvPr/>
        </p:nvPicPr>
        <p:blipFill>
          <a:blip r:embed="rId2"/>
          <a:stretch>
            <a:fillRect/>
          </a:stretch>
        </p:blipFill>
        <p:spPr>
          <a:xfrm>
            <a:off x="253899" y="1300542"/>
            <a:ext cx="1526618" cy="2546336"/>
          </a:xfrm>
          <a:prstGeom prst="rect">
            <a:avLst/>
          </a:prstGeom>
        </p:spPr>
      </p:pic>
    </p:spTree>
    <p:extLst>
      <p:ext uri="{BB962C8B-B14F-4D97-AF65-F5344CB8AC3E}">
        <p14:creationId xmlns:p14="http://schemas.microsoft.com/office/powerpoint/2010/main" val="2410800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err="1"/>
              <a:t>Fullstack</a:t>
            </a:r>
            <a:r>
              <a:rPr lang="de-DE" dirty="0"/>
              <a:t>-Anwendungen (JavaScript)</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841792" cy="3551677"/>
          </a:xfrm>
        </p:spPr>
        <p:txBody>
          <a:bodyPr>
            <a:normAutofit/>
          </a:bodyPr>
          <a:lstStyle/>
          <a:p>
            <a:pPr>
              <a:lnSpc>
                <a:spcPct val="120000"/>
              </a:lnSpc>
            </a:pPr>
            <a:r>
              <a:rPr lang="de-DE" b="0" dirty="0">
                <a:solidFill>
                  <a:srgbClr val="36544F"/>
                </a:solidFill>
                <a:latin typeface="Source Sans Pro" panose="020B0503030403020204" pitchFamily="34" charset="0"/>
              </a:rPr>
              <a:t>Anwendung startet schneller:</a:t>
            </a:r>
          </a:p>
          <a:p>
            <a:pPr marL="800100" lvl="1" indent="-457200">
              <a:lnSpc>
                <a:spcPct val="120000"/>
              </a:lnSpc>
              <a:buFont typeface="+mj-lt"/>
              <a:buAutoNum type="arabicPeriod"/>
            </a:pPr>
            <a:r>
              <a:rPr lang="de-DE" sz="2100" dirty="0">
                <a:latin typeface="Source Sans Pro" panose="020B0503030403020204" pitchFamily="34" charset="0"/>
              </a:rPr>
              <a:t>Browser bekommt </a:t>
            </a:r>
            <a:r>
              <a:rPr lang="de-DE" sz="2100" b="1" dirty="0">
                <a:solidFill>
                  <a:srgbClr val="65BD82"/>
                </a:solidFill>
                <a:latin typeface="Source Sans Pro SemiBold" panose="020B0503030403020204" pitchFamily="34" charset="0"/>
              </a:rPr>
              <a:t>UI-Code</a:t>
            </a:r>
            <a:r>
              <a:rPr lang="de-DE" sz="2100" dirty="0">
                <a:latin typeface="Source Sans Pro" panose="020B0503030403020204" pitchFamily="34" charset="0"/>
              </a:rPr>
              <a:t> zur Darstellung</a:t>
            </a:r>
          </a:p>
          <a:p>
            <a:pPr marL="800100" lvl="1" indent="-457200">
              <a:lnSpc>
                <a:spcPct val="120000"/>
              </a:lnSpc>
              <a:buFont typeface="+mj-lt"/>
              <a:buAutoNum type="arabicPeriod"/>
            </a:pPr>
            <a:r>
              <a:rPr lang="de-DE" sz="2100" dirty="0">
                <a:latin typeface="Source Sans Pro" panose="020B0503030403020204" pitchFamily="34" charset="0"/>
              </a:rPr>
              <a:t>Der </a:t>
            </a:r>
            <a:r>
              <a:rPr lang="de-DE" sz="2100" dirty="0">
                <a:solidFill>
                  <a:srgbClr val="1778B8"/>
                </a:solidFill>
                <a:latin typeface="Source Sans Pro" panose="020B0503030403020204" pitchFamily="34" charset="0"/>
              </a:rPr>
              <a:t>notwendige JavaScript-Code</a:t>
            </a:r>
            <a:r>
              <a:rPr lang="de-DE" sz="2100" dirty="0">
                <a:latin typeface="Source Sans Pro" panose="020B0503030403020204" pitchFamily="34" charset="0"/>
              </a:rPr>
              <a:t> wird nachgeladen</a:t>
            </a:r>
          </a:p>
          <a:p>
            <a:pPr marL="800100" lvl="1" indent="-457200">
              <a:lnSpc>
                <a:spcPct val="120000"/>
              </a:lnSpc>
              <a:buFont typeface="+mj-lt"/>
              <a:buAutoNum type="arabicPeriod"/>
            </a:pPr>
            <a:r>
              <a:rPr lang="de-DE" sz="2100" dirty="0">
                <a:latin typeface="Source Sans Pro" panose="020B0503030403020204" pitchFamily="34" charset="0"/>
              </a:rPr>
              <a:t>Anwendung jetzt </a:t>
            </a:r>
            <a:r>
              <a:rPr lang="de-DE" sz="2100" dirty="0">
                <a:solidFill>
                  <a:srgbClr val="FB8E20"/>
                </a:solidFill>
                <a:latin typeface="Source Sans Pro" panose="020B0503030403020204" pitchFamily="34" charset="0"/>
              </a:rPr>
              <a:t>interaktiv</a:t>
            </a:r>
          </a:p>
          <a:p>
            <a:pPr marL="457200" indent="-457200">
              <a:lnSpc>
                <a:spcPct val="120000"/>
              </a:lnSpc>
              <a:buFont typeface="+mj-lt"/>
              <a:buAutoNum type="arabicPeriod"/>
            </a:pPr>
            <a:endParaRPr lang="de-DE" sz="2400" dirty="0">
              <a:solidFill>
                <a:srgbClr val="FB8E20"/>
              </a:solidFill>
              <a:latin typeface="Source Sans Pro" panose="020B0503030403020204" pitchFamily="34" charset="0"/>
            </a:endParaRPr>
          </a:p>
          <a:p>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3" name="Grafik 2">
            <a:extLst>
              <a:ext uri="{FF2B5EF4-FFF2-40B4-BE49-F238E27FC236}">
                <a16:creationId xmlns:a16="http://schemas.microsoft.com/office/drawing/2014/main" id="{52F0CD45-A85A-F767-2EC1-7899BA4AE6B0}"/>
              </a:ext>
            </a:extLst>
          </p:cNvPr>
          <p:cNvPicPr>
            <a:picLocks noChangeAspect="1"/>
          </p:cNvPicPr>
          <p:nvPr/>
        </p:nvPicPr>
        <p:blipFill>
          <a:blip r:embed="rId2"/>
          <a:stretch>
            <a:fillRect/>
          </a:stretch>
        </p:blipFill>
        <p:spPr>
          <a:xfrm>
            <a:off x="253899" y="1300542"/>
            <a:ext cx="1526618" cy="2546336"/>
          </a:xfrm>
          <a:prstGeom prst="rect">
            <a:avLst/>
          </a:prstGeom>
        </p:spPr>
      </p:pic>
    </p:spTree>
    <p:extLst>
      <p:ext uri="{BB962C8B-B14F-4D97-AF65-F5344CB8AC3E}">
        <p14:creationId xmlns:p14="http://schemas.microsoft.com/office/powerpoint/2010/main" val="309648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err="1"/>
              <a:t>Fullstack</a:t>
            </a:r>
            <a:r>
              <a:rPr lang="de-DE" dirty="0"/>
              <a:t>-Anwendungen (JavaScript)</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841792" cy="3551677"/>
          </a:xfrm>
        </p:spPr>
        <p:txBody>
          <a:bodyPr>
            <a:normAutofit/>
          </a:bodyPr>
          <a:lstStyle/>
          <a:p>
            <a:pPr>
              <a:lnSpc>
                <a:spcPct val="120000"/>
              </a:lnSpc>
            </a:pPr>
            <a:r>
              <a:rPr lang="de-DE" b="0" dirty="0">
                <a:solidFill>
                  <a:srgbClr val="36544F"/>
                </a:solidFill>
                <a:latin typeface="Source Sans Pro" panose="020B0503030403020204" pitchFamily="34" charset="0"/>
              </a:rPr>
              <a:t>Wir sind zurück zur </a:t>
            </a:r>
            <a:r>
              <a:rPr lang="de-DE" b="0" dirty="0">
                <a:solidFill>
                  <a:srgbClr val="1778B8"/>
                </a:solidFill>
                <a:latin typeface="Source Sans Pro" panose="020B0503030403020204" pitchFamily="34" charset="0"/>
              </a:rPr>
              <a:t>JavaScript-Schnipsel</a:t>
            </a:r>
            <a:r>
              <a:rPr lang="de-DE" b="0" dirty="0">
                <a:solidFill>
                  <a:srgbClr val="36544F"/>
                </a:solidFill>
                <a:latin typeface="Source Sans Pro" panose="020B0503030403020204" pitchFamily="34" charset="0"/>
              </a:rPr>
              <a:t>-Architektur</a:t>
            </a:r>
          </a:p>
          <a:p>
            <a:pPr lvl="1">
              <a:lnSpc>
                <a:spcPct val="120000"/>
              </a:lnSpc>
            </a:pPr>
            <a:r>
              <a:rPr lang="de-DE" sz="2100" dirty="0">
                <a:latin typeface="Source Sans Pro" panose="020B0503030403020204" pitchFamily="34" charset="0"/>
              </a:rPr>
              <a:t>aber: die Schnipsel werden automatisch vom Framework erzeugt</a:t>
            </a:r>
          </a:p>
          <a:p>
            <a:pPr lvl="1">
              <a:lnSpc>
                <a:spcPct val="120000"/>
              </a:lnSpc>
            </a:pPr>
            <a:r>
              <a:rPr lang="de-DE" sz="2100" dirty="0">
                <a:latin typeface="Source Sans Pro" panose="020B0503030403020204" pitchFamily="34" charset="0"/>
              </a:rPr>
              <a:t>die Schnipsel existieren nur zur </a:t>
            </a:r>
            <a:r>
              <a:rPr lang="de-DE" sz="2100" dirty="0">
                <a:solidFill>
                  <a:srgbClr val="9E60B8"/>
                </a:solidFill>
                <a:latin typeface="Source Sans Pro" panose="020B0503030403020204" pitchFamily="34" charset="0"/>
              </a:rPr>
              <a:t>Laufzeit</a:t>
            </a:r>
          </a:p>
          <a:p>
            <a:pPr marL="457200" indent="-457200">
              <a:lnSpc>
                <a:spcPct val="120000"/>
              </a:lnSpc>
              <a:buFont typeface="+mj-lt"/>
              <a:buAutoNum type="arabicPeriod"/>
            </a:pPr>
            <a:endParaRPr lang="de-DE" sz="2400" dirty="0">
              <a:solidFill>
                <a:srgbClr val="FB8E20"/>
              </a:solidFill>
              <a:latin typeface="Source Sans Pro" panose="020B0503030403020204" pitchFamily="34" charset="0"/>
            </a:endParaRPr>
          </a:p>
          <a:p>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6" name="Grafik 5">
            <a:extLst>
              <a:ext uri="{FF2B5EF4-FFF2-40B4-BE49-F238E27FC236}">
                <a16:creationId xmlns:a16="http://schemas.microsoft.com/office/drawing/2014/main" id="{CCE6EEDF-5434-81CC-6C53-BEEA0CBC5370}"/>
              </a:ext>
            </a:extLst>
          </p:cNvPr>
          <p:cNvPicPr>
            <a:picLocks noChangeAspect="1"/>
          </p:cNvPicPr>
          <p:nvPr/>
        </p:nvPicPr>
        <p:blipFill>
          <a:blip r:embed="rId2"/>
          <a:stretch>
            <a:fillRect/>
          </a:stretch>
        </p:blipFill>
        <p:spPr>
          <a:xfrm>
            <a:off x="253899" y="1300542"/>
            <a:ext cx="1526618" cy="2546336"/>
          </a:xfrm>
          <a:prstGeom prst="rect">
            <a:avLst/>
          </a:prstGeom>
        </p:spPr>
      </p:pic>
    </p:spTree>
    <p:extLst>
      <p:ext uri="{BB962C8B-B14F-4D97-AF65-F5344CB8AC3E}">
        <p14:creationId xmlns:p14="http://schemas.microsoft.com/office/powerpoint/2010/main" val="3266064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err="1"/>
              <a:t>Fullstack</a:t>
            </a:r>
            <a:r>
              <a:rPr lang="de-DE" dirty="0"/>
              <a:t>-Anwendungen (JavaScript)</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841792" cy="3551677"/>
          </a:xfrm>
        </p:spPr>
        <p:txBody>
          <a:bodyPr>
            <a:normAutofit/>
          </a:bodyPr>
          <a:lstStyle/>
          <a:p>
            <a:pPr>
              <a:lnSpc>
                <a:spcPct val="120000"/>
              </a:lnSpc>
            </a:pPr>
            <a:r>
              <a:rPr lang="de-DE" b="0" dirty="0">
                <a:solidFill>
                  <a:srgbClr val="36544F"/>
                </a:solidFill>
                <a:latin typeface="Source Sans Pro" panose="020B0503030403020204" pitchFamily="34" charset="0"/>
              </a:rPr>
              <a:t>Wir sind zurück zur </a:t>
            </a:r>
            <a:r>
              <a:rPr lang="de-DE" b="0" dirty="0">
                <a:solidFill>
                  <a:srgbClr val="1778B8"/>
                </a:solidFill>
                <a:latin typeface="Source Sans Pro" panose="020B0503030403020204" pitchFamily="34" charset="0"/>
              </a:rPr>
              <a:t>JavaScript-Schnipsel</a:t>
            </a:r>
            <a:r>
              <a:rPr lang="de-DE" b="0" dirty="0">
                <a:solidFill>
                  <a:srgbClr val="36544F"/>
                </a:solidFill>
                <a:latin typeface="Source Sans Pro" panose="020B0503030403020204" pitchFamily="34" charset="0"/>
              </a:rPr>
              <a:t>-Architektur</a:t>
            </a:r>
          </a:p>
          <a:p>
            <a:pPr lvl="1">
              <a:lnSpc>
                <a:spcPct val="120000"/>
              </a:lnSpc>
            </a:pPr>
            <a:r>
              <a:rPr lang="de-DE" sz="2100" dirty="0">
                <a:latin typeface="Source Sans Pro" panose="020B0503030403020204" pitchFamily="34" charset="0"/>
              </a:rPr>
              <a:t>aber: die Schnipsel werden automatisch vom Framework erzeugt</a:t>
            </a:r>
          </a:p>
          <a:p>
            <a:pPr lvl="1">
              <a:lnSpc>
                <a:spcPct val="120000"/>
              </a:lnSpc>
            </a:pPr>
            <a:r>
              <a:rPr lang="de-DE" sz="2100" dirty="0">
                <a:latin typeface="Source Sans Pro" panose="020B0503030403020204" pitchFamily="34" charset="0"/>
              </a:rPr>
              <a:t>die Schnipsel existieren nur zur Laufzeit</a:t>
            </a:r>
          </a:p>
          <a:p>
            <a:pPr lvl="1">
              <a:lnSpc>
                <a:spcPct val="120000"/>
              </a:lnSpc>
            </a:pPr>
            <a:r>
              <a:rPr lang="de-DE" sz="2100" dirty="0">
                <a:latin typeface="Source Sans Pro" panose="020B0503030403020204" pitchFamily="34" charset="0"/>
              </a:rPr>
              <a:t>Bei der </a:t>
            </a:r>
            <a:r>
              <a:rPr lang="de-DE" sz="2100" dirty="0">
                <a:solidFill>
                  <a:srgbClr val="9E60B8"/>
                </a:solidFill>
                <a:latin typeface="Source Sans Pro" panose="020B0503030403020204" pitchFamily="34" charset="0"/>
              </a:rPr>
              <a:t>Entwicklung</a:t>
            </a:r>
            <a:r>
              <a:rPr lang="de-DE" sz="2100" dirty="0">
                <a:latin typeface="Source Sans Pro" panose="020B0503030403020204" pitchFamily="34" charset="0"/>
              </a:rPr>
              <a:t> ist "unser" Code ist aus "einem </a:t>
            </a:r>
            <a:r>
              <a:rPr lang="de-DE" sz="2100" dirty="0" err="1">
                <a:latin typeface="Source Sans Pro" panose="020B0503030403020204" pitchFamily="34" charset="0"/>
              </a:rPr>
              <a:t>Guß</a:t>
            </a:r>
            <a:r>
              <a:rPr lang="de-DE" sz="2100" dirty="0">
                <a:latin typeface="Source Sans Pro" panose="020B0503030403020204" pitchFamily="34" charset="0"/>
              </a:rPr>
              <a:t>"</a:t>
            </a:r>
          </a:p>
          <a:p>
            <a:pPr lvl="1">
              <a:lnSpc>
                <a:spcPct val="120000"/>
              </a:lnSpc>
            </a:pPr>
            <a:r>
              <a:rPr lang="de-DE" sz="2100" dirty="0">
                <a:latin typeface="Source Sans Pro" panose="020B0503030403020204" pitchFamily="34" charset="0"/>
              </a:rPr>
              <a:t>aber weiterhin in </a:t>
            </a:r>
            <a:r>
              <a:rPr lang="de-DE" sz="2100" dirty="0">
                <a:solidFill>
                  <a:srgbClr val="1778B8"/>
                </a:solidFill>
                <a:latin typeface="Source Sans Pro" panose="020B0503030403020204" pitchFamily="34" charset="0"/>
              </a:rPr>
              <a:t>JavaScript</a:t>
            </a:r>
          </a:p>
          <a:p>
            <a:pPr marL="457200" indent="-457200">
              <a:lnSpc>
                <a:spcPct val="120000"/>
              </a:lnSpc>
              <a:buFont typeface="+mj-lt"/>
              <a:buAutoNum type="arabicPeriod"/>
            </a:pPr>
            <a:endParaRPr lang="de-DE" sz="2400" dirty="0">
              <a:solidFill>
                <a:srgbClr val="FB8E20"/>
              </a:solidFill>
              <a:latin typeface="Source Sans Pro" panose="020B0503030403020204" pitchFamily="34" charset="0"/>
            </a:endParaRPr>
          </a:p>
          <a:p>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6" name="Grafik 5">
            <a:extLst>
              <a:ext uri="{FF2B5EF4-FFF2-40B4-BE49-F238E27FC236}">
                <a16:creationId xmlns:a16="http://schemas.microsoft.com/office/drawing/2014/main" id="{0E555335-DEFF-DAF0-136A-568316F1CB5F}"/>
              </a:ext>
            </a:extLst>
          </p:cNvPr>
          <p:cNvPicPr>
            <a:picLocks noChangeAspect="1"/>
          </p:cNvPicPr>
          <p:nvPr/>
        </p:nvPicPr>
        <p:blipFill>
          <a:blip r:embed="rId2"/>
          <a:stretch>
            <a:fillRect/>
          </a:stretch>
        </p:blipFill>
        <p:spPr>
          <a:xfrm>
            <a:off x="253899" y="1298582"/>
            <a:ext cx="1526618" cy="2546336"/>
          </a:xfrm>
          <a:prstGeom prst="rect">
            <a:avLst/>
          </a:prstGeom>
        </p:spPr>
      </p:pic>
    </p:spTree>
    <p:extLst>
      <p:ext uri="{BB962C8B-B14F-4D97-AF65-F5344CB8AC3E}">
        <p14:creationId xmlns:p14="http://schemas.microsoft.com/office/powerpoint/2010/main" val="1117062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err="1"/>
              <a:t>Fullstack</a:t>
            </a:r>
            <a:r>
              <a:rPr lang="de-DE" dirty="0"/>
              <a:t>-Anwendungen (JavaScript)</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841792" cy="3551677"/>
          </a:xfrm>
        </p:spPr>
        <p:txBody>
          <a:bodyPr>
            <a:normAutofit/>
          </a:bodyPr>
          <a:lstStyle/>
          <a:p>
            <a:pPr>
              <a:lnSpc>
                <a:spcPct val="120000"/>
              </a:lnSpc>
            </a:pPr>
            <a:r>
              <a:rPr lang="de-DE" b="0" dirty="0">
                <a:solidFill>
                  <a:srgbClr val="36544F"/>
                </a:solidFill>
                <a:latin typeface="Source Sans Pro" panose="020B0503030403020204" pitchFamily="34" charset="0"/>
              </a:rPr>
              <a:t>Mehrere Ansätze und Frameworks</a:t>
            </a:r>
          </a:p>
          <a:p>
            <a:pPr>
              <a:lnSpc>
                <a:spcPct val="120000"/>
              </a:lnSpc>
            </a:pPr>
            <a:r>
              <a:rPr lang="de-DE" b="0" dirty="0">
                <a:solidFill>
                  <a:srgbClr val="36544F"/>
                </a:solidFill>
                <a:latin typeface="Source Sans Pro" panose="020B0503030403020204" pitchFamily="34" charset="0"/>
              </a:rPr>
              <a:t>Funktionalität und Herangehensweise unterschiedlich</a:t>
            </a:r>
          </a:p>
          <a:p>
            <a:pPr marL="800100" lvl="1" indent="-457200">
              <a:lnSpc>
                <a:spcPct val="120000"/>
              </a:lnSpc>
              <a:buFont typeface="+mj-lt"/>
              <a:buAutoNum type="arabicPeriod"/>
            </a:pPr>
            <a:r>
              <a:rPr lang="de-DE" sz="2100" dirty="0" err="1">
                <a:latin typeface="Source Sans Pro" panose="020B0503030403020204" pitchFamily="34" charset="0"/>
              </a:rPr>
              <a:t>Qwik</a:t>
            </a:r>
            <a:r>
              <a:rPr lang="de-DE" sz="2100" dirty="0">
                <a:latin typeface="Source Sans Pro" panose="020B0503030403020204" pitchFamily="34" charset="0"/>
              </a:rPr>
              <a:t> (eigenes Framework)</a:t>
            </a:r>
          </a:p>
          <a:p>
            <a:pPr marL="800100" lvl="1" indent="-457200">
              <a:lnSpc>
                <a:spcPct val="120000"/>
              </a:lnSpc>
              <a:buFont typeface="+mj-lt"/>
              <a:buAutoNum type="arabicPeriod"/>
            </a:pPr>
            <a:r>
              <a:rPr lang="de-DE" sz="2100" dirty="0" err="1">
                <a:latin typeface="Source Sans Pro" panose="020B0503030403020204" pitchFamily="34" charset="0"/>
              </a:rPr>
              <a:t>Astro</a:t>
            </a:r>
            <a:r>
              <a:rPr lang="de-DE" sz="2100" dirty="0">
                <a:latin typeface="Source Sans Pro" panose="020B0503030403020204" pitchFamily="34" charset="0"/>
              </a:rPr>
              <a:t>  (eigenes Framework + Support für alle SPAs)</a:t>
            </a:r>
          </a:p>
          <a:p>
            <a:pPr marL="800100" lvl="1" indent="-457200">
              <a:lnSpc>
                <a:spcPct val="120000"/>
              </a:lnSpc>
              <a:buFont typeface="+mj-lt"/>
              <a:buAutoNum type="arabicPeriod"/>
            </a:pPr>
            <a:r>
              <a:rPr lang="de-DE" sz="2100" dirty="0" err="1">
                <a:latin typeface="Source Sans Pro" panose="020B0503030403020204" pitchFamily="34" charset="0"/>
              </a:rPr>
              <a:t>SvelteKit</a:t>
            </a:r>
            <a:r>
              <a:rPr lang="de-DE" sz="2100" dirty="0">
                <a:latin typeface="Source Sans Pro" panose="020B0503030403020204" pitchFamily="34" charset="0"/>
              </a:rPr>
              <a:t> (</a:t>
            </a:r>
            <a:r>
              <a:rPr lang="de-DE" sz="2100" dirty="0" err="1">
                <a:latin typeface="Source Sans Pro" panose="020B0503030403020204" pitchFamily="34" charset="0"/>
              </a:rPr>
              <a:t>Svelte</a:t>
            </a:r>
            <a:r>
              <a:rPr lang="de-DE" sz="2100" dirty="0">
                <a:latin typeface="Source Sans Pro" panose="020B0503030403020204" pitchFamily="34" charset="0"/>
              </a:rPr>
              <a:t>)</a:t>
            </a:r>
          </a:p>
          <a:p>
            <a:pPr marL="800100" lvl="1" indent="-457200">
              <a:lnSpc>
                <a:spcPct val="120000"/>
              </a:lnSpc>
              <a:buFont typeface="+mj-lt"/>
              <a:buAutoNum type="arabicPeriod"/>
            </a:pPr>
            <a:r>
              <a:rPr lang="de-DE" sz="2100" dirty="0" err="1">
                <a:latin typeface="Source Sans Pro" panose="020B0503030403020204" pitchFamily="34" charset="0"/>
              </a:rPr>
              <a:t>Next.js</a:t>
            </a:r>
            <a:r>
              <a:rPr lang="de-DE" sz="2100" dirty="0">
                <a:latin typeface="Source Sans Pro" panose="020B0503030403020204" pitchFamily="34" charset="0"/>
              </a:rPr>
              <a:t> (</a:t>
            </a:r>
            <a:r>
              <a:rPr lang="de-DE" sz="2100" dirty="0" err="1">
                <a:latin typeface="Source Sans Pro" panose="020B0503030403020204" pitchFamily="34" charset="0"/>
              </a:rPr>
              <a:t>React</a:t>
            </a:r>
            <a:r>
              <a:rPr lang="de-DE" sz="2100" dirty="0">
                <a:latin typeface="Source Sans Pro" panose="020B0503030403020204" pitchFamily="34" charset="0"/>
              </a:rPr>
              <a:t>)</a:t>
            </a:r>
          </a:p>
          <a:p>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3" name="Grafik 2">
            <a:extLst>
              <a:ext uri="{FF2B5EF4-FFF2-40B4-BE49-F238E27FC236}">
                <a16:creationId xmlns:a16="http://schemas.microsoft.com/office/drawing/2014/main" id="{367F8964-C10C-AAB7-7064-8009007851A8}"/>
              </a:ext>
            </a:extLst>
          </p:cNvPr>
          <p:cNvPicPr>
            <a:picLocks noChangeAspect="1"/>
          </p:cNvPicPr>
          <p:nvPr/>
        </p:nvPicPr>
        <p:blipFill>
          <a:blip r:embed="rId2"/>
          <a:stretch>
            <a:fillRect/>
          </a:stretch>
        </p:blipFill>
        <p:spPr>
          <a:xfrm>
            <a:off x="253899" y="1300542"/>
            <a:ext cx="1526618" cy="2546336"/>
          </a:xfrm>
          <a:prstGeom prst="rect">
            <a:avLst/>
          </a:prstGeom>
        </p:spPr>
      </p:pic>
      <p:sp>
        <p:nvSpPr>
          <p:cNvPr id="4" name="Textfeld 3">
            <a:extLst>
              <a:ext uri="{FF2B5EF4-FFF2-40B4-BE49-F238E27FC236}">
                <a16:creationId xmlns:a16="http://schemas.microsoft.com/office/drawing/2014/main" id="{073ACF5A-DE35-ACAC-480F-44012E1CE49E}"/>
              </a:ext>
            </a:extLst>
          </p:cNvPr>
          <p:cNvSpPr txBox="1"/>
          <p:nvPr/>
        </p:nvSpPr>
        <p:spPr>
          <a:xfrm>
            <a:off x="4286885" y="4390554"/>
            <a:ext cx="3868303" cy="461665"/>
          </a:xfrm>
          <a:prstGeom prst="rect">
            <a:avLst/>
          </a:prstGeom>
          <a:solidFill>
            <a:srgbClr val="FFFDF9"/>
          </a:solidFill>
        </p:spPr>
        <p:txBody>
          <a:bodyPr wrap="none" rtlCol="0">
            <a:spAutoFit/>
          </a:bodyPr>
          <a:lstStyle/>
          <a:p>
            <a:pPr algn="l"/>
            <a:r>
              <a:rPr lang="de-DE" sz="2400" dirty="0">
                <a:solidFill>
                  <a:srgbClr val="FF0000"/>
                </a:solidFill>
              </a:rPr>
              <a:t>eher weiter hinten, im Detail!</a:t>
            </a:r>
          </a:p>
        </p:txBody>
      </p:sp>
    </p:spTree>
    <p:extLst>
      <p:ext uri="{BB962C8B-B14F-4D97-AF65-F5344CB8AC3E}">
        <p14:creationId xmlns:p14="http://schemas.microsoft.com/office/powerpoint/2010/main" val="2803975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Webanwendungen</a:t>
            </a:r>
          </a:p>
        </p:txBody>
      </p:sp>
      <p:sp>
        <p:nvSpPr>
          <p:cNvPr id="5" name="Inhaltsplatzhalter 2">
            <a:extLst>
              <a:ext uri="{FF2B5EF4-FFF2-40B4-BE49-F238E27FC236}">
                <a16:creationId xmlns:a16="http://schemas.microsoft.com/office/drawing/2014/main" id="{47B0C4E9-51F9-AD56-CA03-63AEFCF96E00}"/>
              </a:ext>
            </a:extLst>
          </p:cNvPr>
          <p:cNvSpPr txBox="1">
            <a:spLocks/>
          </p:cNvSpPr>
          <p:nvPr/>
        </p:nvSpPr>
        <p:spPr>
          <a:xfrm>
            <a:off x="187570" y="769545"/>
            <a:ext cx="8858894" cy="4691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b="1" kern="1200">
                <a:solidFill>
                  <a:srgbClr val="FB8E20"/>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rgbClr val="36544F"/>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rgbClr val="36544F"/>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rgbClr val="36544F"/>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dirty="0"/>
              <a:t>HTMX</a:t>
            </a:r>
            <a:endParaRPr lang="de-DE" b="0" dirty="0">
              <a:solidFill>
                <a:srgbClr val="36544F"/>
              </a:solidFill>
            </a:endParaRPr>
          </a:p>
        </p:txBody>
      </p:sp>
      <p:sp>
        <p:nvSpPr>
          <p:cNvPr id="13" name="Inhaltsplatzhalter 2">
            <a:extLst>
              <a:ext uri="{FF2B5EF4-FFF2-40B4-BE49-F238E27FC236}">
                <a16:creationId xmlns:a16="http://schemas.microsoft.com/office/drawing/2014/main" id="{555E4136-3C10-32A0-A141-5645B7D5F287}"/>
              </a:ext>
            </a:extLst>
          </p:cNvPr>
          <p:cNvSpPr>
            <a:spLocks noGrp="1"/>
          </p:cNvSpPr>
          <p:nvPr>
            <p:ph sz="quarter" idx="10"/>
          </p:nvPr>
        </p:nvSpPr>
        <p:spPr>
          <a:xfrm>
            <a:off x="2248131" y="1300542"/>
            <a:ext cx="6841792" cy="3551677"/>
          </a:xfrm>
        </p:spPr>
        <p:txBody>
          <a:bodyPr>
            <a:normAutofit/>
          </a:bodyPr>
          <a:lstStyle/>
          <a:p>
            <a:pPr>
              <a:lnSpc>
                <a:spcPct val="120000"/>
              </a:lnSpc>
            </a:pPr>
            <a:r>
              <a:rPr lang="de-DE" b="0" dirty="0">
                <a:solidFill>
                  <a:srgbClr val="36544F"/>
                </a:solidFill>
                <a:latin typeface="Source Sans Pro" panose="020B0503030403020204" pitchFamily="34" charset="0"/>
              </a:rPr>
              <a:t>JavaScript-Bibliothek</a:t>
            </a:r>
          </a:p>
          <a:p>
            <a:pPr>
              <a:lnSpc>
                <a:spcPct val="120000"/>
              </a:lnSpc>
            </a:pPr>
            <a:endParaRPr lang="de-DE" b="0" dirty="0">
              <a:solidFill>
                <a:srgbClr val="36544F"/>
              </a:solidFill>
              <a:latin typeface="Source Sans Pro" panose="020B0503030403020204" pitchFamily="34" charset="0"/>
            </a:endParaRPr>
          </a:p>
          <a:p>
            <a:pPr lvl="1"/>
            <a:endParaRPr lang="de-DE" sz="2100" dirty="0">
              <a:latin typeface="Source Sans Pro" panose="020B0503030403020204" pitchFamily="34" charset="0"/>
            </a:endParaRPr>
          </a:p>
          <a:p>
            <a:pPr lvl="1"/>
            <a:endParaRPr lang="de-DE" sz="2100" dirty="0">
              <a:latin typeface="Source Sans Pro" panose="020B0503030403020204" pitchFamily="34" charset="0"/>
            </a:endParaRPr>
          </a:p>
          <a:p>
            <a:pPr marL="0" indent="0">
              <a:buNone/>
            </a:pPr>
            <a:endParaRPr lang="de-DE" b="0" dirty="0">
              <a:solidFill>
                <a:srgbClr val="36544F"/>
              </a:solidFill>
            </a:endParaRPr>
          </a:p>
          <a:p>
            <a:endParaRPr lang="de-DE" b="0" dirty="0">
              <a:solidFill>
                <a:srgbClr val="36544F"/>
              </a:solidFill>
            </a:endParaRPr>
          </a:p>
        </p:txBody>
      </p:sp>
      <p:pic>
        <p:nvPicPr>
          <p:cNvPr id="3" name="Grafik 2">
            <a:extLst>
              <a:ext uri="{FF2B5EF4-FFF2-40B4-BE49-F238E27FC236}">
                <a16:creationId xmlns:a16="http://schemas.microsoft.com/office/drawing/2014/main" id="{367F8964-C10C-AAB7-7064-8009007851A8}"/>
              </a:ext>
            </a:extLst>
          </p:cNvPr>
          <p:cNvPicPr>
            <a:picLocks noChangeAspect="1"/>
          </p:cNvPicPr>
          <p:nvPr/>
        </p:nvPicPr>
        <p:blipFill>
          <a:blip r:embed="rId2"/>
          <a:stretch>
            <a:fillRect/>
          </a:stretch>
        </p:blipFill>
        <p:spPr>
          <a:xfrm>
            <a:off x="253899" y="1300542"/>
            <a:ext cx="1526618" cy="2546336"/>
          </a:xfrm>
          <a:prstGeom prst="rect">
            <a:avLst/>
          </a:prstGeom>
        </p:spPr>
      </p:pic>
    </p:spTree>
    <p:extLst>
      <p:ext uri="{BB962C8B-B14F-4D97-AF65-F5344CB8AC3E}">
        <p14:creationId xmlns:p14="http://schemas.microsoft.com/office/powerpoint/2010/main" val="656364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594C0C99-ACB8-8146-A5B7-29432AEE72BF}"/>
              </a:ext>
            </a:extLst>
          </p:cNvPr>
          <p:cNvSpPr/>
          <p:nvPr/>
        </p:nvSpPr>
        <p:spPr>
          <a:xfrm>
            <a:off x="0" y="118077"/>
            <a:ext cx="9144000" cy="646331"/>
          </a:xfrm>
          <a:prstGeom prst="rect">
            <a:avLst/>
          </a:prstGeom>
        </p:spPr>
        <p:txBody>
          <a:bodyPr wrap="square">
            <a:spAutoFit/>
          </a:bodyPr>
          <a:lstStyle/>
          <a:p>
            <a:pPr algn="ctr"/>
            <a:r>
              <a:rPr lang="de-DE" sz="3600" b="1" dirty="0">
                <a:solidFill>
                  <a:srgbClr val="1778B8"/>
                </a:solidFill>
                <a:latin typeface="Source Sans Pro" panose="020B0503030403020204" pitchFamily="34" charset="77"/>
              </a:rPr>
              <a:t>Frontend-Entwicklung:</a:t>
            </a:r>
            <a:endParaRPr lang="de-DE" sz="2800" b="1" dirty="0">
              <a:solidFill>
                <a:srgbClr val="1778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2" name="Rechteck 1">
            <a:extLst>
              <a:ext uri="{FF2B5EF4-FFF2-40B4-BE49-F238E27FC236}">
                <a16:creationId xmlns:a16="http://schemas.microsoft.com/office/drawing/2014/main" id="{46ACA71B-15CB-6EDF-A42D-90B5142779FB}"/>
              </a:ext>
            </a:extLst>
          </p:cNvPr>
          <p:cNvSpPr/>
          <p:nvPr/>
        </p:nvSpPr>
        <p:spPr>
          <a:xfrm>
            <a:off x="0" y="764408"/>
            <a:ext cx="9082454" cy="707886"/>
          </a:xfrm>
          <a:prstGeom prst="rect">
            <a:avLst/>
          </a:prstGeom>
        </p:spPr>
        <p:txBody>
          <a:bodyPr wrap="square">
            <a:spAutoFit/>
          </a:bodyPr>
          <a:lstStyle/>
          <a:p>
            <a:pPr algn="ctr"/>
            <a:r>
              <a:rPr lang="de-DE" sz="4000" b="1" dirty="0">
                <a:solidFill>
                  <a:srgbClr val="B04432"/>
                </a:solidFill>
                <a:latin typeface="Montserrat" charset="0"/>
                <a:ea typeface="Montserrat" charset="0"/>
                <a:cs typeface="Montserrat" charset="0"/>
              </a:rPr>
              <a:t>Nehmen wir </a:t>
            </a:r>
            <a:r>
              <a:rPr lang="de-DE" sz="4000" b="1">
                <a:solidFill>
                  <a:srgbClr val="B04432"/>
                </a:solidFill>
                <a:latin typeface="Montserrat" charset="0"/>
                <a:ea typeface="Montserrat" charset="0"/>
                <a:cs typeface="Montserrat" charset="0"/>
              </a:rPr>
              <a:t>das ernst?</a:t>
            </a:r>
            <a:endParaRPr lang="de-DE" sz="800" b="1" dirty="0">
              <a:solidFill>
                <a:srgbClr val="B04432"/>
              </a:solidFill>
              <a:latin typeface="Montserrat" charset="0"/>
              <a:ea typeface="Montserrat" charset="0"/>
              <a:cs typeface="Montserrat" charset="0"/>
            </a:endParaRPr>
          </a:p>
        </p:txBody>
      </p:sp>
    </p:spTree>
    <p:extLst>
      <p:ext uri="{BB962C8B-B14F-4D97-AF65-F5344CB8AC3E}">
        <p14:creationId xmlns:p14="http://schemas.microsoft.com/office/powerpoint/2010/main" val="746417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594C0C99-ACB8-8146-A5B7-29432AEE72BF}"/>
              </a:ext>
            </a:extLst>
          </p:cNvPr>
          <p:cNvSpPr/>
          <p:nvPr/>
        </p:nvSpPr>
        <p:spPr>
          <a:xfrm>
            <a:off x="0" y="751098"/>
            <a:ext cx="9144000" cy="1015663"/>
          </a:xfrm>
          <a:prstGeom prst="rect">
            <a:avLst/>
          </a:prstGeom>
        </p:spPr>
        <p:txBody>
          <a:bodyPr wrap="square">
            <a:spAutoFit/>
          </a:bodyPr>
          <a:lstStyle/>
          <a:p>
            <a:pPr algn="ctr"/>
            <a:r>
              <a:rPr lang="de-DE" sz="6000" b="1" dirty="0">
                <a:solidFill>
                  <a:srgbClr val="5AB88F"/>
                </a:solidFill>
                <a:latin typeface="Source Sans Pro" panose="020B0503030403020204" pitchFamily="34" charset="77"/>
              </a:rPr>
              <a:t>Drei Ansätze im</a:t>
            </a:r>
            <a:endParaRPr lang="de-DE" sz="4800" b="1" dirty="0">
              <a:solidFill>
                <a:srgbClr val="1778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2" name="Rechteck 1">
            <a:extLst>
              <a:ext uri="{FF2B5EF4-FFF2-40B4-BE49-F238E27FC236}">
                <a16:creationId xmlns:a16="http://schemas.microsoft.com/office/drawing/2014/main" id="{46ACA71B-15CB-6EDF-A42D-90B5142779FB}"/>
              </a:ext>
            </a:extLst>
          </p:cNvPr>
          <p:cNvSpPr/>
          <p:nvPr/>
        </p:nvSpPr>
        <p:spPr>
          <a:xfrm>
            <a:off x="0" y="1824167"/>
            <a:ext cx="9082454" cy="2646878"/>
          </a:xfrm>
          <a:prstGeom prst="rect">
            <a:avLst/>
          </a:prstGeom>
        </p:spPr>
        <p:txBody>
          <a:bodyPr wrap="square">
            <a:spAutoFit/>
          </a:bodyPr>
          <a:lstStyle/>
          <a:p>
            <a:pPr algn="ctr"/>
            <a:r>
              <a:rPr lang="de-DE" sz="16600" b="1" dirty="0">
                <a:solidFill>
                  <a:srgbClr val="9E60B8"/>
                </a:solidFill>
                <a:latin typeface="Montserrat" charset="0"/>
                <a:ea typeface="Montserrat" charset="0"/>
                <a:cs typeface="Montserrat" charset="0"/>
              </a:rPr>
              <a:t>Detail</a:t>
            </a:r>
            <a:endParaRPr lang="de-DE" sz="3200" b="1" dirty="0">
              <a:solidFill>
                <a:srgbClr val="9E60B8"/>
              </a:solidFill>
              <a:latin typeface="Montserrat" charset="0"/>
              <a:ea typeface="Montserrat" charset="0"/>
              <a:cs typeface="Montserrat" charset="0"/>
            </a:endParaRPr>
          </a:p>
        </p:txBody>
      </p:sp>
    </p:spTree>
    <p:extLst>
      <p:ext uri="{BB962C8B-B14F-4D97-AF65-F5344CB8AC3E}">
        <p14:creationId xmlns:p14="http://schemas.microsoft.com/office/powerpoint/2010/main" val="3559212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4D3B72-8962-DF58-B1DB-7A6DE345C59D}"/>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E90386B3-283C-94B0-CF23-727C0BF86052}"/>
              </a:ext>
            </a:extLst>
          </p:cNvPr>
          <p:cNvSpPr>
            <a:spLocks noGrp="1"/>
          </p:cNvSpPr>
          <p:nvPr>
            <p:ph sz="quarter" idx="10"/>
          </p:nvPr>
        </p:nvSpPr>
        <p:spPr/>
        <p:txBody>
          <a:bodyPr/>
          <a:lstStyle/>
          <a:p>
            <a:r>
              <a:rPr lang="de-DE" dirty="0"/>
              <a:t>Vergleich der Ansätze</a:t>
            </a:r>
          </a:p>
          <a:p>
            <a:pPr lvl="1">
              <a:lnSpc>
                <a:spcPct val="120000"/>
              </a:lnSpc>
            </a:pPr>
            <a:r>
              <a:rPr lang="de-DE" dirty="0">
                <a:solidFill>
                  <a:srgbClr val="36544F"/>
                </a:solidFill>
              </a:rPr>
              <a:t>Was bedeutet das jeweils für die Entwicklung?</a:t>
            </a:r>
          </a:p>
          <a:p>
            <a:pPr lvl="1">
              <a:lnSpc>
                <a:spcPct val="120000"/>
              </a:lnSpc>
            </a:pPr>
            <a:r>
              <a:rPr lang="de-DE" dirty="0">
                <a:solidFill>
                  <a:srgbClr val="36544F"/>
                </a:solidFill>
              </a:rPr>
              <a:t>Was bedeutet das jeweils für die Laufzeit?</a:t>
            </a:r>
          </a:p>
          <a:p>
            <a:pPr lvl="2">
              <a:lnSpc>
                <a:spcPct val="120000"/>
              </a:lnSpc>
            </a:pPr>
            <a:r>
              <a:rPr lang="de-DE" sz="1800" dirty="0"/>
              <a:t>Zum Beispiel: welche Daten?</a:t>
            </a:r>
          </a:p>
          <a:p>
            <a:pPr lvl="1">
              <a:lnSpc>
                <a:spcPct val="120000"/>
              </a:lnSpc>
            </a:pPr>
            <a:r>
              <a:rPr lang="de-DE" dirty="0"/>
              <a:t>Es gibt auch innerhalb der Ansätze Unterschiede</a:t>
            </a:r>
          </a:p>
          <a:p>
            <a:pPr lvl="1">
              <a:lnSpc>
                <a:spcPct val="120000"/>
              </a:lnSpc>
            </a:pPr>
            <a:r>
              <a:rPr lang="de-DE" dirty="0"/>
              <a:t>Hier geht es eher um eine Orientierung, was die einzelnen Ansätze generell ausmacht</a:t>
            </a:r>
          </a:p>
          <a:p>
            <a:pPr lvl="1">
              <a:lnSpc>
                <a:spcPct val="120000"/>
              </a:lnSpc>
            </a:pPr>
            <a:r>
              <a:rPr lang="de-DE" dirty="0"/>
              <a:t>Ich zähle keine Bytes und keine Sekunden, das kann man nur im konkreten Fall machen</a:t>
            </a:r>
          </a:p>
          <a:p>
            <a:pPr>
              <a:lnSpc>
                <a:spcPct val="120000"/>
              </a:lnSpc>
            </a:pPr>
            <a:endParaRPr lang="de-DE" dirty="0"/>
          </a:p>
        </p:txBody>
      </p:sp>
    </p:spTree>
    <p:extLst>
      <p:ext uri="{BB962C8B-B14F-4D97-AF65-F5344CB8AC3E}">
        <p14:creationId xmlns:p14="http://schemas.microsoft.com/office/powerpoint/2010/main" val="3136709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4D3B72-8962-DF58-B1DB-7A6DE345C59D}"/>
              </a:ext>
            </a:extLst>
          </p:cNvPr>
          <p:cNvSpPr>
            <a:spLocks noGrp="1"/>
          </p:cNvSpPr>
          <p:nvPr>
            <p:ph type="title"/>
          </p:nvPr>
        </p:nvSpPr>
        <p:spPr/>
        <p:txBody>
          <a:bodyPr/>
          <a:lstStyle/>
          <a:p>
            <a:endParaRPr lang="de-DE" dirty="0"/>
          </a:p>
        </p:txBody>
      </p:sp>
      <p:sp>
        <p:nvSpPr>
          <p:cNvPr id="3" name="Inhaltsplatzhalter 2">
            <a:extLst>
              <a:ext uri="{FF2B5EF4-FFF2-40B4-BE49-F238E27FC236}">
                <a16:creationId xmlns:a16="http://schemas.microsoft.com/office/drawing/2014/main" id="{E90386B3-283C-94B0-CF23-727C0BF86052}"/>
              </a:ext>
            </a:extLst>
          </p:cNvPr>
          <p:cNvSpPr>
            <a:spLocks noGrp="1"/>
          </p:cNvSpPr>
          <p:nvPr>
            <p:ph sz="quarter" idx="10"/>
          </p:nvPr>
        </p:nvSpPr>
        <p:spPr/>
        <p:txBody>
          <a:bodyPr>
            <a:normAutofit fontScale="92500" lnSpcReduction="10000"/>
          </a:bodyPr>
          <a:lstStyle/>
          <a:p>
            <a:r>
              <a:rPr lang="de-DE" dirty="0"/>
              <a:t>Beispiel: Like Button</a:t>
            </a:r>
          </a:p>
          <a:p>
            <a:pPr lvl="1">
              <a:lnSpc>
                <a:spcPct val="120000"/>
              </a:lnSpc>
            </a:pPr>
            <a:r>
              <a:rPr lang="de-DE" dirty="0">
                <a:solidFill>
                  <a:srgbClr val="36544F"/>
                </a:solidFill>
              </a:rPr>
              <a:t>Triviale Funktion</a:t>
            </a:r>
          </a:p>
          <a:p>
            <a:pPr lvl="2">
              <a:lnSpc>
                <a:spcPct val="120000"/>
              </a:lnSpc>
            </a:pPr>
            <a:r>
              <a:rPr lang="de-DE" dirty="0"/>
              <a:t>Single-Page-App ruft JSON API auf</a:t>
            </a:r>
          </a:p>
          <a:p>
            <a:pPr lvl="1">
              <a:lnSpc>
                <a:spcPct val="120000"/>
              </a:lnSpc>
            </a:pPr>
            <a:r>
              <a:rPr lang="de-DE" dirty="0">
                <a:solidFill>
                  <a:srgbClr val="36544F"/>
                </a:solidFill>
              </a:rPr>
              <a:t>HTMX und </a:t>
            </a:r>
            <a:r>
              <a:rPr lang="de-DE" dirty="0" err="1">
                <a:solidFill>
                  <a:srgbClr val="36544F"/>
                </a:solidFill>
              </a:rPr>
              <a:t>Fullstack</a:t>
            </a:r>
            <a:r>
              <a:rPr lang="de-DE" dirty="0">
                <a:solidFill>
                  <a:srgbClr val="36544F"/>
                </a:solidFill>
              </a:rPr>
              <a:t> müssen eventuell neues HTML zurückliefern</a:t>
            </a:r>
          </a:p>
          <a:p>
            <a:pPr lvl="2">
              <a:lnSpc>
                <a:spcPct val="120000"/>
              </a:lnSpc>
            </a:pPr>
            <a:r>
              <a:rPr lang="de-DE" dirty="0">
                <a:solidFill>
                  <a:srgbClr val="36544F"/>
                </a:solidFill>
              </a:rPr>
              <a:t>Mit HTMX ginge das auch "</a:t>
            </a:r>
            <a:r>
              <a:rPr lang="de-DE" dirty="0" err="1">
                <a:solidFill>
                  <a:srgbClr val="36544F"/>
                </a:solidFill>
              </a:rPr>
              <a:t>optmistisch</a:t>
            </a:r>
            <a:r>
              <a:rPr lang="de-DE" dirty="0">
                <a:solidFill>
                  <a:srgbClr val="36544F"/>
                </a:solidFill>
              </a:rPr>
              <a:t>", aber dann sind wir </a:t>
            </a:r>
            <a:r>
              <a:rPr lang="de-DE" dirty="0" err="1">
                <a:solidFill>
                  <a:srgbClr val="36544F"/>
                </a:solidFill>
              </a:rPr>
              <a:t>gelcih</a:t>
            </a:r>
            <a:r>
              <a:rPr lang="de-DE">
                <a:solidFill>
                  <a:srgbClr val="36544F"/>
                </a:solidFill>
              </a:rPr>
              <a:t> in JS</a:t>
            </a:r>
            <a:endParaRPr lang="de-DE" dirty="0">
              <a:solidFill>
                <a:srgbClr val="36544F"/>
              </a:solidFill>
            </a:endParaRPr>
          </a:p>
          <a:p>
            <a:pPr lvl="1">
              <a:lnSpc>
                <a:spcPct val="120000"/>
              </a:lnSpc>
            </a:pPr>
            <a:r>
              <a:rPr lang="de-DE" dirty="0"/>
              <a:t>Mit </a:t>
            </a:r>
            <a:r>
              <a:rPr lang="de-DE" dirty="0" err="1"/>
              <a:t>Fullstack</a:t>
            </a:r>
            <a:r>
              <a:rPr lang="de-DE" dirty="0"/>
              <a:t> JS geht sowas </a:t>
            </a:r>
            <a:r>
              <a:rPr lang="de-DE" dirty="0" err="1"/>
              <a:t>evtl</a:t>
            </a:r>
            <a:r>
              <a:rPr lang="de-DE" dirty="0"/>
              <a:t> auch "optimistisch"</a:t>
            </a:r>
          </a:p>
          <a:p>
            <a:pPr lvl="1">
              <a:lnSpc>
                <a:spcPct val="120000"/>
              </a:lnSpc>
            </a:pPr>
            <a:endParaRPr lang="de-DE" dirty="0">
              <a:solidFill>
                <a:srgbClr val="36544F"/>
              </a:solidFill>
            </a:endParaRPr>
          </a:p>
          <a:p>
            <a:pPr lvl="1">
              <a:lnSpc>
                <a:spcPct val="120000"/>
              </a:lnSpc>
            </a:pPr>
            <a:r>
              <a:rPr lang="de-DE" dirty="0">
                <a:solidFill>
                  <a:srgbClr val="36544F"/>
                </a:solidFill>
              </a:rPr>
              <a:t>Was bedeutet das jeweils für die Laufzeit?</a:t>
            </a:r>
          </a:p>
          <a:p>
            <a:pPr lvl="2">
              <a:lnSpc>
                <a:spcPct val="120000"/>
              </a:lnSpc>
            </a:pPr>
            <a:r>
              <a:rPr lang="de-DE" sz="1800" dirty="0"/>
              <a:t>Zum Beispiel: welche Daten?</a:t>
            </a:r>
          </a:p>
          <a:p>
            <a:pPr lvl="1">
              <a:lnSpc>
                <a:spcPct val="120000"/>
              </a:lnSpc>
            </a:pPr>
            <a:r>
              <a:rPr lang="de-DE" dirty="0"/>
              <a:t>Es gibt auch innerhalb der Ansätze Unterschiede</a:t>
            </a:r>
          </a:p>
          <a:p>
            <a:pPr lvl="1">
              <a:lnSpc>
                <a:spcPct val="120000"/>
              </a:lnSpc>
            </a:pPr>
            <a:r>
              <a:rPr lang="de-DE" dirty="0"/>
              <a:t>Hier geht es eher um eine Orientierung, was die einzelnen Ansätze generell ausmacht</a:t>
            </a:r>
          </a:p>
          <a:p>
            <a:pPr lvl="1">
              <a:lnSpc>
                <a:spcPct val="120000"/>
              </a:lnSpc>
            </a:pPr>
            <a:r>
              <a:rPr lang="de-DE" dirty="0"/>
              <a:t>Ich zähle keine Bytes und keine Sekunden, das kann man nur im konkreten Fall machen</a:t>
            </a:r>
          </a:p>
          <a:p>
            <a:pPr>
              <a:lnSpc>
                <a:spcPct val="120000"/>
              </a:lnSpc>
            </a:pPr>
            <a:endParaRPr lang="de-DE" dirty="0"/>
          </a:p>
        </p:txBody>
      </p:sp>
    </p:spTree>
    <p:extLst>
      <p:ext uri="{BB962C8B-B14F-4D97-AF65-F5344CB8AC3E}">
        <p14:creationId xmlns:p14="http://schemas.microsoft.com/office/powerpoint/2010/main" val="3231919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594C0C99-ACB8-8146-A5B7-29432AEE72BF}"/>
              </a:ext>
            </a:extLst>
          </p:cNvPr>
          <p:cNvSpPr/>
          <p:nvPr/>
        </p:nvSpPr>
        <p:spPr>
          <a:xfrm>
            <a:off x="0" y="751098"/>
            <a:ext cx="9144000" cy="1015663"/>
          </a:xfrm>
          <a:prstGeom prst="rect">
            <a:avLst/>
          </a:prstGeom>
        </p:spPr>
        <p:txBody>
          <a:bodyPr wrap="square">
            <a:spAutoFit/>
          </a:bodyPr>
          <a:lstStyle/>
          <a:p>
            <a:pPr algn="ctr"/>
            <a:r>
              <a:rPr lang="de-DE" sz="6000" b="1" dirty="0">
                <a:solidFill>
                  <a:srgbClr val="5AB88F"/>
                </a:solidFill>
                <a:latin typeface="Source Sans Pro" panose="020B0503030403020204" pitchFamily="34" charset="77"/>
              </a:rPr>
              <a:t>Die </a:t>
            </a:r>
            <a:r>
              <a:rPr lang="de-DE" sz="6000" b="1" dirty="0">
                <a:solidFill>
                  <a:srgbClr val="B04432"/>
                </a:solidFill>
                <a:latin typeface="Source Sans Pro" panose="020B0503030403020204" pitchFamily="34" charset="77"/>
              </a:rPr>
              <a:t>Qual</a:t>
            </a:r>
            <a:r>
              <a:rPr lang="de-DE" sz="6000" b="1" dirty="0">
                <a:solidFill>
                  <a:srgbClr val="5AB88F"/>
                </a:solidFill>
                <a:latin typeface="Source Sans Pro" panose="020B0503030403020204" pitchFamily="34" charset="77"/>
              </a:rPr>
              <a:t> der </a:t>
            </a:r>
            <a:r>
              <a:rPr lang="de-DE" sz="6000" b="1" dirty="0">
                <a:solidFill>
                  <a:srgbClr val="1778B8"/>
                </a:solidFill>
                <a:latin typeface="Source Sans Pro" panose="020B0503030403020204" pitchFamily="34" charset="77"/>
              </a:rPr>
              <a:t>Wahl</a:t>
            </a:r>
            <a:endParaRPr lang="de-DE" sz="4800" b="1" dirty="0">
              <a:solidFill>
                <a:srgbClr val="1778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2" name="Rechteck 1">
            <a:extLst>
              <a:ext uri="{FF2B5EF4-FFF2-40B4-BE49-F238E27FC236}">
                <a16:creationId xmlns:a16="http://schemas.microsoft.com/office/drawing/2014/main" id="{46ACA71B-15CB-6EDF-A42D-90B5142779FB}"/>
              </a:ext>
            </a:extLst>
          </p:cNvPr>
          <p:cNvSpPr/>
          <p:nvPr/>
        </p:nvSpPr>
        <p:spPr>
          <a:xfrm>
            <a:off x="0" y="1824167"/>
            <a:ext cx="9082454" cy="2646878"/>
          </a:xfrm>
          <a:prstGeom prst="rect">
            <a:avLst/>
          </a:prstGeom>
        </p:spPr>
        <p:txBody>
          <a:bodyPr wrap="square">
            <a:spAutoFit/>
          </a:bodyPr>
          <a:lstStyle/>
          <a:p>
            <a:pPr algn="ctr"/>
            <a:r>
              <a:rPr lang="de-DE" sz="16600" b="1" dirty="0">
                <a:solidFill>
                  <a:srgbClr val="9E60B8"/>
                </a:solidFill>
                <a:latin typeface="Montserrat" charset="0"/>
                <a:ea typeface="Montserrat" charset="0"/>
                <a:cs typeface="Montserrat" charset="0"/>
              </a:rPr>
              <a:t>Fazit</a:t>
            </a:r>
            <a:endParaRPr lang="de-DE" sz="3200" b="1" dirty="0">
              <a:solidFill>
                <a:srgbClr val="9E60B8"/>
              </a:solidFill>
              <a:latin typeface="Montserrat" charset="0"/>
              <a:ea typeface="Montserrat" charset="0"/>
              <a:cs typeface="Montserrat" charset="0"/>
            </a:endParaRPr>
          </a:p>
        </p:txBody>
      </p:sp>
    </p:spTree>
    <p:extLst>
      <p:ext uri="{BB962C8B-B14F-4D97-AF65-F5344CB8AC3E}">
        <p14:creationId xmlns:p14="http://schemas.microsoft.com/office/powerpoint/2010/main" val="24502775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57E5448-CBFF-0B65-9ABD-BEBEA957785F}"/>
              </a:ext>
            </a:extLst>
          </p:cNvPr>
          <p:cNvSpPr>
            <a:spLocks noGrp="1"/>
          </p:cNvSpPr>
          <p:nvPr>
            <p:ph type="title"/>
          </p:nvPr>
        </p:nvSpPr>
        <p:spPr/>
        <p:txBody>
          <a:bodyPr/>
          <a:lstStyle/>
          <a:p>
            <a:r>
              <a:rPr lang="de-DE" dirty="0"/>
              <a:t>Fazit</a:t>
            </a:r>
          </a:p>
        </p:txBody>
      </p:sp>
      <p:sp>
        <p:nvSpPr>
          <p:cNvPr id="4" name="Inhaltsplatzhalter 3">
            <a:extLst>
              <a:ext uri="{FF2B5EF4-FFF2-40B4-BE49-F238E27FC236}">
                <a16:creationId xmlns:a16="http://schemas.microsoft.com/office/drawing/2014/main" id="{D86A4F46-9AB5-DB2F-5F24-D847CE6FEA9C}"/>
              </a:ext>
            </a:extLst>
          </p:cNvPr>
          <p:cNvSpPr>
            <a:spLocks noGrp="1"/>
          </p:cNvSpPr>
          <p:nvPr>
            <p:ph sz="quarter" idx="10"/>
          </p:nvPr>
        </p:nvSpPr>
        <p:spPr/>
        <p:txBody>
          <a:bodyPr/>
          <a:lstStyle/>
          <a:p>
            <a:r>
              <a:rPr lang="de-DE" dirty="0"/>
              <a:t>Im ersten Schritt unbedingt die Anforderungen festlegen</a:t>
            </a:r>
          </a:p>
          <a:p>
            <a:r>
              <a:rPr lang="de-DE" dirty="0"/>
              <a:t>Nicht jede Webanwendung </a:t>
            </a:r>
          </a:p>
        </p:txBody>
      </p:sp>
    </p:spTree>
    <p:extLst>
      <p:ext uri="{BB962C8B-B14F-4D97-AF65-F5344CB8AC3E}">
        <p14:creationId xmlns:p14="http://schemas.microsoft.com/office/powerpoint/2010/main" val="3558490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57E5448-CBFF-0B65-9ABD-BEBEA957785F}"/>
              </a:ext>
            </a:extLst>
          </p:cNvPr>
          <p:cNvSpPr>
            <a:spLocks noGrp="1"/>
          </p:cNvSpPr>
          <p:nvPr>
            <p:ph type="title"/>
          </p:nvPr>
        </p:nvSpPr>
        <p:spPr/>
        <p:txBody>
          <a:bodyPr/>
          <a:lstStyle/>
          <a:p>
            <a:r>
              <a:rPr lang="de-DE" dirty="0"/>
              <a:t>Fazit</a:t>
            </a:r>
          </a:p>
        </p:txBody>
      </p:sp>
      <p:sp>
        <p:nvSpPr>
          <p:cNvPr id="4" name="Inhaltsplatzhalter 3">
            <a:extLst>
              <a:ext uri="{FF2B5EF4-FFF2-40B4-BE49-F238E27FC236}">
                <a16:creationId xmlns:a16="http://schemas.microsoft.com/office/drawing/2014/main" id="{D86A4F46-9AB5-DB2F-5F24-D847CE6FEA9C}"/>
              </a:ext>
            </a:extLst>
          </p:cNvPr>
          <p:cNvSpPr>
            <a:spLocks noGrp="1"/>
          </p:cNvSpPr>
          <p:nvPr>
            <p:ph sz="quarter" idx="10"/>
          </p:nvPr>
        </p:nvSpPr>
        <p:spPr/>
        <p:txBody>
          <a:bodyPr/>
          <a:lstStyle/>
          <a:p>
            <a:r>
              <a:rPr lang="de-DE" dirty="0"/>
              <a:t>Single-Page-Anwendungen</a:t>
            </a:r>
          </a:p>
          <a:p>
            <a:r>
              <a:rPr lang="de-DE" dirty="0"/>
              <a:t>Weit verbreitet, viel Know-how</a:t>
            </a:r>
          </a:p>
          <a:p>
            <a:r>
              <a:rPr lang="de-DE" dirty="0"/>
              <a:t>Sehr klare Architektur</a:t>
            </a:r>
          </a:p>
          <a:p>
            <a:r>
              <a:rPr lang="de-DE" dirty="0"/>
              <a:t>Ob die Menge an JS ein Problem darstellt, müsst ihr für euch klären</a:t>
            </a:r>
          </a:p>
          <a:p>
            <a:pPr lvl="1"/>
            <a:r>
              <a:rPr lang="de-DE" dirty="0"/>
              <a:t>Das gilt sowohl für die Entwicklung als auch für die </a:t>
            </a:r>
            <a:r>
              <a:rPr lang="de-DE" dirty="0" err="1"/>
              <a:t>Laifzeit</a:t>
            </a:r>
            <a:r>
              <a:rPr lang="de-DE" dirty="0"/>
              <a:t> </a:t>
            </a:r>
          </a:p>
        </p:txBody>
      </p:sp>
    </p:spTree>
    <p:extLst>
      <p:ext uri="{BB962C8B-B14F-4D97-AF65-F5344CB8AC3E}">
        <p14:creationId xmlns:p14="http://schemas.microsoft.com/office/powerpoint/2010/main" val="1670281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57E5448-CBFF-0B65-9ABD-BEBEA957785F}"/>
              </a:ext>
            </a:extLst>
          </p:cNvPr>
          <p:cNvSpPr>
            <a:spLocks noGrp="1"/>
          </p:cNvSpPr>
          <p:nvPr>
            <p:ph type="title"/>
          </p:nvPr>
        </p:nvSpPr>
        <p:spPr/>
        <p:txBody>
          <a:bodyPr/>
          <a:lstStyle/>
          <a:p>
            <a:r>
              <a:rPr lang="de-DE" dirty="0"/>
              <a:t>Fazit</a:t>
            </a:r>
          </a:p>
        </p:txBody>
      </p:sp>
      <p:sp>
        <p:nvSpPr>
          <p:cNvPr id="4" name="Inhaltsplatzhalter 3">
            <a:extLst>
              <a:ext uri="{FF2B5EF4-FFF2-40B4-BE49-F238E27FC236}">
                <a16:creationId xmlns:a16="http://schemas.microsoft.com/office/drawing/2014/main" id="{D86A4F46-9AB5-DB2F-5F24-D847CE6FEA9C}"/>
              </a:ext>
            </a:extLst>
          </p:cNvPr>
          <p:cNvSpPr>
            <a:spLocks noGrp="1"/>
          </p:cNvSpPr>
          <p:nvPr>
            <p:ph sz="quarter" idx="10"/>
          </p:nvPr>
        </p:nvSpPr>
        <p:spPr/>
        <p:txBody>
          <a:bodyPr/>
          <a:lstStyle/>
          <a:p>
            <a:r>
              <a:rPr lang="de-DE" dirty="0" err="1"/>
              <a:t>Fullstack</a:t>
            </a:r>
            <a:r>
              <a:rPr lang="de-DE" dirty="0"/>
              <a:t>-Anwendungen</a:t>
            </a:r>
          </a:p>
          <a:p>
            <a:r>
              <a:rPr lang="de-DE" dirty="0"/>
              <a:t>Konsequente Weiterentwicklung des SPA-Gedanken</a:t>
            </a:r>
          </a:p>
          <a:p>
            <a:r>
              <a:rPr lang="de-DE" dirty="0"/>
              <a:t>Sehr klare Architektur</a:t>
            </a:r>
          </a:p>
          <a:p>
            <a:r>
              <a:rPr lang="de-DE" dirty="0"/>
              <a:t>Ob die Menge an JS ein Problem darstellt, müsst ihr für euch klären</a:t>
            </a:r>
          </a:p>
          <a:p>
            <a:pPr lvl="1"/>
            <a:r>
              <a:rPr lang="de-DE" dirty="0"/>
              <a:t>Das gilt sowohl für die Entwicklung als auch für die </a:t>
            </a:r>
            <a:r>
              <a:rPr lang="de-DE" dirty="0" err="1"/>
              <a:t>Laifzeit</a:t>
            </a:r>
            <a:r>
              <a:rPr lang="de-DE" dirty="0"/>
              <a:t> </a:t>
            </a:r>
          </a:p>
        </p:txBody>
      </p:sp>
    </p:spTree>
    <p:extLst>
      <p:ext uri="{BB962C8B-B14F-4D97-AF65-F5344CB8AC3E}">
        <p14:creationId xmlns:p14="http://schemas.microsoft.com/office/powerpoint/2010/main" val="195637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57E5448-CBFF-0B65-9ABD-BEBEA957785F}"/>
              </a:ext>
            </a:extLst>
          </p:cNvPr>
          <p:cNvSpPr>
            <a:spLocks noGrp="1"/>
          </p:cNvSpPr>
          <p:nvPr>
            <p:ph type="title"/>
          </p:nvPr>
        </p:nvSpPr>
        <p:spPr/>
        <p:txBody>
          <a:bodyPr/>
          <a:lstStyle/>
          <a:p>
            <a:r>
              <a:rPr lang="de-DE" dirty="0"/>
              <a:t>Fazit</a:t>
            </a:r>
          </a:p>
        </p:txBody>
      </p:sp>
      <p:sp>
        <p:nvSpPr>
          <p:cNvPr id="4" name="Inhaltsplatzhalter 3">
            <a:extLst>
              <a:ext uri="{FF2B5EF4-FFF2-40B4-BE49-F238E27FC236}">
                <a16:creationId xmlns:a16="http://schemas.microsoft.com/office/drawing/2014/main" id="{D86A4F46-9AB5-DB2F-5F24-D847CE6FEA9C}"/>
              </a:ext>
            </a:extLst>
          </p:cNvPr>
          <p:cNvSpPr>
            <a:spLocks noGrp="1"/>
          </p:cNvSpPr>
          <p:nvPr>
            <p:ph sz="quarter" idx="10"/>
          </p:nvPr>
        </p:nvSpPr>
        <p:spPr/>
        <p:txBody>
          <a:bodyPr/>
          <a:lstStyle/>
          <a:p>
            <a:r>
              <a:rPr lang="de-DE" dirty="0" err="1"/>
              <a:t>Vaadin</a:t>
            </a:r>
            <a:endParaRPr lang="de-DE" dirty="0"/>
          </a:p>
          <a:p>
            <a:r>
              <a:rPr lang="de-DE" dirty="0"/>
              <a:t>...</a:t>
            </a:r>
          </a:p>
        </p:txBody>
      </p:sp>
    </p:spTree>
    <p:extLst>
      <p:ext uri="{BB962C8B-B14F-4D97-AF65-F5344CB8AC3E}">
        <p14:creationId xmlns:p14="http://schemas.microsoft.com/office/powerpoint/2010/main" val="190028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57E5448-CBFF-0B65-9ABD-BEBEA957785F}"/>
              </a:ext>
            </a:extLst>
          </p:cNvPr>
          <p:cNvSpPr>
            <a:spLocks noGrp="1"/>
          </p:cNvSpPr>
          <p:nvPr>
            <p:ph type="title"/>
          </p:nvPr>
        </p:nvSpPr>
        <p:spPr/>
        <p:txBody>
          <a:bodyPr/>
          <a:lstStyle/>
          <a:p>
            <a:r>
              <a:rPr lang="de-DE" dirty="0"/>
              <a:t>Fazit</a:t>
            </a:r>
          </a:p>
        </p:txBody>
      </p:sp>
      <p:sp>
        <p:nvSpPr>
          <p:cNvPr id="4" name="Inhaltsplatzhalter 3">
            <a:extLst>
              <a:ext uri="{FF2B5EF4-FFF2-40B4-BE49-F238E27FC236}">
                <a16:creationId xmlns:a16="http://schemas.microsoft.com/office/drawing/2014/main" id="{D86A4F46-9AB5-DB2F-5F24-D847CE6FEA9C}"/>
              </a:ext>
            </a:extLst>
          </p:cNvPr>
          <p:cNvSpPr>
            <a:spLocks noGrp="1"/>
          </p:cNvSpPr>
          <p:nvPr>
            <p:ph sz="quarter" idx="10"/>
          </p:nvPr>
        </p:nvSpPr>
        <p:spPr/>
        <p:txBody>
          <a:bodyPr/>
          <a:lstStyle/>
          <a:p>
            <a:r>
              <a:rPr lang="de-DE" dirty="0"/>
              <a:t>Allgemein</a:t>
            </a:r>
          </a:p>
          <a:p>
            <a:r>
              <a:rPr lang="de-DE" dirty="0"/>
              <a:t>Man sollte Frontend-Entwicklung ernstnehmen</a:t>
            </a:r>
          </a:p>
          <a:p>
            <a:r>
              <a:rPr lang="de-DE" dirty="0"/>
              <a:t>Es gibt eine sehr hohe Innovationsgeschwindigkeit im Web</a:t>
            </a:r>
          </a:p>
          <a:p>
            <a:r>
              <a:rPr lang="de-DE" dirty="0"/>
              <a:t>Nicht nur technisch, sondern auch fachlich, UI, UX, ...</a:t>
            </a:r>
          </a:p>
          <a:p>
            <a:r>
              <a:rPr lang="de-DE" dirty="0"/>
              <a:t>Es gibt keinen Grund Häme gegenüber neuen Ansätzen auszukippen </a:t>
            </a:r>
          </a:p>
          <a:p>
            <a:r>
              <a:rPr lang="de-DE" dirty="0"/>
              <a:t>Wenn ihr kein Bock auf Frontend habt, dann lasst das doch einfach die </a:t>
            </a:r>
            <a:r>
              <a:rPr lang="de-DE" dirty="0" err="1"/>
              <a:t>Kolleg:innen</a:t>
            </a:r>
            <a:r>
              <a:rPr lang="de-DE" dirty="0"/>
              <a:t> machen </a:t>
            </a:r>
            <a:r>
              <a:rPr lang="de-DE" sz="1800" dirty="0"/>
              <a:t>😇</a:t>
            </a:r>
            <a:endParaRPr lang="de-DE" dirty="0"/>
          </a:p>
        </p:txBody>
      </p:sp>
    </p:spTree>
    <p:extLst>
      <p:ext uri="{BB962C8B-B14F-4D97-AF65-F5344CB8AC3E}">
        <p14:creationId xmlns:p14="http://schemas.microsoft.com/office/powerpoint/2010/main" val="2169791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20DA7-B260-8BBE-9229-954DC4F5CBE7}"/>
              </a:ext>
            </a:extLst>
          </p:cNvPr>
          <p:cNvSpPr>
            <a:spLocks noGrp="1"/>
          </p:cNvSpPr>
          <p:nvPr>
            <p:ph type="title"/>
          </p:nvPr>
        </p:nvSpPr>
        <p:spPr/>
        <p:txBody>
          <a:bodyPr/>
          <a:lstStyle/>
          <a:p>
            <a:r>
              <a:rPr lang="de-DE" dirty="0"/>
              <a:t>Webanwendungen</a:t>
            </a:r>
          </a:p>
        </p:txBody>
      </p:sp>
      <p:sp>
        <p:nvSpPr>
          <p:cNvPr id="3" name="Inhaltsplatzhalter 2">
            <a:extLst>
              <a:ext uri="{FF2B5EF4-FFF2-40B4-BE49-F238E27FC236}">
                <a16:creationId xmlns:a16="http://schemas.microsoft.com/office/drawing/2014/main" id="{2F06FF66-8750-1E59-DFCE-82C5D93E8F86}"/>
              </a:ext>
            </a:extLst>
          </p:cNvPr>
          <p:cNvSpPr>
            <a:spLocks noGrp="1"/>
          </p:cNvSpPr>
          <p:nvPr>
            <p:ph sz="quarter" idx="10"/>
          </p:nvPr>
        </p:nvSpPr>
        <p:spPr>
          <a:solidFill>
            <a:srgbClr val="FFFF00"/>
          </a:solidFill>
        </p:spPr>
        <p:txBody>
          <a:bodyPr>
            <a:normAutofit/>
          </a:bodyPr>
          <a:lstStyle/>
          <a:p>
            <a:r>
              <a:rPr lang="de-DE" sz="6000" dirty="0">
                <a:solidFill>
                  <a:srgbClr val="FF0000"/>
                </a:solidFill>
              </a:rPr>
              <a:t>MATERIAL SAMMLUNG</a:t>
            </a:r>
          </a:p>
        </p:txBody>
      </p:sp>
    </p:spTree>
    <p:extLst>
      <p:ext uri="{BB962C8B-B14F-4D97-AF65-F5344CB8AC3E}">
        <p14:creationId xmlns:p14="http://schemas.microsoft.com/office/powerpoint/2010/main" val="955244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594C0C99-ACB8-8146-A5B7-29432AEE72BF}"/>
              </a:ext>
            </a:extLst>
          </p:cNvPr>
          <p:cNvSpPr/>
          <p:nvPr/>
        </p:nvSpPr>
        <p:spPr>
          <a:xfrm>
            <a:off x="0" y="118077"/>
            <a:ext cx="9144000" cy="646331"/>
          </a:xfrm>
          <a:prstGeom prst="rect">
            <a:avLst/>
          </a:prstGeom>
        </p:spPr>
        <p:txBody>
          <a:bodyPr wrap="square">
            <a:spAutoFit/>
          </a:bodyPr>
          <a:lstStyle/>
          <a:p>
            <a:pPr algn="ctr"/>
            <a:r>
              <a:rPr lang="de-DE" sz="3600" b="1" dirty="0">
                <a:solidFill>
                  <a:srgbClr val="1778B8"/>
                </a:solidFill>
                <a:latin typeface="Source Sans Pro" panose="020B0503030403020204" pitchFamily="34" charset="77"/>
              </a:rPr>
              <a:t>Frontend-Entwicklung:</a:t>
            </a:r>
            <a:endParaRPr lang="de-DE" sz="2800" b="1" dirty="0">
              <a:solidFill>
                <a:srgbClr val="1778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2" name="Rechteck 1">
            <a:extLst>
              <a:ext uri="{FF2B5EF4-FFF2-40B4-BE49-F238E27FC236}">
                <a16:creationId xmlns:a16="http://schemas.microsoft.com/office/drawing/2014/main" id="{46ACA71B-15CB-6EDF-A42D-90B5142779FB}"/>
              </a:ext>
            </a:extLst>
          </p:cNvPr>
          <p:cNvSpPr/>
          <p:nvPr/>
        </p:nvSpPr>
        <p:spPr>
          <a:xfrm>
            <a:off x="0" y="764408"/>
            <a:ext cx="9082454" cy="707886"/>
          </a:xfrm>
          <a:prstGeom prst="rect">
            <a:avLst/>
          </a:prstGeom>
        </p:spPr>
        <p:txBody>
          <a:bodyPr wrap="square">
            <a:spAutoFit/>
          </a:bodyPr>
          <a:lstStyle/>
          <a:p>
            <a:pPr algn="ctr"/>
            <a:r>
              <a:rPr lang="de-DE" sz="4000" b="1" dirty="0">
                <a:solidFill>
                  <a:srgbClr val="B04432"/>
                </a:solidFill>
                <a:latin typeface="Montserrat" charset="0"/>
                <a:ea typeface="Montserrat" charset="0"/>
                <a:cs typeface="Montserrat" charset="0"/>
              </a:rPr>
              <a:t>Nehmen wir das ernst?</a:t>
            </a:r>
            <a:endParaRPr lang="de-DE" sz="800" b="1" dirty="0">
              <a:solidFill>
                <a:srgbClr val="B04432"/>
              </a:solidFill>
              <a:latin typeface="Montserrat" charset="0"/>
              <a:ea typeface="Montserrat" charset="0"/>
              <a:cs typeface="Montserrat" charset="0"/>
            </a:endParaRPr>
          </a:p>
        </p:txBody>
      </p:sp>
      <p:sp>
        <p:nvSpPr>
          <p:cNvPr id="3" name="Textfeld 2">
            <a:extLst>
              <a:ext uri="{FF2B5EF4-FFF2-40B4-BE49-F238E27FC236}">
                <a16:creationId xmlns:a16="http://schemas.microsoft.com/office/drawing/2014/main" id="{40844346-B13E-105F-D585-9BCD66B77FE6}"/>
              </a:ext>
            </a:extLst>
          </p:cNvPr>
          <p:cNvSpPr txBox="1"/>
          <p:nvPr/>
        </p:nvSpPr>
        <p:spPr>
          <a:xfrm>
            <a:off x="170821" y="2886377"/>
            <a:ext cx="1415772" cy="1569660"/>
          </a:xfrm>
          <a:prstGeom prst="rect">
            <a:avLst/>
          </a:prstGeom>
          <a:noFill/>
        </p:spPr>
        <p:txBody>
          <a:bodyPr wrap="none" rtlCol="0">
            <a:spAutoFit/>
          </a:bodyPr>
          <a:lstStyle/>
          <a:p>
            <a:pPr algn="l"/>
            <a:r>
              <a:rPr lang="de-DE" sz="9600" dirty="0">
                <a:solidFill>
                  <a:srgbClr val="FF0000"/>
                </a:solidFill>
              </a:rPr>
              <a:t>😼</a:t>
            </a:r>
          </a:p>
        </p:txBody>
      </p:sp>
      <p:sp>
        <p:nvSpPr>
          <p:cNvPr id="6" name="Oval 5">
            <a:extLst>
              <a:ext uri="{FF2B5EF4-FFF2-40B4-BE49-F238E27FC236}">
                <a16:creationId xmlns:a16="http://schemas.microsoft.com/office/drawing/2014/main" id="{7E6E60EF-DC9E-0C82-8790-01F055E9CA55}"/>
              </a:ext>
            </a:extLst>
          </p:cNvPr>
          <p:cNvSpPr/>
          <p:nvPr/>
        </p:nvSpPr>
        <p:spPr>
          <a:xfrm>
            <a:off x="2009670" y="2689551"/>
            <a:ext cx="472273" cy="472273"/>
          </a:xfrm>
          <a:prstGeom prst="ellipse">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Oval 6">
            <a:extLst>
              <a:ext uri="{FF2B5EF4-FFF2-40B4-BE49-F238E27FC236}">
                <a16:creationId xmlns:a16="http://schemas.microsoft.com/office/drawing/2014/main" id="{2B9E5926-BB7D-FBF9-E2AE-4882423FAE3E}"/>
              </a:ext>
            </a:extLst>
          </p:cNvPr>
          <p:cNvSpPr/>
          <p:nvPr/>
        </p:nvSpPr>
        <p:spPr>
          <a:xfrm>
            <a:off x="1526825" y="2998885"/>
            <a:ext cx="312023" cy="312023"/>
          </a:xfrm>
          <a:prstGeom prst="ellipse">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Oval 7">
            <a:extLst>
              <a:ext uri="{FF2B5EF4-FFF2-40B4-BE49-F238E27FC236}">
                <a16:creationId xmlns:a16="http://schemas.microsoft.com/office/drawing/2014/main" id="{5B1EA0EF-D81F-84D4-0EE2-A3814D96C18C}"/>
              </a:ext>
            </a:extLst>
          </p:cNvPr>
          <p:cNvSpPr/>
          <p:nvPr/>
        </p:nvSpPr>
        <p:spPr>
          <a:xfrm>
            <a:off x="2481943" y="2188064"/>
            <a:ext cx="673241" cy="673241"/>
          </a:xfrm>
          <a:prstGeom prst="ellipse">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Wolke 8">
            <a:extLst>
              <a:ext uri="{FF2B5EF4-FFF2-40B4-BE49-F238E27FC236}">
                <a16:creationId xmlns:a16="http://schemas.microsoft.com/office/drawing/2014/main" id="{5096484F-2EE9-4282-97D0-BFA68A4E9792}"/>
              </a:ext>
            </a:extLst>
          </p:cNvPr>
          <p:cNvSpPr/>
          <p:nvPr/>
        </p:nvSpPr>
        <p:spPr>
          <a:xfrm>
            <a:off x="3245618" y="1335741"/>
            <a:ext cx="5432217" cy="2142565"/>
          </a:xfrm>
          <a:prstGeom prst="cloud">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4EE8B0E3-98E6-A40F-B33D-6A7E0586DBB0}"/>
              </a:ext>
            </a:extLst>
          </p:cNvPr>
          <p:cNvSpPr txBox="1"/>
          <p:nvPr/>
        </p:nvSpPr>
        <p:spPr>
          <a:xfrm>
            <a:off x="3918857" y="1750682"/>
            <a:ext cx="3624710" cy="1200329"/>
          </a:xfrm>
          <a:prstGeom prst="rect">
            <a:avLst/>
          </a:prstGeom>
          <a:noFill/>
        </p:spPr>
        <p:txBody>
          <a:bodyPr wrap="none" rtlCol="0">
            <a:spAutoFit/>
          </a:bodyPr>
          <a:lstStyle/>
          <a:p>
            <a:pPr algn="l"/>
            <a:r>
              <a:rPr lang="de-DE" sz="2400" dirty="0">
                <a:solidFill>
                  <a:srgbClr val="36544F"/>
                </a:solidFill>
              </a:rPr>
              <a:t>Qual der Wahl?</a:t>
            </a:r>
          </a:p>
          <a:p>
            <a:pPr algn="l"/>
            <a:r>
              <a:rPr lang="de-DE" sz="2400" dirty="0">
                <a:solidFill>
                  <a:srgbClr val="36544F"/>
                </a:solidFill>
              </a:rPr>
              <a:t>Das ist doch kein Problem,</a:t>
            </a:r>
          </a:p>
          <a:p>
            <a:pPr algn="l"/>
            <a:r>
              <a:rPr lang="de-DE" sz="2400" dirty="0">
                <a:solidFill>
                  <a:srgbClr val="36544F"/>
                </a:solidFill>
              </a:rPr>
              <a:t>bisschen HTML+CSS = fertig</a:t>
            </a:r>
          </a:p>
        </p:txBody>
      </p:sp>
    </p:spTree>
    <p:extLst>
      <p:ext uri="{BB962C8B-B14F-4D97-AF65-F5344CB8AC3E}">
        <p14:creationId xmlns:p14="http://schemas.microsoft.com/office/powerpoint/2010/main" val="1869503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20DA7-B260-8BBE-9229-954DC4F5CBE7}"/>
              </a:ext>
            </a:extLst>
          </p:cNvPr>
          <p:cNvSpPr>
            <a:spLocks noGrp="1"/>
          </p:cNvSpPr>
          <p:nvPr>
            <p:ph type="title"/>
          </p:nvPr>
        </p:nvSpPr>
        <p:spPr/>
        <p:txBody>
          <a:bodyPr/>
          <a:lstStyle/>
          <a:p>
            <a:r>
              <a:rPr lang="de-DE" dirty="0"/>
              <a:t>Webanwendungen</a:t>
            </a:r>
          </a:p>
        </p:txBody>
      </p:sp>
      <p:sp>
        <p:nvSpPr>
          <p:cNvPr id="3" name="Inhaltsplatzhalter 2">
            <a:extLst>
              <a:ext uri="{FF2B5EF4-FFF2-40B4-BE49-F238E27FC236}">
                <a16:creationId xmlns:a16="http://schemas.microsoft.com/office/drawing/2014/main" id="{2F06FF66-8750-1E59-DFCE-82C5D93E8F86}"/>
              </a:ext>
            </a:extLst>
          </p:cNvPr>
          <p:cNvSpPr>
            <a:spLocks noGrp="1"/>
          </p:cNvSpPr>
          <p:nvPr>
            <p:ph sz="quarter" idx="10"/>
          </p:nvPr>
        </p:nvSpPr>
        <p:spPr/>
        <p:txBody>
          <a:bodyPr/>
          <a:lstStyle/>
          <a:p>
            <a:r>
              <a:rPr lang="de-DE" dirty="0"/>
              <a:t>Was können Anforderungen sein?</a:t>
            </a:r>
          </a:p>
          <a:p>
            <a:pPr lvl="1"/>
            <a:r>
              <a:rPr lang="de-DE" dirty="0"/>
              <a:t>Performance</a:t>
            </a:r>
          </a:p>
          <a:p>
            <a:pPr lvl="1"/>
            <a:r>
              <a:rPr lang="de-DE" dirty="0"/>
              <a:t>Konsistenz Daten</a:t>
            </a:r>
          </a:p>
          <a:p>
            <a:pPr lvl="1"/>
            <a:r>
              <a:rPr lang="de-DE" dirty="0"/>
              <a:t>Konsistenz Design</a:t>
            </a:r>
          </a:p>
          <a:p>
            <a:pPr lvl="1"/>
            <a:endParaRPr lang="de-DE" dirty="0"/>
          </a:p>
          <a:p>
            <a:endParaRPr lang="de-DE" dirty="0"/>
          </a:p>
        </p:txBody>
      </p:sp>
    </p:spTree>
    <p:extLst>
      <p:ext uri="{BB962C8B-B14F-4D97-AF65-F5344CB8AC3E}">
        <p14:creationId xmlns:p14="http://schemas.microsoft.com/office/powerpoint/2010/main" val="5491817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20DA7-B260-8BBE-9229-954DC4F5CBE7}"/>
              </a:ext>
            </a:extLst>
          </p:cNvPr>
          <p:cNvSpPr>
            <a:spLocks noGrp="1"/>
          </p:cNvSpPr>
          <p:nvPr>
            <p:ph type="title"/>
          </p:nvPr>
        </p:nvSpPr>
        <p:spPr/>
        <p:txBody>
          <a:bodyPr/>
          <a:lstStyle/>
          <a:p>
            <a:r>
              <a:rPr lang="de-DE" dirty="0"/>
              <a:t>Webanwendungen</a:t>
            </a:r>
          </a:p>
        </p:txBody>
      </p:sp>
      <p:sp>
        <p:nvSpPr>
          <p:cNvPr id="3" name="Inhaltsplatzhalter 2">
            <a:extLst>
              <a:ext uri="{FF2B5EF4-FFF2-40B4-BE49-F238E27FC236}">
                <a16:creationId xmlns:a16="http://schemas.microsoft.com/office/drawing/2014/main" id="{2F06FF66-8750-1E59-DFCE-82C5D93E8F86}"/>
              </a:ext>
            </a:extLst>
          </p:cNvPr>
          <p:cNvSpPr>
            <a:spLocks noGrp="1"/>
          </p:cNvSpPr>
          <p:nvPr>
            <p:ph sz="quarter" idx="10"/>
          </p:nvPr>
        </p:nvSpPr>
        <p:spPr/>
        <p:txBody>
          <a:bodyPr/>
          <a:lstStyle/>
          <a:p>
            <a:r>
              <a:rPr lang="de-DE" dirty="0"/>
              <a:t>Moderne Webanwendungen bieten viel Interaktivität</a:t>
            </a:r>
          </a:p>
          <a:p>
            <a:r>
              <a:rPr lang="de-DE" dirty="0"/>
              <a:t>Interaktivität ohne JavaScript beschränkt sich auf Request-Response-Pattern</a:t>
            </a:r>
          </a:p>
          <a:p>
            <a:r>
              <a:rPr lang="de-DE" dirty="0"/>
              <a:t>Nach einem Klick auf einen Link wird eine komplett neue Seite vom Server geliefert</a:t>
            </a:r>
          </a:p>
          <a:p>
            <a:r>
              <a:rPr lang="de-DE" dirty="0"/>
              <a:t>(Es gibt nur wenig Ausnahmen davon)</a:t>
            </a:r>
          </a:p>
        </p:txBody>
      </p:sp>
    </p:spTree>
    <p:extLst>
      <p:ext uri="{BB962C8B-B14F-4D97-AF65-F5344CB8AC3E}">
        <p14:creationId xmlns:p14="http://schemas.microsoft.com/office/powerpoint/2010/main" val="3278635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120DA7-B260-8BBE-9229-954DC4F5CBE7}"/>
              </a:ext>
            </a:extLst>
          </p:cNvPr>
          <p:cNvSpPr>
            <a:spLocks noGrp="1"/>
          </p:cNvSpPr>
          <p:nvPr>
            <p:ph type="title"/>
          </p:nvPr>
        </p:nvSpPr>
        <p:spPr/>
        <p:txBody>
          <a:bodyPr/>
          <a:lstStyle/>
          <a:p>
            <a:r>
              <a:rPr lang="de-DE" dirty="0"/>
              <a:t>Webanwendungen</a:t>
            </a:r>
          </a:p>
        </p:txBody>
      </p:sp>
      <p:sp>
        <p:nvSpPr>
          <p:cNvPr id="3" name="Inhaltsplatzhalter 2">
            <a:extLst>
              <a:ext uri="{FF2B5EF4-FFF2-40B4-BE49-F238E27FC236}">
                <a16:creationId xmlns:a16="http://schemas.microsoft.com/office/drawing/2014/main" id="{2F06FF66-8750-1E59-DFCE-82C5D93E8F86}"/>
              </a:ext>
            </a:extLst>
          </p:cNvPr>
          <p:cNvSpPr>
            <a:spLocks noGrp="1"/>
          </p:cNvSpPr>
          <p:nvPr>
            <p:ph sz="quarter" idx="10"/>
          </p:nvPr>
        </p:nvSpPr>
        <p:spPr/>
        <p:txBody>
          <a:bodyPr>
            <a:normAutofit lnSpcReduction="10000"/>
          </a:bodyPr>
          <a:lstStyle/>
          <a:p>
            <a:r>
              <a:rPr lang="de-DE" dirty="0"/>
              <a:t>Probleme bei "Multi-Page-Anwendungen":</a:t>
            </a:r>
          </a:p>
          <a:p>
            <a:r>
              <a:rPr lang="de-DE" dirty="0" err="1"/>
              <a:t>Seitenwechel</a:t>
            </a:r>
            <a:r>
              <a:rPr lang="de-DE" dirty="0"/>
              <a:t> mit Server-Round-Trip dauern lange</a:t>
            </a:r>
          </a:p>
          <a:p>
            <a:pPr lvl="1"/>
            <a:r>
              <a:rPr lang="de-DE" dirty="0"/>
              <a:t>Viele Daten müssen gelesen werden</a:t>
            </a:r>
          </a:p>
          <a:p>
            <a:pPr lvl="1"/>
            <a:r>
              <a:rPr lang="de-DE" dirty="0"/>
              <a:t>Internetverbindung kann schlecht sein (ich sitz' gerade im Zug... 🚂)</a:t>
            </a:r>
          </a:p>
          <a:p>
            <a:r>
              <a:rPr lang="de-DE" dirty="0"/>
              <a:t>Das muss kein Problem sein...</a:t>
            </a:r>
          </a:p>
          <a:p>
            <a:pPr lvl="1"/>
            <a:r>
              <a:rPr lang="de-DE" dirty="0"/>
              <a:t>Navigation von Seite eins auf Seite zwei </a:t>
            </a:r>
          </a:p>
          <a:p>
            <a:pPr lvl="1"/>
            <a:r>
              <a:rPr lang="de-DE" dirty="0"/>
              <a:t>Navigation von einer Liste (Produkte) auf eine Einzelseite (Produkt)</a:t>
            </a:r>
          </a:p>
          <a:p>
            <a:pPr lvl="1"/>
            <a:r>
              <a:rPr lang="de-DE" dirty="0"/>
              <a:t>Hier wirkt eine Seiten-Navigation "natürlich"</a:t>
            </a:r>
          </a:p>
          <a:p>
            <a:r>
              <a:rPr lang="de-DE" dirty="0"/>
              <a:t>Aber:</a:t>
            </a:r>
          </a:p>
          <a:p>
            <a:pPr lvl="1"/>
            <a:r>
              <a:rPr lang="de-DE" dirty="0"/>
              <a:t>Inhalt von Formularen geht verloren</a:t>
            </a:r>
          </a:p>
          <a:p>
            <a:pPr lvl="1"/>
            <a:r>
              <a:rPr lang="de-DE" dirty="0"/>
              <a:t>Videos laufen nicht weiter</a:t>
            </a:r>
          </a:p>
          <a:p>
            <a:pPr lvl="1"/>
            <a:r>
              <a:rPr lang="de-DE" dirty="0"/>
              <a:t>Bei "kleinen" Interaktionen (Like-Button klicken) wirkt es unnatürlich</a:t>
            </a:r>
          </a:p>
          <a:p>
            <a:pPr lvl="1"/>
            <a:r>
              <a:rPr lang="de-DE" dirty="0"/>
              <a:t>Was ist mit </a:t>
            </a:r>
            <a:r>
              <a:rPr lang="de-DE" dirty="0" err="1"/>
              <a:t>Autocomplete</a:t>
            </a:r>
            <a:r>
              <a:rPr lang="de-DE" dirty="0"/>
              <a:t>-Feldern, Suche bei Tastendruck etc.</a:t>
            </a:r>
          </a:p>
        </p:txBody>
      </p:sp>
    </p:spTree>
    <p:extLst>
      <p:ext uri="{BB962C8B-B14F-4D97-AF65-F5344CB8AC3E}">
        <p14:creationId xmlns:p14="http://schemas.microsoft.com/office/powerpoint/2010/main" val="3264805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485AB3-F4E4-86A8-D31A-432787869B01}"/>
              </a:ext>
            </a:extLst>
          </p:cNvPr>
          <p:cNvSpPr>
            <a:spLocks noGrp="1"/>
          </p:cNvSpPr>
          <p:nvPr>
            <p:ph type="title"/>
          </p:nvPr>
        </p:nvSpPr>
        <p:spPr/>
        <p:txBody>
          <a:bodyPr/>
          <a:lstStyle/>
          <a:p>
            <a:r>
              <a:rPr lang="de-DE" dirty="0"/>
              <a:t>Webanwendungen</a:t>
            </a:r>
          </a:p>
        </p:txBody>
      </p:sp>
      <p:sp>
        <p:nvSpPr>
          <p:cNvPr id="3" name="Inhaltsplatzhalter 2">
            <a:extLst>
              <a:ext uri="{FF2B5EF4-FFF2-40B4-BE49-F238E27FC236}">
                <a16:creationId xmlns:a16="http://schemas.microsoft.com/office/drawing/2014/main" id="{0E6E194D-AA8B-CCC5-252F-B114295811AB}"/>
              </a:ext>
            </a:extLst>
          </p:cNvPr>
          <p:cNvSpPr>
            <a:spLocks noGrp="1"/>
          </p:cNvSpPr>
          <p:nvPr>
            <p:ph sz="quarter" idx="10"/>
          </p:nvPr>
        </p:nvSpPr>
        <p:spPr/>
        <p:txBody>
          <a:bodyPr/>
          <a:lstStyle/>
          <a:p>
            <a:r>
              <a:rPr lang="de-DE" dirty="0"/>
              <a:t>"Die" Webanwendung gibt es gar nicht</a:t>
            </a:r>
          </a:p>
          <a:p>
            <a:r>
              <a:rPr lang="de-DE" dirty="0"/>
              <a:t>Die Unterschiede sind enorm</a:t>
            </a:r>
          </a:p>
          <a:p>
            <a:r>
              <a:rPr lang="de-DE" dirty="0" err="1"/>
              <a:t>Jede:r</a:t>
            </a:r>
            <a:r>
              <a:rPr lang="de-DE" dirty="0"/>
              <a:t> denkt an was anderes</a:t>
            </a:r>
          </a:p>
          <a:p>
            <a:r>
              <a:rPr lang="de-DE" dirty="0"/>
              <a:t>Bevor man die Technik auswählt, sollte man sich also klarmachen, was man eigentlich bauen will</a:t>
            </a:r>
          </a:p>
          <a:p>
            <a:pPr lvl="1"/>
            <a:r>
              <a:rPr lang="de-DE" dirty="0"/>
              <a:t>Charakter der Anwendung: eher statisch oder eher interaktiv</a:t>
            </a:r>
          </a:p>
          <a:p>
            <a:pPr lvl="1"/>
            <a:r>
              <a:rPr lang="de-DE" dirty="0"/>
              <a:t>Welche Anforderungen </a:t>
            </a:r>
            <a:r>
              <a:rPr lang="de-DE" dirty="0" err="1"/>
              <a:t>richtung</a:t>
            </a:r>
            <a:r>
              <a:rPr lang="de-DE" dirty="0"/>
              <a:t> Performance haben wir?</a:t>
            </a:r>
          </a:p>
          <a:p>
            <a:pPr lvl="1"/>
            <a:endParaRPr lang="de-DE" dirty="0"/>
          </a:p>
        </p:txBody>
      </p:sp>
    </p:spTree>
    <p:extLst>
      <p:ext uri="{BB962C8B-B14F-4D97-AF65-F5344CB8AC3E}">
        <p14:creationId xmlns:p14="http://schemas.microsoft.com/office/powerpoint/2010/main" val="3544997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5485AB3-F4E4-86A8-D31A-432787869B01}"/>
              </a:ext>
            </a:extLst>
          </p:cNvPr>
          <p:cNvSpPr>
            <a:spLocks noGrp="1"/>
          </p:cNvSpPr>
          <p:nvPr>
            <p:ph type="title"/>
          </p:nvPr>
        </p:nvSpPr>
        <p:spPr/>
        <p:txBody>
          <a:bodyPr/>
          <a:lstStyle/>
          <a:p>
            <a:r>
              <a:rPr lang="de-DE" dirty="0"/>
              <a:t>Webanwendungen</a:t>
            </a:r>
          </a:p>
        </p:txBody>
      </p:sp>
      <p:sp>
        <p:nvSpPr>
          <p:cNvPr id="3" name="Inhaltsplatzhalter 2">
            <a:extLst>
              <a:ext uri="{FF2B5EF4-FFF2-40B4-BE49-F238E27FC236}">
                <a16:creationId xmlns:a16="http://schemas.microsoft.com/office/drawing/2014/main" id="{0E6E194D-AA8B-CCC5-252F-B114295811AB}"/>
              </a:ext>
            </a:extLst>
          </p:cNvPr>
          <p:cNvSpPr>
            <a:spLocks noGrp="1"/>
          </p:cNvSpPr>
          <p:nvPr>
            <p:ph sz="quarter" idx="10"/>
          </p:nvPr>
        </p:nvSpPr>
        <p:spPr/>
        <p:txBody>
          <a:bodyPr/>
          <a:lstStyle/>
          <a:p>
            <a:r>
              <a:rPr lang="de-DE" dirty="0"/>
              <a:t>"Die" Webanwendung gibt es gar nicht</a:t>
            </a:r>
          </a:p>
          <a:p>
            <a:r>
              <a:rPr lang="de-DE" dirty="0"/>
              <a:t>Die Unterschiede sind enorm</a:t>
            </a:r>
          </a:p>
          <a:p>
            <a:r>
              <a:rPr lang="de-DE" dirty="0" err="1"/>
              <a:t>Jede:r</a:t>
            </a:r>
            <a:r>
              <a:rPr lang="de-DE" dirty="0"/>
              <a:t> denkt an was anderes</a:t>
            </a:r>
          </a:p>
          <a:p>
            <a:r>
              <a:rPr lang="de-DE" dirty="0"/>
              <a:t>Bevor man die Technik auswählt, sollte man sich also klarmachen, was man eigentlich bauen will</a:t>
            </a:r>
          </a:p>
          <a:p>
            <a:pPr lvl="1"/>
            <a:r>
              <a:rPr lang="de-DE" dirty="0"/>
              <a:t>Charakter der Anwendung: eher statisch oder eher interaktiv</a:t>
            </a:r>
          </a:p>
          <a:p>
            <a:pPr lvl="1"/>
            <a:r>
              <a:rPr lang="de-DE" dirty="0"/>
              <a:t>Welche Anforderungen </a:t>
            </a:r>
            <a:r>
              <a:rPr lang="de-DE" dirty="0" err="1"/>
              <a:t>richtung</a:t>
            </a:r>
            <a:r>
              <a:rPr lang="de-DE" dirty="0"/>
              <a:t> Performance haben wir?</a:t>
            </a:r>
          </a:p>
          <a:p>
            <a:pPr lvl="1"/>
            <a:endParaRPr lang="de-DE" dirty="0"/>
          </a:p>
        </p:txBody>
      </p:sp>
    </p:spTree>
    <p:extLst>
      <p:ext uri="{BB962C8B-B14F-4D97-AF65-F5344CB8AC3E}">
        <p14:creationId xmlns:p14="http://schemas.microsoft.com/office/powerpoint/2010/main" val="3487201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Tree>
    <p:extLst>
      <p:ext uri="{BB962C8B-B14F-4D97-AF65-F5344CB8AC3E}">
        <p14:creationId xmlns:p14="http://schemas.microsoft.com/office/powerpoint/2010/main" val="25405008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3" name="Textfeld 2">
            <a:extLst>
              <a:ext uri="{FF2B5EF4-FFF2-40B4-BE49-F238E27FC236}">
                <a16:creationId xmlns:a16="http://schemas.microsoft.com/office/drawing/2014/main" id="{8733488C-0975-73F7-F614-ABA40A795F15}"/>
              </a:ext>
            </a:extLst>
          </p:cNvPr>
          <p:cNvSpPr txBox="1"/>
          <p:nvPr/>
        </p:nvSpPr>
        <p:spPr>
          <a:xfrm>
            <a:off x="948267" y="778933"/>
            <a:ext cx="4587153" cy="830997"/>
          </a:xfrm>
          <a:prstGeom prst="rect">
            <a:avLst/>
          </a:prstGeom>
          <a:solidFill>
            <a:srgbClr val="FFFDF9"/>
          </a:solidFill>
        </p:spPr>
        <p:txBody>
          <a:bodyPr wrap="none" rtlCol="0">
            <a:spAutoFit/>
          </a:bodyPr>
          <a:lstStyle/>
          <a:p>
            <a:pPr algn="l"/>
            <a:r>
              <a:rPr lang="de-DE" sz="2400" dirty="0">
                <a:solidFill>
                  <a:srgbClr val="FF0000"/>
                </a:solidFill>
              </a:rPr>
              <a:t>Ablauf:</a:t>
            </a:r>
          </a:p>
          <a:p>
            <a:pPr algn="l"/>
            <a:r>
              <a:rPr lang="de-DE" sz="2400" dirty="0">
                <a:solidFill>
                  <a:srgbClr val="FF0000"/>
                </a:solidFill>
              </a:rPr>
              <a:t>Was ist Frontend/Web-Entwicklung</a:t>
            </a:r>
          </a:p>
        </p:txBody>
      </p:sp>
    </p:spTree>
    <p:extLst>
      <p:ext uri="{BB962C8B-B14F-4D97-AF65-F5344CB8AC3E}">
        <p14:creationId xmlns:p14="http://schemas.microsoft.com/office/powerpoint/2010/main" val="157973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3" name="Textfeld 2">
            <a:extLst>
              <a:ext uri="{FF2B5EF4-FFF2-40B4-BE49-F238E27FC236}">
                <a16:creationId xmlns:a16="http://schemas.microsoft.com/office/drawing/2014/main" id="{8733488C-0975-73F7-F614-ABA40A795F15}"/>
              </a:ext>
            </a:extLst>
          </p:cNvPr>
          <p:cNvSpPr txBox="1"/>
          <p:nvPr/>
        </p:nvSpPr>
        <p:spPr>
          <a:xfrm>
            <a:off x="948267" y="778933"/>
            <a:ext cx="7949612" cy="1938992"/>
          </a:xfrm>
          <a:prstGeom prst="rect">
            <a:avLst/>
          </a:prstGeom>
          <a:solidFill>
            <a:srgbClr val="FFFDF9"/>
          </a:solidFill>
        </p:spPr>
        <p:txBody>
          <a:bodyPr wrap="none" rtlCol="0">
            <a:spAutoFit/>
          </a:bodyPr>
          <a:lstStyle/>
          <a:p>
            <a:pPr algn="l"/>
            <a:r>
              <a:rPr lang="de-DE" sz="2400" dirty="0">
                <a:solidFill>
                  <a:srgbClr val="FF0000"/>
                </a:solidFill>
              </a:rPr>
              <a:t>Kriterien:</a:t>
            </a:r>
          </a:p>
          <a:p>
            <a:pPr algn="l"/>
            <a:r>
              <a:rPr lang="de-DE" sz="2400" dirty="0">
                <a:solidFill>
                  <a:srgbClr val="FF0000"/>
                </a:solidFill>
              </a:rPr>
              <a:t>Interaktivität</a:t>
            </a:r>
          </a:p>
          <a:p>
            <a:pPr algn="l"/>
            <a:r>
              <a:rPr lang="de-DE" sz="2400" dirty="0">
                <a:solidFill>
                  <a:srgbClr val="FF0000"/>
                </a:solidFill>
              </a:rPr>
              <a:t>Mikro-Updates</a:t>
            </a:r>
          </a:p>
          <a:p>
            <a:pPr algn="l"/>
            <a:r>
              <a:rPr lang="de-DE" sz="2400" dirty="0">
                <a:solidFill>
                  <a:srgbClr val="FF0000"/>
                </a:solidFill>
              </a:rPr>
              <a:t>Backend-struktur</a:t>
            </a:r>
          </a:p>
          <a:p>
            <a:pPr algn="l"/>
            <a:r>
              <a:rPr lang="de-DE" sz="2400" dirty="0">
                <a:solidFill>
                  <a:srgbClr val="FF0000"/>
                </a:solidFill>
              </a:rPr>
              <a:t>Je mehr mit Browser gearbeitet wird, desto eher SPA/</a:t>
            </a:r>
            <a:r>
              <a:rPr lang="de-DE" sz="2400" dirty="0" err="1">
                <a:solidFill>
                  <a:srgbClr val="FF0000"/>
                </a:solidFill>
              </a:rPr>
              <a:t>Fullstack</a:t>
            </a:r>
            <a:endParaRPr lang="de-DE" sz="2400" dirty="0">
              <a:solidFill>
                <a:srgbClr val="FF0000"/>
              </a:solidFill>
            </a:endParaRPr>
          </a:p>
        </p:txBody>
      </p:sp>
    </p:spTree>
    <p:extLst>
      <p:ext uri="{BB962C8B-B14F-4D97-AF65-F5344CB8AC3E}">
        <p14:creationId xmlns:p14="http://schemas.microsoft.com/office/powerpoint/2010/main" val="4147916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3" name="Textfeld 2">
            <a:extLst>
              <a:ext uri="{FF2B5EF4-FFF2-40B4-BE49-F238E27FC236}">
                <a16:creationId xmlns:a16="http://schemas.microsoft.com/office/drawing/2014/main" id="{8733488C-0975-73F7-F614-ABA40A795F15}"/>
              </a:ext>
            </a:extLst>
          </p:cNvPr>
          <p:cNvSpPr txBox="1"/>
          <p:nvPr/>
        </p:nvSpPr>
        <p:spPr>
          <a:xfrm>
            <a:off x="948267" y="778933"/>
            <a:ext cx="1165704" cy="1200329"/>
          </a:xfrm>
          <a:prstGeom prst="rect">
            <a:avLst/>
          </a:prstGeom>
          <a:solidFill>
            <a:srgbClr val="FFFDF9"/>
          </a:solidFill>
        </p:spPr>
        <p:txBody>
          <a:bodyPr wrap="none" rtlCol="0">
            <a:spAutoFit/>
          </a:bodyPr>
          <a:lstStyle/>
          <a:p>
            <a:pPr algn="l"/>
            <a:r>
              <a:rPr lang="de-DE" sz="2400" dirty="0">
                <a:solidFill>
                  <a:srgbClr val="FF0000"/>
                </a:solidFill>
              </a:rPr>
              <a:t>TODO:</a:t>
            </a:r>
          </a:p>
          <a:p>
            <a:pPr algn="l"/>
            <a:r>
              <a:rPr lang="de-DE" sz="2400" dirty="0">
                <a:solidFill>
                  <a:srgbClr val="FF0000"/>
                </a:solidFill>
                <a:highlight>
                  <a:srgbClr val="FFFF00"/>
                </a:highlight>
              </a:rPr>
              <a:t>VAADIN</a:t>
            </a:r>
          </a:p>
          <a:p>
            <a:pPr algn="l"/>
            <a:r>
              <a:rPr lang="de-DE" sz="2400" dirty="0">
                <a:solidFill>
                  <a:srgbClr val="FF0000"/>
                </a:solidFill>
                <a:highlight>
                  <a:srgbClr val="FFFF00"/>
                </a:highlight>
              </a:rPr>
              <a:t>HILLA</a:t>
            </a:r>
          </a:p>
        </p:txBody>
      </p:sp>
    </p:spTree>
    <p:extLst>
      <p:ext uri="{BB962C8B-B14F-4D97-AF65-F5344CB8AC3E}">
        <p14:creationId xmlns:p14="http://schemas.microsoft.com/office/powerpoint/2010/main" val="2833294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3" name="Textfeld 2">
            <a:extLst>
              <a:ext uri="{FF2B5EF4-FFF2-40B4-BE49-F238E27FC236}">
                <a16:creationId xmlns:a16="http://schemas.microsoft.com/office/drawing/2014/main" id="{B2EBBCFE-6DE1-5E57-C099-A74AF06CDE3C}"/>
              </a:ext>
            </a:extLst>
          </p:cNvPr>
          <p:cNvSpPr txBox="1"/>
          <p:nvPr/>
        </p:nvSpPr>
        <p:spPr>
          <a:xfrm>
            <a:off x="1602917" y="782664"/>
            <a:ext cx="12856405" cy="3416320"/>
          </a:xfrm>
          <a:prstGeom prst="rect">
            <a:avLst/>
          </a:prstGeom>
          <a:solidFill>
            <a:srgbClr val="FFFDF9"/>
          </a:solidFill>
        </p:spPr>
        <p:txBody>
          <a:bodyPr wrap="none" rtlCol="0">
            <a:spAutoFit/>
          </a:bodyPr>
          <a:lstStyle/>
          <a:p>
            <a:pPr algn="l"/>
            <a:r>
              <a:rPr lang="de-DE" sz="2400" dirty="0">
                <a:solidFill>
                  <a:srgbClr val="FF0000"/>
                </a:solidFill>
              </a:rPr>
              <a:t>"Webanwendungen":</a:t>
            </a:r>
          </a:p>
          <a:p>
            <a:pPr algn="l"/>
            <a:endParaRPr lang="de-DE" sz="2400" dirty="0">
              <a:solidFill>
                <a:srgbClr val="FF0000"/>
              </a:solidFill>
            </a:endParaRPr>
          </a:p>
          <a:p>
            <a:pPr algn="l"/>
            <a:r>
              <a:rPr lang="de-DE" sz="2400" dirty="0">
                <a:solidFill>
                  <a:srgbClr val="FF0000"/>
                </a:solidFill>
              </a:rPr>
              <a:t>Wandlung des Begriffs:</a:t>
            </a:r>
          </a:p>
          <a:p>
            <a:pPr marL="342900" indent="-342900" algn="l">
              <a:buFontTx/>
              <a:buChar char="-"/>
            </a:pPr>
            <a:r>
              <a:rPr lang="de-DE" sz="2400" dirty="0">
                <a:solidFill>
                  <a:srgbClr val="FF0000"/>
                </a:solidFill>
              </a:rPr>
              <a:t>statische Webseiten</a:t>
            </a:r>
          </a:p>
          <a:p>
            <a:pPr marL="342900" indent="-342900" algn="l">
              <a:buFontTx/>
              <a:buChar char="-"/>
            </a:pPr>
            <a:r>
              <a:rPr lang="de-DE" sz="2400" dirty="0">
                <a:solidFill>
                  <a:srgbClr val="FF0000"/>
                </a:solidFill>
              </a:rPr>
              <a:t>halb statische</a:t>
            </a:r>
          </a:p>
          <a:p>
            <a:pPr marL="342900" indent="-342900" algn="l">
              <a:buFontTx/>
              <a:buChar char="-"/>
            </a:pPr>
            <a:r>
              <a:rPr lang="de-DE" sz="2400" dirty="0">
                <a:solidFill>
                  <a:srgbClr val="FF0000"/>
                </a:solidFill>
              </a:rPr>
              <a:t>voll dynamische</a:t>
            </a:r>
          </a:p>
          <a:p>
            <a:pPr marL="342900" indent="-342900" algn="l">
              <a:buFontTx/>
              <a:buChar char="-"/>
            </a:pPr>
            <a:r>
              <a:rPr lang="de-DE" sz="2400" dirty="0">
                <a:solidFill>
                  <a:srgbClr val="FF0000"/>
                </a:solidFill>
              </a:rPr>
              <a:t>(oder alternativ: verschiedene Kategorien, </a:t>
            </a:r>
            <a:r>
              <a:rPr lang="de-DE" sz="2400" dirty="0" err="1">
                <a:solidFill>
                  <a:srgbClr val="FF0000"/>
                </a:solidFill>
              </a:rPr>
              <a:t>onlineshop</a:t>
            </a:r>
            <a:r>
              <a:rPr lang="de-DE" sz="2400" dirty="0">
                <a:solidFill>
                  <a:srgbClr val="FF0000"/>
                </a:solidFill>
              </a:rPr>
              <a:t>, </a:t>
            </a:r>
            <a:r>
              <a:rPr lang="de-DE" sz="2400" dirty="0" err="1">
                <a:solidFill>
                  <a:srgbClr val="FF0000"/>
                </a:solidFill>
              </a:rPr>
              <a:t>nachrichtenseite</a:t>
            </a:r>
            <a:r>
              <a:rPr lang="de-DE" sz="2400" dirty="0">
                <a:solidFill>
                  <a:srgbClr val="FF0000"/>
                </a:solidFill>
              </a:rPr>
              <a:t>, </a:t>
            </a:r>
            <a:r>
              <a:rPr lang="de-DE" sz="2400" dirty="0" err="1">
                <a:solidFill>
                  <a:srgbClr val="FF0000"/>
                </a:solidFill>
              </a:rPr>
              <a:t>teams</a:t>
            </a:r>
            <a:r>
              <a:rPr lang="de-DE" sz="2400" dirty="0">
                <a:solidFill>
                  <a:srgbClr val="FF0000"/>
                </a:solidFill>
              </a:rPr>
              <a:t>, grafik-programme)</a:t>
            </a:r>
          </a:p>
          <a:p>
            <a:pPr marL="342900" indent="-342900" algn="l">
              <a:buFontTx/>
              <a:buChar char="-"/>
            </a:pPr>
            <a:r>
              <a:rPr lang="de-DE" sz="2400" dirty="0">
                <a:solidFill>
                  <a:srgbClr val="FF0000"/>
                </a:solidFill>
              </a:rPr>
              <a:t>Gruppieren nach: Interaktivität oder: eher App oder eher Seite?</a:t>
            </a:r>
          </a:p>
          <a:p>
            <a:pPr marL="800100" lvl="1" indent="-342900">
              <a:buFontTx/>
              <a:buChar char="-"/>
            </a:pPr>
            <a:r>
              <a:rPr lang="de-DE" sz="2400" dirty="0">
                <a:solidFill>
                  <a:srgbClr val="FF0000"/>
                </a:solidFill>
              </a:rPr>
              <a:t>Gibt es </a:t>
            </a:r>
            <a:r>
              <a:rPr lang="de-DE" sz="2400" dirty="0" err="1">
                <a:solidFill>
                  <a:srgbClr val="FF0000"/>
                </a:solidFill>
              </a:rPr>
              <a:t>ünerhautp</a:t>
            </a:r>
            <a:r>
              <a:rPr lang="de-DE" sz="2400" dirty="0">
                <a:solidFill>
                  <a:srgbClr val="FF0000"/>
                </a:solidFill>
              </a:rPr>
              <a:t> Seiten? Teams: nein, Spiegel ja, </a:t>
            </a:r>
            <a:r>
              <a:rPr lang="de-DE" sz="2400" dirty="0" err="1">
                <a:solidFill>
                  <a:srgbClr val="FF0000"/>
                </a:solidFill>
              </a:rPr>
              <a:t>Github</a:t>
            </a:r>
            <a:r>
              <a:rPr lang="de-DE" sz="2400" dirty="0">
                <a:solidFill>
                  <a:srgbClr val="FF0000"/>
                </a:solidFill>
              </a:rPr>
              <a:t>? Jira?</a:t>
            </a:r>
          </a:p>
        </p:txBody>
      </p:sp>
    </p:spTree>
    <p:extLst>
      <p:ext uri="{BB962C8B-B14F-4D97-AF65-F5344CB8AC3E}">
        <p14:creationId xmlns:p14="http://schemas.microsoft.com/office/powerpoint/2010/main" val="67091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594C0C99-ACB8-8146-A5B7-29432AEE72BF}"/>
              </a:ext>
            </a:extLst>
          </p:cNvPr>
          <p:cNvSpPr/>
          <p:nvPr/>
        </p:nvSpPr>
        <p:spPr>
          <a:xfrm>
            <a:off x="0" y="118077"/>
            <a:ext cx="9144000" cy="646331"/>
          </a:xfrm>
          <a:prstGeom prst="rect">
            <a:avLst/>
          </a:prstGeom>
        </p:spPr>
        <p:txBody>
          <a:bodyPr wrap="square">
            <a:spAutoFit/>
          </a:bodyPr>
          <a:lstStyle/>
          <a:p>
            <a:pPr algn="ctr"/>
            <a:r>
              <a:rPr lang="de-DE" sz="3600" b="1" dirty="0">
                <a:solidFill>
                  <a:srgbClr val="1778B8"/>
                </a:solidFill>
                <a:latin typeface="Source Sans Pro" panose="020B0503030403020204" pitchFamily="34" charset="77"/>
              </a:rPr>
              <a:t>Frontend-Entwicklung:</a:t>
            </a:r>
            <a:endParaRPr lang="de-DE" sz="2800" b="1" dirty="0">
              <a:solidFill>
                <a:srgbClr val="1778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endParaRPr lang="de-DE" dirty="0"/>
          </a:p>
        </p:txBody>
      </p:sp>
      <p:sp>
        <p:nvSpPr>
          <p:cNvPr id="2" name="Rechteck 1">
            <a:extLst>
              <a:ext uri="{FF2B5EF4-FFF2-40B4-BE49-F238E27FC236}">
                <a16:creationId xmlns:a16="http://schemas.microsoft.com/office/drawing/2014/main" id="{46ACA71B-15CB-6EDF-A42D-90B5142779FB}"/>
              </a:ext>
            </a:extLst>
          </p:cNvPr>
          <p:cNvSpPr/>
          <p:nvPr/>
        </p:nvSpPr>
        <p:spPr>
          <a:xfrm>
            <a:off x="0" y="764408"/>
            <a:ext cx="9082454" cy="707886"/>
          </a:xfrm>
          <a:prstGeom prst="rect">
            <a:avLst/>
          </a:prstGeom>
        </p:spPr>
        <p:txBody>
          <a:bodyPr wrap="square">
            <a:spAutoFit/>
          </a:bodyPr>
          <a:lstStyle/>
          <a:p>
            <a:pPr algn="ctr"/>
            <a:r>
              <a:rPr lang="de-DE" sz="4000" b="1" dirty="0">
                <a:solidFill>
                  <a:srgbClr val="B04432"/>
                </a:solidFill>
                <a:latin typeface="Montserrat" charset="0"/>
                <a:ea typeface="Montserrat" charset="0"/>
                <a:cs typeface="Montserrat" charset="0"/>
              </a:rPr>
              <a:t>Nehmen wir das ernst?</a:t>
            </a:r>
            <a:endParaRPr lang="de-DE" sz="800" b="1" dirty="0">
              <a:solidFill>
                <a:srgbClr val="B04432"/>
              </a:solidFill>
              <a:latin typeface="Montserrat" charset="0"/>
              <a:ea typeface="Montserrat" charset="0"/>
              <a:cs typeface="Montserrat" charset="0"/>
            </a:endParaRPr>
          </a:p>
        </p:txBody>
      </p:sp>
      <p:sp>
        <p:nvSpPr>
          <p:cNvPr id="3" name="Textfeld 2">
            <a:extLst>
              <a:ext uri="{FF2B5EF4-FFF2-40B4-BE49-F238E27FC236}">
                <a16:creationId xmlns:a16="http://schemas.microsoft.com/office/drawing/2014/main" id="{40844346-B13E-105F-D585-9BCD66B77FE6}"/>
              </a:ext>
            </a:extLst>
          </p:cNvPr>
          <p:cNvSpPr txBox="1"/>
          <p:nvPr/>
        </p:nvSpPr>
        <p:spPr>
          <a:xfrm>
            <a:off x="170821" y="2886377"/>
            <a:ext cx="1415772" cy="1569660"/>
          </a:xfrm>
          <a:prstGeom prst="rect">
            <a:avLst/>
          </a:prstGeom>
          <a:noFill/>
        </p:spPr>
        <p:txBody>
          <a:bodyPr wrap="none" rtlCol="0">
            <a:spAutoFit/>
          </a:bodyPr>
          <a:lstStyle/>
          <a:p>
            <a:pPr algn="l"/>
            <a:r>
              <a:rPr lang="de-DE" sz="9600" dirty="0">
                <a:solidFill>
                  <a:srgbClr val="FF0000"/>
                </a:solidFill>
              </a:rPr>
              <a:t>😼</a:t>
            </a:r>
          </a:p>
        </p:txBody>
      </p:sp>
      <p:sp>
        <p:nvSpPr>
          <p:cNvPr id="6" name="Oval 5">
            <a:extLst>
              <a:ext uri="{FF2B5EF4-FFF2-40B4-BE49-F238E27FC236}">
                <a16:creationId xmlns:a16="http://schemas.microsoft.com/office/drawing/2014/main" id="{7E6E60EF-DC9E-0C82-8790-01F055E9CA55}"/>
              </a:ext>
            </a:extLst>
          </p:cNvPr>
          <p:cNvSpPr/>
          <p:nvPr/>
        </p:nvSpPr>
        <p:spPr>
          <a:xfrm>
            <a:off x="2009670" y="2689551"/>
            <a:ext cx="472273" cy="472273"/>
          </a:xfrm>
          <a:prstGeom prst="ellipse">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Oval 6">
            <a:extLst>
              <a:ext uri="{FF2B5EF4-FFF2-40B4-BE49-F238E27FC236}">
                <a16:creationId xmlns:a16="http://schemas.microsoft.com/office/drawing/2014/main" id="{2B9E5926-BB7D-FBF9-E2AE-4882423FAE3E}"/>
              </a:ext>
            </a:extLst>
          </p:cNvPr>
          <p:cNvSpPr/>
          <p:nvPr/>
        </p:nvSpPr>
        <p:spPr>
          <a:xfrm>
            <a:off x="1526825" y="2998885"/>
            <a:ext cx="312023" cy="312023"/>
          </a:xfrm>
          <a:prstGeom prst="ellipse">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Oval 7">
            <a:extLst>
              <a:ext uri="{FF2B5EF4-FFF2-40B4-BE49-F238E27FC236}">
                <a16:creationId xmlns:a16="http://schemas.microsoft.com/office/drawing/2014/main" id="{5B1EA0EF-D81F-84D4-0EE2-A3814D96C18C}"/>
              </a:ext>
            </a:extLst>
          </p:cNvPr>
          <p:cNvSpPr/>
          <p:nvPr/>
        </p:nvSpPr>
        <p:spPr>
          <a:xfrm>
            <a:off x="2481943" y="2188064"/>
            <a:ext cx="673241" cy="673241"/>
          </a:xfrm>
          <a:prstGeom prst="ellipse">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Wolke 8">
            <a:extLst>
              <a:ext uri="{FF2B5EF4-FFF2-40B4-BE49-F238E27FC236}">
                <a16:creationId xmlns:a16="http://schemas.microsoft.com/office/drawing/2014/main" id="{5096484F-2EE9-4282-97D0-BFA68A4E9792}"/>
              </a:ext>
            </a:extLst>
          </p:cNvPr>
          <p:cNvSpPr/>
          <p:nvPr/>
        </p:nvSpPr>
        <p:spPr>
          <a:xfrm>
            <a:off x="3245618" y="1335741"/>
            <a:ext cx="5432217" cy="2142565"/>
          </a:xfrm>
          <a:prstGeom prst="cloud">
            <a:avLst/>
          </a:prstGeom>
          <a:noFill/>
          <a:ln w="15875">
            <a:solidFill>
              <a:srgbClr val="FB8E2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4EE8B0E3-98E6-A40F-B33D-6A7E0586DBB0}"/>
              </a:ext>
            </a:extLst>
          </p:cNvPr>
          <p:cNvSpPr txBox="1"/>
          <p:nvPr/>
        </p:nvSpPr>
        <p:spPr>
          <a:xfrm>
            <a:off x="3918857" y="1750682"/>
            <a:ext cx="3028393" cy="830997"/>
          </a:xfrm>
          <a:prstGeom prst="rect">
            <a:avLst/>
          </a:prstGeom>
          <a:noFill/>
        </p:spPr>
        <p:txBody>
          <a:bodyPr wrap="none" rtlCol="0">
            <a:spAutoFit/>
          </a:bodyPr>
          <a:lstStyle/>
          <a:p>
            <a:pPr algn="l"/>
            <a:r>
              <a:rPr lang="de-DE" sz="2400" dirty="0">
                <a:solidFill>
                  <a:srgbClr val="36544F"/>
                </a:solidFill>
              </a:rPr>
              <a:t>Was soll der ganze</a:t>
            </a:r>
          </a:p>
          <a:p>
            <a:pPr algn="l"/>
            <a:r>
              <a:rPr lang="de-DE" sz="2400" dirty="0">
                <a:solidFill>
                  <a:srgbClr val="36544F"/>
                </a:solidFill>
              </a:rPr>
              <a:t>  Single-Page-</a:t>
            </a:r>
            <a:r>
              <a:rPr lang="de-DE" sz="2400" dirty="0" err="1">
                <a:solidFill>
                  <a:srgbClr val="36544F"/>
                </a:solidFill>
              </a:rPr>
              <a:t>Krämpel</a:t>
            </a:r>
            <a:r>
              <a:rPr lang="de-DE" sz="2400" dirty="0">
                <a:solidFill>
                  <a:srgbClr val="36544F"/>
                </a:solidFill>
              </a:rPr>
              <a:t>?</a:t>
            </a:r>
          </a:p>
        </p:txBody>
      </p:sp>
    </p:spTree>
    <p:extLst>
      <p:ext uri="{BB962C8B-B14F-4D97-AF65-F5344CB8AC3E}">
        <p14:creationId xmlns:p14="http://schemas.microsoft.com/office/powerpoint/2010/main" val="38322968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3" name="Textfeld 2">
            <a:extLst>
              <a:ext uri="{FF2B5EF4-FFF2-40B4-BE49-F238E27FC236}">
                <a16:creationId xmlns:a16="http://schemas.microsoft.com/office/drawing/2014/main" id="{B2EBBCFE-6DE1-5E57-C099-A74AF06CDE3C}"/>
              </a:ext>
            </a:extLst>
          </p:cNvPr>
          <p:cNvSpPr txBox="1"/>
          <p:nvPr/>
        </p:nvSpPr>
        <p:spPr>
          <a:xfrm>
            <a:off x="1602917" y="782664"/>
            <a:ext cx="18885298" cy="830997"/>
          </a:xfrm>
          <a:prstGeom prst="rect">
            <a:avLst/>
          </a:prstGeom>
          <a:solidFill>
            <a:srgbClr val="FFFDF9"/>
          </a:solidFill>
        </p:spPr>
        <p:txBody>
          <a:bodyPr wrap="none" rtlCol="0">
            <a:spAutoFit/>
          </a:bodyPr>
          <a:lstStyle/>
          <a:p>
            <a:pPr algn="l"/>
            <a:r>
              <a:rPr lang="de-DE" sz="2400" dirty="0">
                <a:solidFill>
                  <a:srgbClr val="FF0000"/>
                </a:solidFill>
              </a:rPr>
              <a:t>Problem: die gelten alle immer noch</a:t>
            </a:r>
          </a:p>
          <a:p>
            <a:pPr algn="l"/>
            <a:r>
              <a:rPr lang="de-DE" sz="2400" dirty="0">
                <a:solidFill>
                  <a:srgbClr val="FF0000"/>
                </a:solidFill>
              </a:rPr>
              <a:t>Vergleich mit Smartphone oder Handy: wenn wir davon sprechen, sprechen wir von sowas wie </a:t>
            </a:r>
            <a:r>
              <a:rPr lang="de-DE" sz="2400" dirty="0" err="1">
                <a:solidFill>
                  <a:srgbClr val="FF0000"/>
                </a:solidFill>
              </a:rPr>
              <a:t>iphone</a:t>
            </a:r>
            <a:r>
              <a:rPr lang="de-DE" sz="2400" dirty="0">
                <a:solidFill>
                  <a:srgbClr val="FF0000"/>
                </a:solidFill>
              </a:rPr>
              <a:t>, aber nicht mehr über Nokia, nix mit Tasten, </a:t>
            </a:r>
            <a:r>
              <a:rPr lang="de-DE" sz="2400" dirty="0" err="1">
                <a:solidFill>
                  <a:srgbClr val="FF0000"/>
                </a:solidFill>
              </a:rPr>
              <a:t>etc</a:t>
            </a:r>
            <a:endParaRPr lang="de-DE" sz="2400" dirty="0">
              <a:solidFill>
                <a:srgbClr val="FF0000"/>
              </a:solidFill>
            </a:endParaRPr>
          </a:p>
        </p:txBody>
      </p:sp>
    </p:spTree>
    <p:extLst>
      <p:ext uri="{BB962C8B-B14F-4D97-AF65-F5344CB8AC3E}">
        <p14:creationId xmlns:p14="http://schemas.microsoft.com/office/powerpoint/2010/main" val="2983112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3" name="Textfeld 2">
            <a:extLst>
              <a:ext uri="{FF2B5EF4-FFF2-40B4-BE49-F238E27FC236}">
                <a16:creationId xmlns:a16="http://schemas.microsoft.com/office/drawing/2014/main" id="{B2EBBCFE-6DE1-5E57-C099-A74AF06CDE3C}"/>
              </a:ext>
            </a:extLst>
          </p:cNvPr>
          <p:cNvSpPr txBox="1"/>
          <p:nvPr/>
        </p:nvSpPr>
        <p:spPr>
          <a:xfrm>
            <a:off x="1602917" y="782664"/>
            <a:ext cx="9946954" cy="1569660"/>
          </a:xfrm>
          <a:prstGeom prst="rect">
            <a:avLst/>
          </a:prstGeom>
          <a:solidFill>
            <a:srgbClr val="FFFDF9"/>
          </a:solidFill>
        </p:spPr>
        <p:txBody>
          <a:bodyPr wrap="none" rtlCol="0">
            <a:spAutoFit/>
          </a:bodyPr>
          <a:lstStyle/>
          <a:p>
            <a:pPr algn="l"/>
            <a:r>
              <a:rPr lang="de-DE" sz="2400" dirty="0">
                <a:solidFill>
                  <a:srgbClr val="FF0000"/>
                </a:solidFill>
              </a:rPr>
              <a:t>Server vs. Client</a:t>
            </a:r>
          </a:p>
          <a:p>
            <a:pPr algn="l"/>
            <a:r>
              <a:rPr lang="de-DE" sz="2400" dirty="0">
                <a:solidFill>
                  <a:srgbClr val="FF0000"/>
                </a:solidFill>
              </a:rPr>
              <a:t>Server: eine Aktion, dann fertig</a:t>
            </a:r>
          </a:p>
          <a:p>
            <a:pPr algn="l"/>
            <a:r>
              <a:rPr lang="de-DE" sz="2400" dirty="0">
                <a:solidFill>
                  <a:srgbClr val="FF0000"/>
                </a:solidFill>
              </a:rPr>
              <a:t>...beim Client geht es immer weiter, bis der Client geschlossen wird</a:t>
            </a:r>
          </a:p>
          <a:p>
            <a:pPr algn="l"/>
            <a:r>
              <a:rPr lang="de-DE" sz="2400" dirty="0">
                <a:solidFill>
                  <a:srgbClr val="FF0000"/>
                </a:solidFill>
              </a:rPr>
              <a:t>...und selbst dann: moderne Apps stellen den Zustand beim Öffnen wieder her</a:t>
            </a:r>
          </a:p>
        </p:txBody>
      </p:sp>
    </p:spTree>
    <p:extLst>
      <p:ext uri="{BB962C8B-B14F-4D97-AF65-F5344CB8AC3E}">
        <p14:creationId xmlns:p14="http://schemas.microsoft.com/office/powerpoint/2010/main" val="3262483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3" name="Textfeld 2">
            <a:extLst>
              <a:ext uri="{FF2B5EF4-FFF2-40B4-BE49-F238E27FC236}">
                <a16:creationId xmlns:a16="http://schemas.microsoft.com/office/drawing/2014/main" id="{B2EBBCFE-6DE1-5E57-C099-A74AF06CDE3C}"/>
              </a:ext>
            </a:extLst>
          </p:cNvPr>
          <p:cNvSpPr txBox="1"/>
          <p:nvPr/>
        </p:nvSpPr>
        <p:spPr>
          <a:xfrm>
            <a:off x="1602917" y="782664"/>
            <a:ext cx="9581469" cy="1938992"/>
          </a:xfrm>
          <a:prstGeom prst="rect">
            <a:avLst/>
          </a:prstGeom>
          <a:solidFill>
            <a:srgbClr val="FFFDF9"/>
          </a:solidFill>
        </p:spPr>
        <p:txBody>
          <a:bodyPr wrap="none" rtlCol="0">
            <a:spAutoFit/>
          </a:bodyPr>
          <a:lstStyle/>
          <a:p>
            <a:pPr algn="l"/>
            <a:r>
              <a:rPr lang="de-DE" sz="2400" dirty="0">
                <a:solidFill>
                  <a:srgbClr val="FF0000"/>
                </a:solidFill>
              </a:rPr>
              <a:t>viele dinge, an die wir uns gewöhnt haben , die aber </a:t>
            </a:r>
            <a:r>
              <a:rPr lang="de-DE" sz="2400" dirty="0" err="1">
                <a:solidFill>
                  <a:srgbClr val="FF0000"/>
                </a:solidFill>
              </a:rPr>
              <a:t>komplexität</a:t>
            </a:r>
            <a:r>
              <a:rPr lang="de-DE" sz="2400" dirty="0">
                <a:solidFill>
                  <a:srgbClr val="FF0000"/>
                </a:solidFill>
              </a:rPr>
              <a:t> bedeuten:</a:t>
            </a:r>
          </a:p>
          <a:p>
            <a:pPr algn="l"/>
            <a:r>
              <a:rPr lang="de-DE" sz="2400" dirty="0">
                <a:solidFill>
                  <a:srgbClr val="FF0000"/>
                </a:solidFill>
              </a:rPr>
              <a:t>responsives design</a:t>
            </a:r>
          </a:p>
          <a:p>
            <a:pPr algn="l"/>
            <a:r>
              <a:rPr lang="de-DE" sz="2400" dirty="0" err="1">
                <a:solidFill>
                  <a:srgbClr val="FF0000"/>
                </a:solidFill>
              </a:rPr>
              <a:t>anmeldung</a:t>
            </a:r>
            <a:r>
              <a:rPr lang="de-DE" sz="2400" dirty="0">
                <a:solidFill>
                  <a:srgbClr val="FF0000"/>
                </a:solidFill>
              </a:rPr>
              <a:t> mit anderen </a:t>
            </a:r>
            <a:r>
              <a:rPr lang="de-DE" sz="2400" dirty="0" err="1">
                <a:solidFill>
                  <a:srgbClr val="FF0000"/>
                </a:solidFill>
              </a:rPr>
              <a:t>accounts</a:t>
            </a:r>
            <a:r>
              <a:rPr lang="de-DE" sz="2400" dirty="0">
                <a:solidFill>
                  <a:srgbClr val="FF0000"/>
                </a:solidFill>
              </a:rPr>
              <a:t> (</a:t>
            </a:r>
            <a:r>
              <a:rPr lang="de-DE" sz="2400" dirty="0" err="1">
                <a:solidFill>
                  <a:srgbClr val="FF0000"/>
                </a:solidFill>
              </a:rPr>
              <a:t>oauth</a:t>
            </a:r>
            <a:r>
              <a:rPr lang="de-DE" sz="2400" dirty="0">
                <a:solidFill>
                  <a:srgbClr val="FF0000"/>
                </a:solidFill>
              </a:rPr>
              <a:t>)</a:t>
            </a:r>
          </a:p>
          <a:p>
            <a:pPr algn="l"/>
            <a:r>
              <a:rPr lang="de-DE" sz="2400" dirty="0" err="1">
                <a:solidFill>
                  <a:srgbClr val="FF0000"/>
                </a:solidFill>
              </a:rPr>
              <a:t>themeing</a:t>
            </a:r>
            <a:endParaRPr lang="de-DE" sz="2400" dirty="0">
              <a:solidFill>
                <a:srgbClr val="FF0000"/>
              </a:solidFill>
            </a:endParaRPr>
          </a:p>
          <a:p>
            <a:pPr algn="l"/>
            <a:endParaRPr lang="de-DE" sz="2400" dirty="0">
              <a:solidFill>
                <a:srgbClr val="FF0000"/>
              </a:solidFill>
            </a:endParaRPr>
          </a:p>
        </p:txBody>
      </p:sp>
    </p:spTree>
    <p:extLst>
      <p:ext uri="{BB962C8B-B14F-4D97-AF65-F5344CB8AC3E}">
        <p14:creationId xmlns:p14="http://schemas.microsoft.com/office/powerpoint/2010/main" val="4865539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3" name="Textfeld 2">
            <a:extLst>
              <a:ext uri="{FF2B5EF4-FFF2-40B4-BE49-F238E27FC236}">
                <a16:creationId xmlns:a16="http://schemas.microsoft.com/office/drawing/2014/main" id="{B2EBBCFE-6DE1-5E57-C099-A74AF06CDE3C}"/>
              </a:ext>
            </a:extLst>
          </p:cNvPr>
          <p:cNvSpPr txBox="1"/>
          <p:nvPr/>
        </p:nvSpPr>
        <p:spPr>
          <a:xfrm>
            <a:off x="1602917" y="782664"/>
            <a:ext cx="9680855" cy="3785652"/>
          </a:xfrm>
          <a:prstGeom prst="rect">
            <a:avLst/>
          </a:prstGeom>
          <a:solidFill>
            <a:srgbClr val="FFFDF9"/>
          </a:solidFill>
        </p:spPr>
        <p:txBody>
          <a:bodyPr wrap="none" rtlCol="0">
            <a:spAutoFit/>
          </a:bodyPr>
          <a:lstStyle/>
          <a:p>
            <a:pPr algn="l"/>
            <a:r>
              <a:rPr lang="de-DE" sz="2400" dirty="0">
                <a:solidFill>
                  <a:srgbClr val="FF0000"/>
                </a:solidFill>
              </a:rPr>
              <a:t>Die Web-Anwendungen haben sich im Laufe der Zeit</a:t>
            </a:r>
            <a:br>
              <a:rPr lang="de-DE" sz="2400" dirty="0">
                <a:solidFill>
                  <a:srgbClr val="FF0000"/>
                </a:solidFill>
              </a:rPr>
            </a:br>
            <a:r>
              <a:rPr lang="de-DE" sz="2400" dirty="0">
                <a:solidFill>
                  <a:srgbClr val="FF0000"/>
                </a:solidFill>
              </a:rPr>
              <a:t>weiterentwickelt</a:t>
            </a:r>
          </a:p>
          <a:p>
            <a:pPr algn="l"/>
            <a:endParaRPr lang="de-DE" sz="2400" dirty="0">
              <a:solidFill>
                <a:srgbClr val="FF0000"/>
              </a:solidFill>
            </a:endParaRPr>
          </a:p>
          <a:p>
            <a:pPr algn="l"/>
            <a:r>
              <a:rPr lang="de-DE" sz="2400" dirty="0">
                <a:solidFill>
                  <a:srgbClr val="FF0000"/>
                </a:solidFill>
              </a:rPr>
              <a:t>und auch die TECHNOLOGIEN und zwar MASSIV</a:t>
            </a:r>
          </a:p>
          <a:p>
            <a:pPr algn="l"/>
            <a:r>
              <a:rPr lang="de-DE" sz="2400" dirty="0" err="1">
                <a:solidFill>
                  <a:srgbClr val="FF0000"/>
                </a:solidFill>
              </a:rPr>
              <a:t>jQuery</a:t>
            </a:r>
            <a:r>
              <a:rPr lang="de-DE" sz="2400" dirty="0">
                <a:solidFill>
                  <a:srgbClr val="FF0000"/>
                </a:solidFill>
              </a:rPr>
              <a:t>, JavaScript/</a:t>
            </a:r>
            <a:r>
              <a:rPr lang="de-DE" sz="2400" dirty="0" err="1">
                <a:solidFill>
                  <a:srgbClr val="FF0000"/>
                </a:solidFill>
              </a:rPr>
              <a:t>ECMAEScript</a:t>
            </a:r>
            <a:r>
              <a:rPr lang="de-DE" sz="2400" dirty="0">
                <a:solidFill>
                  <a:srgbClr val="FF0000"/>
                </a:solidFill>
              </a:rPr>
              <a:t>, Frameworks, ...</a:t>
            </a:r>
          </a:p>
          <a:p>
            <a:pPr algn="l"/>
            <a:r>
              <a:rPr lang="de-DE" sz="2400" dirty="0">
                <a:solidFill>
                  <a:srgbClr val="FF0000"/>
                </a:solidFill>
              </a:rPr>
              <a:t>Gulp </a:t>
            </a:r>
            <a:r>
              <a:rPr lang="de-DE" sz="2400" dirty="0" err="1">
                <a:solidFill>
                  <a:srgbClr val="FF0000"/>
                </a:solidFill>
              </a:rPr>
              <a:t>anyone</a:t>
            </a:r>
            <a:r>
              <a:rPr lang="de-DE" sz="2400" dirty="0">
                <a:solidFill>
                  <a:srgbClr val="FF0000"/>
                </a:solidFill>
              </a:rPr>
              <a:t>?</a:t>
            </a:r>
          </a:p>
          <a:p>
            <a:pPr algn="l"/>
            <a:endParaRPr lang="de-DE" sz="2400" dirty="0">
              <a:solidFill>
                <a:srgbClr val="FF0000"/>
              </a:solidFill>
            </a:endParaRPr>
          </a:p>
          <a:p>
            <a:pPr algn="l"/>
            <a:r>
              <a:rPr lang="de-DE" sz="2400" dirty="0">
                <a:solidFill>
                  <a:srgbClr val="FF0000"/>
                </a:solidFill>
              </a:rPr>
              <a:t>D.h. </a:t>
            </a:r>
            <a:r>
              <a:rPr lang="de-DE" sz="2400" dirty="0" err="1">
                <a:solidFill>
                  <a:srgbClr val="FF0000"/>
                </a:solidFill>
              </a:rPr>
              <a:t>wnen</a:t>
            </a:r>
            <a:r>
              <a:rPr lang="de-DE" sz="2400" dirty="0">
                <a:solidFill>
                  <a:srgbClr val="FF0000"/>
                </a:solidFill>
              </a:rPr>
              <a:t> man mit Leuten über FE-Entwicklung spricht:</a:t>
            </a:r>
          </a:p>
          <a:p>
            <a:pPr marL="342900" indent="-342900" algn="l">
              <a:buFontTx/>
              <a:buChar char="-"/>
            </a:pPr>
            <a:r>
              <a:rPr lang="de-DE" sz="2400" dirty="0" err="1">
                <a:solidFill>
                  <a:srgbClr val="FF0000"/>
                </a:solidFill>
              </a:rPr>
              <a:t>köennen</a:t>
            </a:r>
            <a:r>
              <a:rPr lang="de-DE" sz="2400" dirty="0">
                <a:solidFill>
                  <a:srgbClr val="FF0000"/>
                </a:solidFill>
              </a:rPr>
              <a:t> die einen anderen Anwendungsbegriff haben</a:t>
            </a:r>
          </a:p>
          <a:p>
            <a:pPr marL="342900" indent="-342900" algn="l">
              <a:buFontTx/>
              <a:buChar char="-"/>
            </a:pPr>
            <a:r>
              <a:rPr lang="de-DE" sz="2400" dirty="0">
                <a:solidFill>
                  <a:srgbClr val="FF0000"/>
                </a:solidFill>
              </a:rPr>
              <a:t>UND einen anderen Technologie "Stand" (aufgehört 2005 weil JS kacke ist)</a:t>
            </a:r>
          </a:p>
        </p:txBody>
      </p:sp>
    </p:spTree>
    <p:extLst>
      <p:ext uri="{BB962C8B-B14F-4D97-AF65-F5344CB8AC3E}">
        <p14:creationId xmlns:p14="http://schemas.microsoft.com/office/powerpoint/2010/main" val="1784985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3" name="Textfeld 2">
            <a:extLst>
              <a:ext uri="{FF2B5EF4-FFF2-40B4-BE49-F238E27FC236}">
                <a16:creationId xmlns:a16="http://schemas.microsoft.com/office/drawing/2014/main" id="{B2EBBCFE-6DE1-5E57-C099-A74AF06CDE3C}"/>
              </a:ext>
            </a:extLst>
          </p:cNvPr>
          <p:cNvSpPr txBox="1"/>
          <p:nvPr/>
        </p:nvSpPr>
        <p:spPr>
          <a:xfrm>
            <a:off x="1602917" y="782664"/>
            <a:ext cx="3669594" cy="2677656"/>
          </a:xfrm>
          <a:prstGeom prst="rect">
            <a:avLst/>
          </a:prstGeom>
          <a:solidFill>
            <a:srgbClr val="FFFDF9"/>
          </a:solidFill>
        </p:spPr>
        <p:txBody>
          <a:bodyPr wrap="none" rtlCol="0">
            <a:spAutoFit/>
          </a:bodyPr>
          <a:lstStyle/>
          <a:p>
            <a:pPr algn="l"/>
            <a:r>
              <a:rPr lang="de-DE" sz="2400" dirty="0" err="1">
                <a:solidFill>
                  <a:srgbClr val="FF0000"/>
                </a:solidFill>
              </a:rPr>
              <a:t>Anfoderungen</a:t>
            </a:r>
            <a:r>
              <a:rPr lang="de-DE" sz="2400" dirty="0">
                <a:solidFill>
                  <a:srgbClr val="FF0000"/>
                </a:solidFill>
              </a:rPr>
              <a:t> steigen</a:t>
            </a:r>
          </a:p>
          <a:p>
            <a:pPr algn="l"/>
            <a:endParaRPr lang="de-DE" sz="2400" dirty="0">
              <a:solidFill>
                <a:srgbClr val="FF0000"/>
              </a:solidFill>
            </a:endParaRPr>
          </a:p>
          <a:p>
            <a:pPr marL="342900" indent="-342900" algn="l">
              <a:buFontTx/>
              <a:buChar char="-"/>
            </a:pPr>
            <a:r>
              <a:rPr lang="de-DE" sz="2400" dirty="0">
                <a:solidFill>
                  <a:srgbClr val="FF0000"/>
                </a:solidFill>
              </a:rPr>
              <a:t>Konsistente Darstellung</a:t>
            </a:r>
          </a:p>
          <a:p>
            <a:pPr marL="342900" indent="-342900" algn="l">
              <a:buFontTx/>
              <a:buChar char="-"/>
            </a:pPr>
            <a:r>
              <a:rPr lang="de-DE" sz="2400" dirty="0">
                <a:solidFill>
                  <a:srgbClr val="FF0000"/>
                </a:solidFill>
              </a:rPr>
              <a:t>Automatisches speichern</a:t>
            </a:r>
          </a:p>
          <a:p>
            <a:pPr marL="342900" indent="-342900" algn="l">
              <a:buFontTx/>
              <a:buChar char="-"/>
            </a:pPr>
            <a:r>
              <a:rPr lang="de-DE" sz="2400" dirty="0">
                <a:solidFill>
                  <a:srgbClr val="FF0000"/>
                </a:solidFill>
              </a:rPr>
              <a:t>Coole Suche</a:t>
            </a:r>
          </a:p>
          <a:p>
            <a:pPr marL="342900" indent="-342900" algn="l">
              <a:buFontTx/>
              <a:buChar char="-"/>
            </a:pPr>
            <a:r>
              <a:rPr lang="de-DE" sz="2400" dirty="0">
                <a:solidFill>
                  <a:srgbClr val="FF0000"/>
                </a:solidFill>
              </a:rPr>
              <a:t>Offline-fähigkeit</a:t>
            </a:r>
          </a:p>
          <a:p>
            <a:pPr marL="342900" indent="-342900" algn="l">
              <a:buFontTx/>
              <a:buChar char="-"/>
            </a:pPr>
            <a:endParaRPr lang="de-DE" sz="2400" dirty="0">
              <a:solidFill>
                <a:srgbClr val="FF0000"/>
              </a:solidFill>
            </a:endParaRPr>
          </a:p>
        </p:txBody>
      </p:sp>
    </p:spTree>
    <p:extLst>
      <p:ext uri="{BB962C8B-B14F-4D97-AF65-F5344CB8AC3E}">
        <p14:creationId xmlns:p14="http://schemas.microsoft.com/office/powerpoint/2010/main" val="32590931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3" name="Textfeld 2">
            <a:extLst>
              <a:ext uri="{FF2B5EF4-FFF2-40B4-BE49-F238E27FC236}">
                <a16:creationId xmlns:a16="http://schemas.microsoft.com/office/drawing/2014/main" id="{B2EBBCFE-6DE1-5E57-C099-A74AF06CDE3C}"/>
              </a:ext>
            </a:extLst>
          </p:cNvPr>
          <p:cNvSpPr txBox="1"/>
          <p:nvPr/>
        </p:nvSpPr>
        <p:spPr>
          <a:xfrm>
            <a:off x="1602917" y="782664"/>
            <a:ext cx="10304424" cy="3416320"/>
          </a:xfrm>
          <a:prstGeom prst="rect">
            <a:avLst/>
          </a:prstGeom>
          <a:solidFill>
            <a:srgbClr val="FFFDF9"/>
          </a:solidFill>
        </p:spPr>
        <p:txBody>
          <a:bodyPr wrap="none" rtlCol="0">
            <a:spAutoFit/>
          </a:bodyPr>
          <a:lstStyle/>
          <a:p>
            <a:pPr algn="l"/>
            <a:r>
              <a:rPr lang="de-DE" sz="2400" dirty="0">
                <a:solidFill>
                  <a:srgbClr val="FF0000"/>
                </a:solidFill>
              </a:rPr>
              <a:t>Die ganze Komplexität trifft sich auf EINER Web "Seite"</a:t>
            </a:r>
          </a:p>
          <a:p>
            <a:pPr algn="l"/>
            <a:r>
              <a:rPr lang="de-DE" sz="2400" dirty="0">
                <a:solidFill>
                  <a:srgbClr val="FF0000"/>
                </a:solidFill>
              </a:rPr>
              <a:t>(=&gt; </a:t>
            </a:r>
            <a:r>
              <a:rPr lang="de-DE" sz="2400" dirty="0" err="1">
                <a:solidFill>
                  <a:srgbClr val="FF0000"/>
                </a:solidFill>
              </a:rPr>
              <a:t>monolith</a:t>
            </a:r>
            <a:r>
              <a:rPr lang="de-DE" sz="2400" dirty="0">
                <a:solidFill>
                  <a:srgbClr val="FF0000"/>
                </a:solidFill>
              </a:rPr>
              <a:t> :-/ )</a:t>
            </a:r>
          </a:p>
          <a:p>
            <a:pPr algn="l"/>
            <a:endParaRPr lang="de-DE" sz="2400" dirty="0">
              <a:solidFill>
                <a:srgbClr val="FF0000"/>
              </a:solidFill>
            </a:endParaRPr>
          </a:p>
          <a:p>
            <a:pPr algn="l"/>
            <a:r>
              <a:rPr lang="de-DE" sz="2400" dirty="0">
                <a:solidFill>
                  <a:srgbClr val="FF0000"/>
                </a:solidFill>
              </a:rPr>
              <a:t>man kann argumentieren, dafür ist http und </a:t>
            </a:r>
            <a:r>
              <a:rPr lang="de-DE" sz="2400" dirty="0" err="1">
                <a:solidFill>
                  <a:srgbClr val="FF0000"/>
                </a:solidFill>
              </a:rPr>
              <a:t>browser</a:t>
            </a:r>
            <a:r>
              <a:rPr lang="de-DE" sz="2400" dirty="0">
                <a:solidFill>
                  <a:srgbClr val="FF0000"/>
                </a:solidFill>
              </a:rPr>
              <a:t> gar nicht gemacht gewesen,</a:t>
            </a:r>
          </a:p>
          <a:p>
            <a:pPr algn="l"/>
            <a:r>
              <a:rPr lang="de-DE" sz="2400" dirty="0">
                <a:solidFill>
                  <a:srgbClr val="FF0000"/>
                </a:solidFill>
              </a:rPr>
              <a:t>aber nützt das</a:t>
            </a:r>
          </a:p>
          <a:p>
            <a:pPr algn="l"/>
            <a:endParaRPr lang="de-DE" sz="2400" dirty="0">
              <a:solidFill>
                <a:srgbClr val="FF0000"/>
              </a:solidFill>
            </a:endParaRPr>
          </a:p>
          <a:p>
            <a:pPr algn="l"/>
            <a:r>
              <a:rPr lang="de-DE" sz="2400" dirty="0">
                <a:solidFill>
                  <a:srgbClr val="FF0000"/>
                </a:solidFill>
              </a:rPr>
              <a:t>=&gt; besser: akzeptieren und ran an </a:t>
            </a:r>
            <a:r>
              <a:rPr lang="de-DE" sz="2400">
                <a:solidFill>
                  <a:srgbClr val="FF0000"/>
                </a:solidFill>
              </a:rPr>
              <a:t>den Speck</a:t>
            </a:r>
            <a:endParaRPr lang="de-DE" sz="2400" dirty="0">
              <a:solidFill>
                <a:srgbClr val="FF0000"/>
              </a:solidFill>
            </a:endParaRPr>
          </a:p>
          <a:p>
            <a:pPr algn="l"/>
            <a:endParaRPr lang="de-DE" sz="2400" dirty="0">
              <a:solidFill>
                <a:srgbClr val="FF0000"/>
              </a:solidFill>
            </a:endParaRPr>
          </a:p>
          <a:p>
            <a:pPr algn="l"/>
            <a:endParaRPr lang="de-DE" sz="2400" dirty="0">
              <a:solidFill>
                <a:srgbClr val="FF0000"/>
              </a:solidFill>
            </a:endParaRPr>
          </a:p>
        </p:txBody>
      </p:sp>
    </p:spTree>
    <p:extLst>
      <p:ext uri="{BB962C8B-B14F-4D97-AF65-F5344CB8AC3E}">
        <p14:creationId xmlns:p14="http://schemas.microsoft.com/office/powerpoint/2010/main" val="3914451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3" name="Textfeld 2">
            <a:extLst>
              <a:ext uri="{FF2B5EF4-FFF2-40B4-BE49-F238E27FC236}">
                <a16:creationId xmlns:a16="http://schemas.microsoft.com/office/drawing/2014/main" id="{B2EBBCFE-6DE1-5E57-C099-A74AF06CDE3C}"/>
              </a:ext>
            </a:extLst>
          </p:cNvPr>
          <p:cNvSpPr txBox="1"/>
          <p:nvPr/>
        </p:nvSpPr>
        <p:spPr>
          <a:xfrm>
            <a:off x="1602917" y="782664"/>
            <a:ext cx="6991016" cy="1569660"/>
          </a:xfrm>
          <a:prstGeom prst="rect">
            <a:avLst/>
          </a:prstGeom>
          <a:solidFill>
            <a:srgbClr val="FFFDF9"/>
          </a:solidFill>
        </p:spPr>
        <p:txBody>
          <a:bodyPr wrap="none" rtlCol="0">
            <a:spAutoFit/>
          </a:bodyPr>
          <a:lstStyle/>
          <a:p>
            <a:pPr algn="l"/>
            <a:r>
              <a:rPr lang="de-DE" sz="2400" dirty="0">
                <a:solidFill>
                  <a:srgbClr val="FF0000"/>
                </a:solidFill>
              </a:rPr>
              <a:t>Die ganze Komplexität trifft sich auf EINER Web "Seite"</a:t>
            </a:r>
          </a:p>
          <a:p>
            <a:pPr algn="l"/>
            <a:r>
              <a:rPr lang="de-DE" sz="2400" dirty="0">
                <a:solidFill>
                  <a:srgbClr val="FF0000"/>
                </a:solidFill>
              </a:rPr>
              <a:t>(=&gt; </a:t>
            </a:r>
            <a:r>
              <a:rPr lang="de-DE" sz="2400" dirty="0" err="1">
                <a:solidFill>
                  <a:srgbClr val="FF0000"/>
                </a:solidFill>
              </a:rPr>
              <a:t>monolith</a:t>
            </a:r>
            <a:r>
              <a:rPr lang="de-DE" sz="2400" dirty="0">
                <a:solidFill>
                  <a:srgbClr val="FF0000"/>
                </a:solidFill>
              </a:rPr>
              <a:t> :-/ )</a:t>
            </a:r>
          </a:p>
          <a:p>
            <a:pPr algn="l"/>
            <a:endParaRPr lang="de-DE" sz="2400" dirty="0">
              <a:solidFill>
                <a:srgbClr val="FF0000"/>
              </a:solidFill>
            </a:endParaRPr>
          </a:p>
          <a:p>
            <a:pPr algn="l"/>
            <a:endParaRPr lang="de-DE" sz="2400" dirty="0">
              <a:solidFill>
                <a:srgbClr val="FF0000"/>
              </a:solidFill>
            </a:endParaRPr>
          </a:p>
        </p:txBody>
      </p:sp>
    </p:spTree>
    <p:extLst>
      <p:ext uri="{BB962C8B-B14F-4D97-AF65-F5344CB8AC3E}">
        <p14:creationId xmlns:p14="http://schemas.microsoft.com/office/powerpoint/2010/main" val="31870091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3" name="Textfeld 2">
            <a:extLst>
              <a:ext uri="{FF2B5EF4-FFF2-40B4-BE49-F238E27FC236}">
                <a16:creationId xmlns:a16="http://schemas.microsoft.com/office/drawing/2014/main" id="{B2EBBCFE-6DE1-5E57-C099-A74AF06CDE3C}"/>
              </a:ext>
            </a:extLst>
          </p:cNvPr>
          <p:cNvSpPr txBox="1"/>
          <p:nvPr/>
        </p:nvSpPr>
        <p:spPr>
          <a:xfrm>
            <a:off x="1602917" y="782663"/>
            <a:ext cx="5971775" cy="2308324"/>
          </a:xfrm>
          <a:prstGeom prst="rect">
            <a:avLst/>
          </a:prstGeom>
          <a:solidFill>
            <a:srgbClr val="FFFDF9"/>
          </a:solidFill>
        </p:spPr>
        <p:txBody>
          <a:bodyPr wrap="square" rtlCol="0">
            <a:spAutoFit/>
          </a:bodyPr>
          <a:lstStyle/>
          <a:p>
            <a:pPr algn="l"/>
            <a:r>
              <a:rPr lang="de-DE" sz="2400" dirty="0" err="1">
                <a:solidFill>
                  <a:srgbClr val="FF0000"/>
                </a:solidFill>
              </a:rPr>
              <a:t>Todo</a:t>
            </a:r>
            <a:r>
              <a:rPr lang="de-DE" sz="2400" dirty="0">
                <a:solidFill>
                  <a:srgbClr val="FF0000"/>
                </a:solidFill>
              </a:rPr>
              <a:t> als Ausblick</a:t>
            </a:r>
          </a:p>
          <a:p>
            <a:pPr algn="l"/>
            <a:r>
              <a:rPr lang="de-DE" sz="2400" dirty="0">
                <a:solidFill>
                  <a:srgbClr val="FF0000"/>
                </a:solidFill>
              </a:rPr>
              <a:t>"echte" </a:t>
            </a:r>
            <a:r>
              <a:rPr lang="de-DE" sz="2400" dirty="0" err="1">
                <a:solidFill>
                  <a:srgbClr val="FF0000"/>
                </a:solidFill>
              </a:rPr>
              <a:t>Recipify</a:t>
            </a:r>
            <a:r>
              <a:rPr lang="de-DE" sz="2400" dirty="0">
                <a:solidFill>
                  <a:srgbClr val="FF0000"/>
                </a:solidFill>
              </a:rPr>
              <a:t> mit globalem State</a:t>
            </a:r>
          </a:p>
          <a:p>
            <a:pPr marL="342900" indent="-342900" algn="l">
              <a:buFontTx/>
              <a:buChar char="-"/>
            </a:pPr>
            <a:r>
              <a:rPr lang="de-DE" sz="2400" dirty="0">
                <a:solidFill>
                  <a:srgbClr val="FF0000"/>
                </a:solidFill>
              </a:rPr>
              <a:t>der muss über Seitenwechsel erhalten bleiben</a:t>
            </a:r>
          </a:p>
          <a:p>
            <a:pPr marL="342900" indent="-342900" algn="l">
              <a:buFontTx/>
              <a:buChar char="-"/>
            </a:pPr>
            <a:r>
              <a:rPr lang="de-DE" sz="2400" dirty="0" err="1">
                <a:solidFill>
                  <a:srgbClr val="FF0000"/>
                </a:solidFill>
              </a:rPr>
              <a:t>Timer</a:t>
            </a:r>
            <a:r>
              <a:rPr lang="de-DE" sz="2400" dirty="0">
                <a:solidFill>
                  <a:srgbClr val="FF0000"/>
                </a:solidFill>
              </a:rPr>
              <a:t> ist noch schwieriger, weil der durchlaufen muss</a:t>
            </a:r>
          </a:p>
        </p:txBody>
      </p:sp>
    </p:spTree>
    <p:extLst>
      <p:ext uri="{BB962C8B-B14F-4D97-AF65-F5344CB8AC3E}">
        <p14:creationId xmlns:p14="http://schemas.microsoft.com/office/powerpoint/2010/main" val="71798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3" name="Textfeld 2">
            <a:extLst>
              <a:ext uri="{FF2B5EF4-FFF2-40B4-BE49-F238E27FC236}">
                <a16:creationId xmlns:a16="http://schemas.microsoft.com/office/drawing/2014/main" id="{B2EBBCFE-6DE1-5E57-C099-A74AF06CDE3C}"/>
              </a:ext>
            </a:extLst>
          </p:cNvPr>
          <p:cNvSpPr txBox="1"/>
          <p:nvPr/>
        </p:nvSpPr>
        <p:spPr>
          <a:xfrm>
            <a:off x="1602917" y="782663"/>
            <a:ext cx="5971775" cy="2677656"/>
          </a:xfrm>
          <a:prstGeom prst="rect">
            <a:avLst/>
          </a:prstGeom>
          <a:solidFill>
            <a:srgbClr val="FFFDF9"/>
          </a:solidFill>
        </p:spPr>
        <p:txBody>
          <a:bodyPr wrap="square" rtlCol="0">
            <a:spAutoFit/>
          </a:bodyPr>
          <a:lstStyle/>
          <a:p>
            <a:pPr algn="l"/>
            <a:r>
              <a:rPr lang="de-DE" sz="2400" dirty="0">
                <a:solidFill>
                  <a:srgbClr val="FF0000"/>
                </a:solidFill>
              </a:rPr>
              <a:t>In komplexen Anwendungen haben wir immer weniger "klassische" Seitenwechsel</a:t>
            </a:r>
          </a:p>
          <a:p>
            <a:pPr algn="l"/>
            <a:endParaRPr lang="de-DE" sz="2400" dirty="0">
              <a:solidFill>
                <a:srgbClr val="FF0000"/>
              </a:solidFill>
            </a:endParaRPr>
          </a:p>
          <a:p>
            <a:pPr marL="342900" indent="-342900" algn="l">
              <a:buFontTx/>
              <a:buChar char="-"/>
            </a:pPr>
            <a:r>
              <a:rPr lang="de-DE" sz="2400" dirty="0">
                <a:solidFill>
                  <a:srgbClr val="FF0000"/>
                </a:solidFill>
              </a:rPr>
              <a:t>wir haben wir also gar keine "Seiten" im Browser Request&lt;-&gt;Response-Sinn</a:t>
            </a:r>
          </a:p>
          <a:p>
            <a:pPr marL="342900" indent="-342900" algn="l">
              <a:buFontTx/>
              <a:buChar char="-"/>
            </a:pPr>
            <a:endParaRPr lang="de-DE" sz="2400" dirty="0">
              <a:solidFill>
                <a:srgbClr val="FF0000"/>
              </a:solidFill>
            </a:endParaRPr>
          </a:p>
          <a:p>
            <a:pPr marL="342900" indent="-342900" algn="l">
              <a:buFontTx/>
              <a:buChar char="-"/>
            </a:pPr>
            <a:r>
              <a:rPr lang="de-DE" sz="2400" dirty="0">
                <a:solidFill>
                  <a:srgbClr val="FF0000"/>
                </a:solidFill>
              </a:rPr>
              <a:t>Beispiel </a:t>
            </a:r>
            <a:r>
              <a:rPr lang="de-DE" sz="2400" dirty="0" err="1">
                <a:solidFill>
                  <a:srgbClr val="FF0000"/>
                </a:solidFill>
              </a:rPr>
              <a:t>bahn.de</a:t>
            </a:r>
            <a:r>
              <a:rPr lang="de-DE" sz="2400" dirty="0">
                <a:solidFill>
                  <a:srgbClr val="FF0000"/>
                </a:solidFill>
              </a:rPr>
              <a:t> Meine Reisen Tabs</a:t>
            </a:r>
          </a:p>
        </p:txBody>
      </p:sp>
    </p:spTree>
    <p:extLst>
      <p:ext uri="{BB962C8B-B14F-4D97-AF65-F5344CB8AC3E}">
        <p14:creationId xmlns:p14="http://schemas.microsoft.com/office/powerpoint/2010/main" val="5098993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3" name="Textfeld 2">
            <a:extLst>
              <a:ext uri="{FF2B5EF4-FFF2-40B4-BE49-F238E27FC236}">
                <a16:creationId xmlns:a16="http://schemas.microsoft.com/office/drawing/2014/main" id="{B2EBBCFE-6DE1-5E57-C099-A74AF06CDE3C}"/>
              </a:ext>
            </a:extLst>
          </p:cNvPr>
          <p:cNvSpPr txBox="1"/>
          <p:nvPr/>
        </p:nvSpPr>
        <p:spPr>
          <a:xfrm>
            <a:off x="1586112" y="92989"/>
            <a:ext cx="5971775" cy="5632311"/>
          </a:xfrm>
          <a:prstGeom prst="rect">
            <a:avLst/>
          </a:prstGeom>
          <a:solidFill>
            <a:srgbClr val="FFFDF9"/>
          </a:solidFill>
        </p:spPr>
        <p:txBody>
          <a:bodyPr wrap="square" rtlCol="0">
            <a:spAutoFit/>
          </a:bodyPr>
          <a:lstStyle/>
          <a:p>
            <a:pPr algn="l"/>
            <a:r>
              <a:rPr lang="de-DE" sz="2400" dirty="0">
                <a:solidFill>
                  <a:srgbClr val="FF0000"/>
                </a:solidFill>
              </a:rPr>
              <a:t>These: eher weniger "große Linien" im Frontend das Problem, sondern die Mikro-Interkationen, Mikro UI-Aktualisierungen</a:t>
            </a:r>
          </a:p>
          <a:p>
            <a:pPr algn="l"/>
            <a:r>
              <a:rPr lang="de-DE" sz="2400" dirty="0">
                <a:solidFill>
                  <a:srgbClr val="FF0000"/>
                </a:solidFill>
              </a:rPr>
              <a:t>	nicht trivial, das konsistent zu halten</a:t>
            </a:r>
          </a:p>
          <a:p>
            <a:pPr algn="l"/>
            <a:endParaRPr lang="de-DE" sz="2400" dirty="0">
              <a:solidFill>
                <a:srgbClr val="FF0000"/>
              </a:solidFill>
            </a:endParaRPr>
          </a:p>
          <a:p>
            <a:pPr algn="l"/>
            <a:r>
              <a:rPr lang="de-DE" sz="2400" dirty="0">
                <a:solidFill>
                  <a:srgbClr val="FF0000"/>
                </a:solidFill>
              </a:rPr>
              <a:t>Eine "Seite" im Frontend ist ein Mikrokosmos aus diversen Bausteinen, die interagieren miteinander</a:t>
            </a:r>
          </a:p>
          <a:p>
            <a:pPr algn="l"/>
            <a:r>
              <a:rPr lang="de-DE" sz="2400" dirty="0">
                <a:solidFill>
                  <a:srgbClr val="FF0000"/>
                </a:solidFill>
              </a:rPr>
              <a:t>	die sind nicht statisch, die "leben"</a:t>
            </a:r>
          </a:p>
          <a:p>
            <a:pPr algn="l"/>
            <a:r>
              <a:rPr lang="de-DE" sz="2400" dirty="0">
                <a:solidFill>
                  <a:srgbClr val="FF0000"/>
                </a:solidFill>
              </a:rPr>
              <a:t>Der Lebenszyklus hört nicht nach dem Request/Response auf (das ist anders, als bei HTTP API Aufrufen)</a:t>
            </a:r>
          </a:p>
          <a:p>
            <a:pPr algn="l"/>
            <a:endParaRPr lang="de-DE" sz="2400" dirty="0">
              <a:solidFill>
                <a:srgbClr val="FF0000"/>
              </a:solidFill>
            </a:endParaRPr>
          </a:p>
          <a:p>
            <a:pPr algn="l"/>
            <a:r>
              <a:rPr lang="de-DE" sz="2400" dirty="0">
                <a:solidFill>
                  <a:srgbClr val="FF0000"/>
                </a:solidFill>
              </a:rPr>
              <a:t>-&gt; out-</a:t>
            </a:r>
            <a:r>
              <a:rPr lang="de-DE" sz="2400" dirty="0" err="1">
                <a:solidFill>
                  <a:srgbClr val="FF0000"/>
                </a:solidFill>
              </a:rPr>
              <a:t>of</a:t>
            </a:r>
            <a:r>
              <a:rPr lang="de-DE" sz="2400" dirty="0">
                <a:solidFill>
                  <a:srgbClr val="FF0000"/>
                </a:solidFill>
              </a:rPr>
              <a:t>-band zeigt ja, dass es das Problem gibt</a:t>
            </a:r>
          </a:p>
        </p:txBody>
      </p:sp>
    </p:spTree>
    <p:extLst>
      <p:ext uri="{BB962C8B-B14F-4D97-AF65-F5344CB8AC3E}">
        <p14:creationId xmlns:p14="http://schemas.microsoft.com/office/powerpoint/2010/main" val="3444266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594C0C99-ACB8-8146-A5B7-29432AEE72BF}"/>
              </a:ext>
            </a:extLst>
          </p:cNvPr>
          <p:cNvSpPr/>
          <p:nvPr/>
        </p:nvSpPr>
        <p:spPr>
          <a:xfrm>
            <a:off x="0" y="118077"/>
            <a:ext cx="9144000" cy="646331"/>
          </a:xfrm>
          <a:prstGeom prst="rect">
            <a:avLst/>
          </a:prstGeom>
        </p:spPr>
        <p:txBody>
          <a:bodyPr wrap="square">
            <a:spAutoFit/>
          </a:bodyPr>
          <a:lstStyle/>
          <a:p>
            <a:pPr algn="ctr"/>
            <a:r>
              <a:rPr lang="de-DE" sz="3600" b="1" dirty="0">
                <a:solidFill>
                  <a:srgbClr val="1778B8"/>
                </a:solidFill>
                <a:latin typeface="Source Sans Pro" panose="020B0503030403020204" pitchFamily="34" charset="77"/>
              </a:rPr>
              <a:t>Frontend-Entwicklung:</a:t>
            </a:r>
            <a:endParaRPr lang="de-DE" sz="2800" b="1" dirty="0">
              <a:solidFill>
                <a:srgbClr val="1778B8"/>
              </a:solidFill>
              <a:latin typeface="Source Sans Pro" panose="020B0503030403020204" pitchFamily="34" charset="77"/>
            </a:endParaRPr>
          </a:p>
        </p:txBody>
      </p:sp>
      <p:sp>
        <p:nvSpPr>
          <p:cNvPr id="4" name="Titel 3">
            <a:extLst>
              <a:ext uri="{FF2B5EF4-FFF2-40B4-BE49-F238E27FC236}">
                <a16:creationId xmlns:a16="http://schemas.microsoft.com/office/drawing/2014/main" id="{AA5FA985-EB83-7448-8A30-99EAEB71102F}"/>
              </a:ext>
            </a:extLst>
          </p:cNvPr>
          <p:cNvSpPr>
            <a:spLocks noGrp="1"/>
          </p:cNvSpPr>
          <p:nvPr>
            <p:ph type="title"/>
          </p:nvPr>
        </p:nvSpPr>
        <p:spPr/>
        <p:txBody>
          <a:bodyPr/>
          <a:lstStyle/>
          <a:p>
            <a:r>
              <a:rPr lang="de-DE" dirty="0"/>
              <a:t>Frontend-</a:t>
            </a:r>
          </a:p>
        </p:txBody>
      </p:sp>
      <p:sp>
        <p:nvSpPr>
          <p:cNvPr id="2" name="Rechteck 1">
            <a:extLst>
              <a:ext uri="{FF2B5EF4-FFF2-40B4-BE49-F238E27FC236}">
                <a16:creationId xmlns:a16="http://schemas.microsoft.com/office/drawing/2014/main" id="{46ACA71B-15CB-6EDF-A42D-90B5142779FB}"/>
              </a:ext>
            </a:extLst>
          </p:cNvPr>
          <p:cNvSpPr/>
          <p:nvPr/>
        </p:nvSpPr>
        <p:spPr>
          <a:xfrm>
            <a:off x="0" y="764408"/>
            <a:ext cx="9082454" cy="707886"/>
          </a:xfrm>
          <a:prstGeom prst="rect">
            <a:avLst/>
          </a:prstGeom>
        </p:spPr>
        <p:txBody>
          <a:bodyPr wrap="square">
            <a:spAutoFit/>
          </a:bodyPr>
          <a:lstStyle/>
          <a:p>
            <a:pPr algn="ctr"/>
            <a:r>
              <a:rPr lang="de-DE" sz="4000" b="1" dirty="0">
                <a:solidFill>
                  <a:srgbClr val="B04432"/>
                </a:solidFill>
                <a:latin typeface="Montserrat" charset="0"/>
                <a:ea typeface="Montserrat" charset="0"/>
                <a:cs typeface="Montserrat" charset="0"/>
              </a:rPr>
              <a:t>Was soll schon schief gehen?</a:t>
            </a:r>
            <a:endParaRPr lang="de-DE" sz="800" b="1" dirty="0">
              <a:solidFill>
                <a:srgbClr val="B04432"/>
              </a:solidFill>
              <a:latin typeface="Montserrat" charset="0"/>
              <a:ea typeface="Montserrat" charset="0"/>
              <a:cs typeface="Montserrat" charset="0"/>
            </a:endParaRPr>
          </a:p>
        </p:txBody>
      </p:sp>
      <p:pic>
        <p:nvPicPr>
          <p:cNvPr id="3" name="Grafik 2">
            <a:extLst>
              <a:ext uri="{FF2B5EF4-FFF2-40B4-BE49-F238E27FC236}">
                <a16:creationId xmlns:a16="http://schemas.microsoft.com/office/drawing/2014/main" id="{03EBC978-08D9-B316-3F06-06F3FB80F125}"/>
              </a:ext>
            </a:extLst>
          </p:cNvPr>
          <p:cNvPicPr>
            <a:picLocks noChangeAspect="1"/>
          </p:cNvPicPr>
          <p:nvPr/>
        </p:nvPicPr>
        <p:blipFill>
          <a:blip r:embed="rId2"/>
          <a:stretch>
            <a:fillRect/>
          </a:stretch>
        </p:blipFill>
        <p:spPr>
          <a:xfrm>
            <a:off x="1779986" y="1645347"/>
            <a:ext cx="4929858" cy="3379107"/>
          </a:xfrm>
          <a:prstGeom prst="rect">
            <a:avLst/>
          </a:prstGeom>
          <a:effectLst>
            <a:outerShdw blurRad="165100" dist="38100" dir="2700000" sx="101000" sy="101000" algn="tl" rotWithShape="0">
              <a:prstClr val="black">
                <a:alpha val="37000"/>
              </a:prstClr>
            </a:outerShdw>
          </a:effectLst>
        </p:spPr>
      </p:pic>
      <p:sp>
        <p:nvSpPr>
          <p:cNvPr id="6" name="Textfeld 5">
            <a:extLst>
              <a:ext uri="{FF2B5EF4-FFF2-40B4-BE49-F238E27FC236}">
                <a16:creationId xmlns:a16="http://schemas.microsoft.com/office/drawing/2014/main" id="{7BFA56C3-75FE-147D-9E1F-4421E38D72F1}"/>
              </a:ext>
            </a:extLst>
          </p:cNvPr>
          <p:cNvSpPr txBox="1"/>
          <p:nvPr/>
        </p:nvSpPr>
        <p:spPr>
          <a:xfrm rot="720567">
            <a:off x="7372924" y="2367431"/>
            <a:ext cx="1107996" cy="1200329"/>
          </a:xfrm>
          <a:prstGeom prst="rect">
            <a:avLst/>
          </a:prstGeom>
          <a:noFill/>
        </p:spPr>
        <p:txBody>
          <a:bodyPr wrap="none" rtlCol="0">
            <a:spAutoFit/>
          </a:bodyPr>
          <a:lstStyle/>
          <a:p>
            <a:pPr algn="l"/>
            <a:r>
              <a:rPr lang="de-DE" sz="7200" dirty="0">
                <a:solidFill>
                  <a:srgbClr val="FF0000"/>
                </a:solidFill>
              </a:rPr>
              <a:t>🙀</a:t>
            </a:r>
          </a:p>
        </p:txBody>
      </p:sp>
      <p:sp>
        <p:nvSpPr>
          <p:cNvPr id="7" name="Textfeld 6">
            <a:extLst>
              <a:ext uri="{FF2B5EF4-FFF2-40B4-BE49-F238E27FC236}">
                <a16:creationId xmlns:a16="http://schemas.microsoft.com/office/drawing/2014/main" id="{30D19991-6887-243F-1A06-77A2C6F0EE31}"/>
              </a:ext>
            </a:extLst>
          </p:cNvPr>
          <p:cNvSpPr txBox="1"/>
          <p:nvPr/>
        </p:nvSpPr>
        <p:spPr>
          <a:xfrm rot="20700000">
            <a:off x="420331" y="2411399"/>
            <a:ext cx="1107996" cy="1200329"/>
          </a:xfrm>
          <a:prstGeom prst="rect">
            <a:avLst/>
          </a:prstGeom>
          <a:noFill/>
        </p:spPr>
        <p:txBody>
          <a:bodyPr wrap="none" rtlCol="0">
            <a:spAutoFit/>
          </a:bodyPr>
          <a:lstStyle/>
          <a:p>
            <a:pPr algn="l"/>
            <a:r>
              <a:rPr lang="de-DE" sz="7200" dirty="0">
                <a:solidFill>
                  <a:srgbClr val="FF0000"/>
                </a:solidFill>
              </a:rPr>
              <a:t>🙀</a:t>
            </a:r>
          </a:p>
        </p:txBody>
      </p:sp>
    </p:spTree>
    <p:extLst>
      <p:ext uri="{BB962C8B-B14F-4D97-AF65-F5344CB8AC3E}">
        <p14:creationId xmlns:p14="http://schemas.microsoft.com/office/powerpoint/2010/main" val="9809615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216617" y="288182"/>
            <a:ext cx="5971775" cy="4893647"/>
          </a:xfrm>
          <a:prstGeom prst="rect">
            <a:avLst/>
          </a:prstGeom>
          <a:solidFill>
            <a:srgbClr val="FFFDF9"/>
          </a:solidFill>
        </p:spPr>
        <p:txBody>
          <a:bodyPr wrap="square" rtlCol="0">
            <a:spAutoFit/>
          </a:bodyPr>
          <a:lstStyle/>
          <a:p>
            <a:pPr algn="l"/>
            <a:r>
              <a:rPr lang="de-DE" sz="2400" dirty="0">
                <a:solidFill>
                  <a:srgbClr val="FF0000"/>
                </a:solidFill>
              </a:rPr>
              <a:t>HTMX:</a:t>
            </a:r>
          </a:p>
          <a:p>
            <a:pPr marL="342900" indent="-342900" algn="l">
              <a:buFontTx/>
              <a:buChar char="-"/>
            </a:pPr>
            <a:r>
              <a:rPr lang="de-DE" sz="2400" dirty="0">
                <a:solidFill>
                  <a:srgbClr val="FF0000"/>
                </a:solidFill>
              </a:rPr>
              <a:t>wenn Updates:</a:t>
            </a:r>
          </a:p>
          <a:p>
            <a:pPr marL="800100" lvl="1" indent="-342900">
              <a:buFontTx/>
              <a:buChar char="-"/>
            </a:pPr>
            <a:r>
              <a:rPr lang="de-DE" sz="2400" dirty="0">
                <a:solidFill>
                  <a:srgbClr val="FF0000"/>
                </a:solidFill>
              </a:rPr>
              <a:t>lokal begrenzt sind (je lokaler desto besser)</a:t>
            </a:r>
          </a:p>
          <a:p>
            <a:pPr marL="800100" lvl="1" indent="-342900">
              <a:buFontTx/>
              <a:buChar char="-"/>
            </a:pPr>
            <a:r>
              <a:rPr lang="de-DE" sz="2400" dirty="0">
                <a:solidFill>
                  <a:srgbClr val="FF0000"/>
                </a:solidFill>
              </a:rPr>
              <a:t>wenn sich daraus keine weiteren Updates ergeben</a:t>
            </a:r>
          </a:p>
          <a:p>
            <a:pPr marL="1257300" lvl="2" indent="-342900">
              <a:buFontTx/>
              <a:buChar char="-"/>
            </a:pPr>
            <a:r>
              <a:rPr lang="de-DE" sz="2400" dirty="0" err="1">
                <a:solidFill>
                  <a:srgbClr val="FF0000"/>
                </a:solidFill>
              </a:rPr>
              <a:t>Recently</a:t>
            </a:r>
            <a:r>
              <a:rPr lang="de-DE" sz="2400" dirty="0">
                <a:solidFill>
                  <a:srgbClr val="FF0000"/>
                </a:solidFill>
              </a:rPr>
              <a:t> </a:t>
            </a:r>
            <a:r>
              <a:rPr lang="de-DE" sz="2400" dirty="0" err="1">
                <a:solidFill>
                  <a:srgbClr val="FF0000"/>
                </a:solidFill>
              </a:rPr>
              <a:t>used</a:t>
            </a:r>
            <a:r>
              <a:rPr lang="de-DE" sz="2400" dirty="0">
                <a:solidFill>
                  <a:srgbClr val="FF0000"/>
                </a:solidFill>
              </a:rPr>
              <a:t>: wo will man das im Backend implementieren</a:t>
            </a:r>
          </a:p>
          <a:p>
            <a:pPr marL="1714500" lvl="3" indent="-342900">
              <a:buFontTx/>
              <a:buChar char="-"/>
            </a:pPr>
            <a:r>
              <a:rPr lang="de-DE" sz="2400" dirty="0">
                <a:solidFill>
                  <a:srgbClr val="FF0000"/>
                </a:solidFill>
              </a:rPr>
              <a:t>bei jedem Page Request müsste das mit ermittelt werden</a:t>
            </a:r>
          </a:p>
          <a:p>
            <a:pPr marL="1257300" lvl="2" indent="-342900">
              <a:buFontTx/>
              <a:buChar char="-"/>
            </a:pPr>
            <a:r>
              <a:rPr lang="de-DE" sz="2400" dirty="0">
                <a:solidFill>
                  <a:srgbClr val="FF0000"/>
                </a:solidFill>
              </a:rPr>
              <a:t>Controller muss immer Daten für komplette Seite laden =&gt; MONOLITH!!!! 😱 😱 😱</a:t>
            </a:r>
          </a:p>
        </p:txBody>
      </p:sp>
    </p:spTree>
    <p:extLst>
      <p:ext uri="{BB962C8B-B14F-4D97-AF65-F5344CB8AC3E}">
        <p14:creationId xmlns:p14="http://schemas.microsoft.com/office/powerpoint/2010/main" val="21665115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216617" y="288182"/>
            <a:ext cx="5971775" cy="5262979"/>
          </a:xfrm>
          <a:prstGeom prst="rect">
            <a:avLst/>
          </a:prstGeom>
          <a:solidFill>
            <a:srgbClr val="FFFDF9"/>
          </a:solidFill>
        </p:spPr>
        <p:txBody>
          <a:bodyPr wrap="square" rtlCol="0">
            <a:spAutoFit/>
          </a:bodyPr>
          <a:lstStyle/>
          <a:p>
            <a:pPr algn="l"/>
            <a:r>
              <a:rPr lang="de-DE" sz="2400" dirty="0">
                <a:solidFill>
                  <a:srgbClr val="FF0000"/>
                </a:solidFill>
              </a:rPr>
              <a:t>Beispiele für potentiell problematische Updates:</a:t>
            </a:r>
          </a:p>
          <a:p>
            <a:pPr algn="l"/>
            <a:endParaRPr lang="de-DE" sz="2400" dirty="0">
              <a:solidFill>
                <a:srgbClr val="FF0000"/>
              </a:solidFill>
            </a:endParaRPr>
          </a:p>
          <a:p>
            <a:pPr marL="342900" indent="-342900" algn="l">
              <a:buFontTx/>
              <a:buChar char="-"/>
            </a:pPr>
            <a:r>
              <a:rPr lang="de-DE" sz="2400" dirty="0">
                <a:solidFill>
                  <a:srgbClr val="FF0000"/>
                </a:solidFill>
              </a:rPr>
              <a:t>Beim Klicken auf "More" eines Rezeptes in der Suche, soll die aufgeklappte Karte komplett anders dargestellt werden. Dann muss die komplette Karte ersetzt werden , und nicht nur der "untere Teil" (möglicherweise nicht so schlimm, ist eh beim </a:t>
            </a:r>
            <a:r>
              <a:rPr lang="de-DE" sz="2400" dirty="0" err="1">
                <a:solidFill>
                  <a:srgbClr val="FF0000"/>
                </a:solidFill>
              </a:rPr>
              <a:t>Schliessen</a:t>
            </a:r>
            <a:r>
              <a:rPr lang="de-DE" sz="2400" dirty="0">
                <a:solidFill>
                  <a:srgbClr val="FF0000"/>
                </a:solidFill>
              </a:rPr>
              <a:t> schon so)</a:t>
            </a:r>
          </a:p>
          <a:p>
            <a:pPr marL="342900" indent="-342900" algn="l">
              <a:buFontTx/>
              <a:buChar char="-"/>
            </a:pPr>
            <a:r>
              <a:rPr lang="de-DE" sz="2400" dirty="0">
                <a:solidFill>
                  <a:srgbClr val="FF0000"/>
                </a:solidFill>
              </a:rPr>
              <a:t>Es darf nur EINE Karte gleichzeitig ausgeklappt sein </a:t>
            </a:r>
            <a:r>
              <a:rPr lang="de-DE" sz="2400" dirty="0">
                <a:solidFill>
                  <a:srgbClr val="FF0000"/>
                </a:solidFill>
                <a:sym typeface="Wingdings" pitchFamily="2" charset="2"/>
              </a:rPr>
              <a:t>:-/ </a:t>
            </a:r>
          </a:p>
          <a:p>
            <a:pPr marL="800100" lvl="1" indent="-342900">
              <a:buFontTx/>
              <a:buChar char="-"/>
            </a:pPr>
            <a:r>
              <a:rPr lang="de-DE" sz="2400" dirty="0">
                <a:solidFill>
                  <a:srgbClr val="FF0000"/>
                </a:solidFill>
                <a:sym typeface="Wingdings" pitchFamily="2" charset="2"/>
              </a:rPr>
              <a:t>dann muss die ganze Liste neu angefordert werden</a:t>
            </a:r>
            <a:endParaRPr lang="de-DE" sz="2400" dirty="0">
              <a:solidFill>
                <a:srgbClr val="FF0000"/>
              </a:solidFill>
            </a:endParaRPr>
          </a:p>
        </p:txBody>
      </p:sp>
    </p:spTree>
    <p:extLst>
      <p:ext uri="{BB962C8B-B14F-4D97-AF65-F5344CB8AC3E}">
        <p14:creationId xmlns:p14="http://schemas.microsoft.com/office/powerpoint/2010/main" val="37985609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216617" y="288182"/>
            <a:ext cx="5971775" cy="5262979"/>
          </a:xfrm>
          <a:prstGeom prst="rect">
            <a:avLst/>
          </a:prstGeom>
          <a:solidFill>
            <a:srgbClr val="FFFDF9"/>
          </a:solidFill>
        </p:spPr>
        <p:txBody>
          <a:bodyPr wrap="square" rtlCol="0">
            <a:spAutoFit/>
          </a:bodyPr>
          <a:lstStyle/>
          <a:p>
            <a:pPr algn="l"/>
            <a:r>
              <a:rPr lang="de-DE" sz="2400" dirty="0">
                <a:solidFill>
                  <a:srgbClr val="FF0000"/>
                </a:solidFill>
              </a:rPr>
              <a:t>HTMX: "Caching" beim Navigieren</a:t>
            </a:r>
          </a:p>
          <a:p>
            <a:pPr algn="l"/>
            <a:r>
              <a:rPr lang="de-DE" sz="2400" dirty="0">
                <a:solidFill>
                  <a:srgbClr val="FF0000"/>
                </a:solidFill>
              </a:rPr>
              <a:t>- </a:t>
            </a:r>
            <a:r>
              <a:rPr lang="de-DE" sz="2400" dirty="0" err="1">
                <a:solidFill>
                  <a:srgbClr val="FF0000"/>
                </a:solidFill>
              </a:rPr>
              <a:t>htmx</a:t>
            </a:r>
            <a:r>
              <a:rPr lang="de-DE" sz="2400" dirty="0">
                <a:solidFill>
                  <a:srgbClr val="FF0000"/>
                </a:solidFill>
              </a:rPr>
              <a:t> speichert "Snapshot" einer Seite im </a:t>
            </a:r>
            <a:r>
              <a:rPr lang="de-DE" sz="2400" dirty="0" err="1">
                <a:solidFill>
                  <a:srgbClr val="FF0000"/>
                </a:solidFill>
              </a:rPr>
              <a:t>LocalStorage</a:t>
            </a:r>
            <a:endParaRPr lang="de-DE" sz="2400" dirty="0">
              <a:solidFill>
                <a:srgbClr val="FF0000"/>
              </a:solidFill>
            </a:endParaRPr>
          </a:p>
          <a:p>
            <a:pPr algn="l"/>
            <a:r>
              <a:rPr lang="de-DE" sz="2400" dirty="0">
                <a:solidFill>
                  <a:srgbClr val="FF0000"/>
                </a:solidFill>
              </a:rPr>
              <a:t>	- Bei back/</a:t>
            </a:r>
            <a:r>
              <a:rPr lang="de-DE" sz="2400" dirty="0" err="1">
                <a:solidFill>
                  <a:srgbClr val="FF0000"/>
                </a:solidFill>
              </a:rPr>
              <a:t>next</a:t>
            </a:r>
            <a:r>
              <a:rPr lang="de-DE" sz="2400" dirty="0">
                <a:solidFill>
                  <a:srgbClr val="FF0000"/>
                </a:solidFill>
              </a:rPr>
              <a:t> wird das Ding aus dem Storage geholt</a:t>
            </a:r>
          </a:p>
          <a:p>
            <a:pPr algn="l"/>
            <a:r>
              <a:rPr lang="de-DE" sz="2400" dirty="0">
                <a:solidFill>
                  <a:srgbClr val="FF0000"/>
                </a:solidFill>
              </a:rPr>
              <a:t>- Sehr gut! </a:t>
            </a:r>
          </a:p>
          <a:p>
            <a:pPr marL="342900" indent="-342900" algn="l">
              <a:buFontTx/>
              <a:buChar char="-"/>
            </a:pPr>
            <a:r>
              <a:rPr lang="de-DE" sz="2400" dirty="0">
                <a:solidFill>
                  <a:srgbClr val="FF0000"/>
                </a:solidFill>
              </a:rPr>
              <a:t>Aber: JS Änderungen sind natürlich weg (</a:t>
            </a:r>
            <a:r>
              <a:rPr lang="de-DE" sz="2400" dirty="0" err="1">
                <a:solidFill>
                  <a:srgbClr val="FF0000"/>
                </a:solidFill>
              </a:rPr>
              <a:t>Servings</a:t>
            </a:r>
            <a:r>
              <a:rPr lang="de-DE" sz="2400" dirty="0">
                <a:solidFill>
                  <a:srgbClr val="FF0000"/>
                </a:solidFill>
              </a:rPr>
              <a:t>) und auch Inhalt des Eingabefeldes Suche (!)</a:t>
            </a:r>
          </a:p>
          <a:p>
            <a:pPr marL="342900" indent="-342900" algn="l">
              <a:buFontTx/>
              <a:buChar char="-"/>
            </a:pPr>
            <a:r>
              <a:rPr lang="de-DE" sz="2400" dirty="0">
                <a:solidFill>
                  <a:srgbClr val="FF0000"/>
                </a:solidFill>
              </a:rPr>
              <a:t>und: nur lokal, ich kann das nicht "teilen"</a:t>
            </a:r>
          </a:p>
          <a:p>
            <a:pPr marL="342900" indent="-342900" algn="l">
              <a:buFontTx/>
              <a:buChar char="-"/>
            </a:pPr>
            <a:r>
              <a:rPr lang="de-DE" sz="2400" dirty="0">
                <a:solidFill>
                  <a:srgbClr val="FF0000"/>
                </a:solidFill>
              </a:rPr>
              <a:t>Und: sensible Daten im Storage!</a:t>
            </a:r>
          </a:p>
          <a:p>
            <a:pPr marL="342900" indent="-342900" algn="l">
              <a:buFontTx/>
              <a:buChar char="-"/>
            </a:pPr>
            <a:r>
              <a:rPr lang="de-DE" sz="2400" dirty="0">
                <a:solidFill>
                  <a:srgbClr val="FF0000"/>
                </a:solidFill>
              </a:rPr>
              <a:t>Und: Seite muss (trotzdem) in der Lage sein, sich komplett neu aufzubauen</a:t>
            </a:r>
          </a:p>
          <a:p>
            <a:pPr marL="800100" lvl="1" indent="-342900">
              <a:buFontTx/>
              <a:buChar char="-"/>
            </a:pPr>
            <a:r>
              <a:rPr lang="de-DE" sz="2400" dirty="0">
                <a:solidFill>
                  <a:srgbClr val="FF0000"/>
                </a:solidFill>
              </a:rPr>
              <a:t>mehr </a:t>
            </a:r>
            <a:r>
              <a:rPr lang="de-DE" sz="2400" dirty="0" err="1">
                <a:solidFill>
                  <a:srgbClr val="FF0000"/>
                </a:solidFill>
              </a:rPr>
              <a:t>komplexität</a:t>
            </a:r>
            <a:r>
              <a:rPr lang="de-DE" sz="2400" dirty="0">
                <a:solidFill>
                  <a:srgbClr val="FF0000"/>
                </a:solidFill>
              </a:rPr>
              <a:t> auf dem Server</a:t>
            </a:r>
          </a:p>
        </p:txBody>
      </p:sp>
    </p:spTree>
    <p:extLst>
      <p:ext uri="{BB962C8B-B14F-4D97-AF65-F5344CB8AC3E}">
        <p14:creationId xmlns:p14="http://schemas.microsoft.com/office/powerpoint/2010/main" val="102647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216617" y="288182"/>
            <a:ext cx="5971775" cy="3416320"/>
          </a:xfrm>
          <a:prstGeom prst="rect">
            <a:avLst/>
          </a:prstGeom>
          <a:solidFill>
            <a:srgbClr val="FFFDF9"/>
          </a:solidFill>
        </p:spPr>
        <p:txBody>
          <a:bodyPr wrap="square" rtlCol="0">
            <a:spAutoFit/>
          </a:bodyPr>
          <a:lstStyle/>
          <a:p>
            <a:pPr algn="l"/>
            <a:r>
              <a:rPr lang="de-DE" sz="2400" dirty="0">
                <a:solidFill>
                  <a:srgbClr val="FF0000"/>
                </a:solidFill>
              </a:rPr>
              <a:t>WENN MAN VERGLEICHEN WILL SPA &lt;-&gt; HTMX:</a:t>
            </a:r>
          </a:p>
          <a:p>
            <a:pPr algn="l"/>
            <a:r>
              <a:rPr lang="de-DE" sz="2400" dirty="0">
                <a:solidFill>
                  <a:srgbClr val="FF0000"/>
                </a:solidFill>
              </a:rPr>
              <a:t>- Komplette Stacks vergleichen</a:t>
            </a:r>
          </a:p>
          <a:p>
            <a:pPr algn="l"/>
            <a:r>
              <a:rPr lang="de-DE" sz="2400" dirty="0">
                <a:solidFill>
                  <a:srgbClr val="FF0000"/>
                </a:solidFill>
              </a:rPr>
              <a:t>	HTMX + JS + Template-Engine (+Backend Controller)</a:t>
            </a:r>
          </a:p>
          <a:p>
            <a:pPr algn="l"/>
            <a:endParaRPr lang="de-DE" sz="2400" dirty="0">
              <a:solidFill>
                <a:srgbClr val="FF0000"/>
              </a:solidFill>
            </a:endParaRPr>
          </a:p>
          <a:p>
            <a:pPr algn="l"/>
            <a:endParaRPr lang="de-DE" sz="2400" dirty="0">
              <a:solidFill>
                <a:srgbClr val="FF0000"/>
              </a:solidFill>
            </a:endParaRPr>
          </a:p>
          <a:p>
            <a:pPr marL="342900" indent="-342900" algn="l">
              <a:buFontTx/>
              <a:buChar char="-"/>
            </a:pPr>
            <a:r>
              <a:rPr lang="de-DE" sz="2400" dirty="0">
                <a:solidFill>
                  <a:srgbClr val="FF0000"/>
                </a:solidFill>
              </a:rPr>
              <a:t>SPA</a:t>
            </a:r>
          </a:p>
          <a:p>
            <a:pPr marL="342900" indent="-342900" algn="l">
              <a:buFontTx/>
              <a:buChar char="-"/>
            </a:pPr>
            <a:endParaRPr lang="de-DE" sz="2400" dirty="0">
              <a:solidFill>
                <a:srgbClr val="FF0000"/>
              </a:solidFill>
            </a:endParaRPr>
          </a:p>
        </p:txBody>
      </p:sp>
    </p:spTree>
    <p:extLst>
      <p:ext uri="{BB962C8B-B14F-4D97-AF65-F5344CB8AC3E}">
        <p14:creationId xmlns:p14="http://schemas.microsoft.com/office/powerpoint/2010/main" val="30794634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216617" y="288182"/>
            <a:ext cx="5971775" cy="3046988"/>
          </a:xfrm>
          <a:prstGeom prst="rect">
            <a:avLst/>
          </a:prstGeom>
          <a:solidFill>
            <a:srgbClr val="FFFDF9"/>
          </a:solidFill>
        </p:spPr>
        <p:txBody>
          <a:bodyPr wrap="square" rtlCol="0">
            <a:spAutoFit/>
          </a:bodyPr>
          <a:lstStyle/>
          <a:p>
            <a:pPr algn="l"/>
            <a:r>
              <a:rPr lang="de-DE" sz="2400" dirty="0" err="1">
                <a:solidFill>
                  <a:srgbClr val="FF0000"/>
                </a:solidFill>
              </a:rPr>
              <a:t>Erzeuen</a:t>
            </a:r>
            <a:r>
              <a:rPr lang="de-DE" sz="2400" dirty="0">
                <a:solidFill>
                  <a:srgbClr val="FF0000"/>
                </a:solidFill>
              </a:rPr>
              <a:t> von HTML-Code</a:t>
            </a:r>
          </a:p>
          <a:p>
            <a:pPr algn="l"/>
            <a:endParaRPr lang="de-DE" sz="2400" dirty="0">
              <a:solidFill>
                <a:srgbClr val="FF0000"/>
              </a:solidFill>
            </a:endParaRPr>
          </a:p>
          <a:p>
            <a:pPr algn="l"/>
            <a:r>
              <a:rPr lang="de-DE" sz="2400" dirty="0">
                <a:solidFill>
                  <a:srgbClr val="FF0000"/>
                </a:solidFill>
              </a:rPr>
              <a:t>Beispiele in der Doku sehen alle nachvollziehbar und einfach aus</a:t>
            </a:r>
          </a:p>
          <a:p>
            <a:pPr marL="342900" indent="-342900" algn="l">
              <a:buFontTx/>
              <a:buChar char="-"/>
            </a:pPr>
            <a:r>
              <a:rPr lang="de-DE" sz="2400" dirty="0">
                <a:solidFill>
                  <a:srgbClr val="FF0000"/>
                </a:solidFill>
              </a:rPr>
              <a:t>aber: keine ganze Anwendung</a:t>
            </a:r>
          </a:p>
          <a:p>
            <a:pPr marL="342900" indent="-342900" algn="l">
              <a:buFontTx/>
              <a:buChar char="-"/>
            </a:pPr>
            <a:r>
              <a:rPr lang="de-DE" sz="2400" dirty="0">
                <a:solidFill>
                  <a:srgbClr val="FF0000"/>
                </a:solidFill>
              </a:rPr>
              <a:t>isolierte Beispiele</a:t>
            </a:r>
          </a:p>
          <a:p>
            <a:pPr marL="342900" indent="-342900" algn="l">
              <a:buFontTx/>
              <a:buChar char="-"/>
            </a:pPr>
            <a:r>
              <a:rPr lang="de-DE" sz="2400">
                <a:solidFill>
                  <a:srgbClr val="FF0000"/>
                </a:solidFill>
              </a:rPr>
              <a:t>MAN MUSS DIESEN CODE ERZEUGEN!</a:t>
            </a:r>
            <a:endParaRPr lang="de-DE" sz="2400" dirty="0">
              <a:solidFill>
                <a:srgbClr val="FF0000"/>
              </a:solidFill>
            </a:endParaRPr>
          </a:p>
          <a:p>
            <a:pPr marL="342900" indent="-342900" algn="l">
              <a:buFontTx/>
              <a:buChar char="-"/>
            </a:pPr>
            <a:endParaRPr lang="de-DE" sz="2400" dirty="0">
              <a:solidFill>
                <a:srgbClr val="FF0000"/>
              </a:solidFill>
            </a:endParaRPr>
          </a:p>
        </p:txBody>
      </p:sp>
    </p:spTree>
    <p:extLst>
      <p:ext uri="{BB962C8B-B14F-4D97-AF65-F5344CB8AC3E}">
        <p14:creationId xmlns:p14="http://schemas.microsoft.com/office/powerpoint/2010/main" val="1606243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216617" y="288182"/>
            <a:ext cx="5971775" cy="2677656"/>
          </a:xfrm>
          <a:prstGeom prst="rect">
            <a:avLst/>
          </a:prstGeom>
          <a:solidFill>
            <a:srgbClr val="FFFDF9"/>
          </a:solidFill>
        </p:spPr>
        <p:txBody>
          <a:bodyPr wrap="square" rtlCol="0">
            <a:spAutoFit/>
          </a:bodyPr>
          <a:lstStyle/>
          <a:p>
            <a:pPr algn="l"/>
            <a:r>
              <a:rPr lang="de-DE" sz="2400" dirty="0">
                <a:solidFill>
                  <a:srgbClr val="FF0000"/>
                </a:solidFill>
              </a:rPr>
              <a:t>Mit TS Query werden *DATEN* </a:t>
            </a:r>
            <a:r>
              <a:rPr lang="de-DE" sz="2400" dirty="0" err="1">
                <a:solidFill>
                  <a:srgbClr val="FF0000"/>
                </a:solidFill>
              </a:rPr>
              <a:t>gecached</a:t>
            </a:r>
            <a:r>
              <a:rPr lang="de-DE" sz="2400" dirty="0">
                <a:solidFill>
                  <a:srgbClr val="FF0000"/>
                </a:solidFill>
              </a:rPr>
              <a:t>; </a:t>
            </a:r>
            <a:r>
              <a:rPr lang="de-DE" sz="2400" dirty="0" err="1">
                <a:solidFill>
                  <a:srgbClr val="FF0000"/>
                </a:solidFill>
              </a:rPr>
              <a:t>dh</a:t>
            </a:r>
            <a:r>
              <a:rPr lang="de-DE" sz="2400" dirty="0">
                <a:solidFill>
                  <a:srgbClr val="FF0000"/>
                </a:solidFill>
              </a:rPr>
              <a:t> wenn ich die später/woanders brauche, kommen die aus dem Cache</a:t>
            </a:r>
          </a:p>
          <a:p>
            <a:pPr algn="l"/>
            <a:endParaRPr lang="de-DE" sz="2400" dirty="0">
              <a:solidFill>
                <a:srgbClr val="FF0000"/>
              </a:solidFill>
            </a:endParaRPr>
          </a:p>
          <a:p>
            <a:pPr marL="342900" indent="-342900" algn="l">
              <a:buFont typeface="Symbol" pitchFamily="2" charset="2"/>
              <a:buChar char="Þ"/>
            </a:pPr>
            <a:r>
              <a:rPr lang="de-DE" sz="2400" dirty="0">
                <a:solidFill>
                  <a:srgbClr val="FF0000"/>
                </a:solidFill>
              </a:rPr>
              <a:t>Suche -&gt; Recipe Details</a:t>
            </a:r>
          </a:p>
          <a:p>
            <a:pPr marL="342900" indent="-342900" algn="l">
              <a:buFont typeface="Symbol" pitchFamily="2" charset="2"/>
              <a:buChar char="Þ"/>
            </a:pPr>
            <a:r>
              <a:rPr lang="de-DE" sz="2400" dirty="0">
                <a:solidFill>
                  <a:srgbClr val="FF0000"/>
                </a:solidFill>
              </a:rPr>
              <a:t>Dann Seite anklicken =&gt; Details schon da!</a:t>
            </a:r>
          </a:p>
          <a:p>
            <a:pPr marL="342900" indent="-342900" algn="l">
              <a:buFontTx/>
              <a:buChar char="-"/>
            </a:pPr>
            <a:endParaRPr lang="de-DE" sz="2400" dirty="0">
              <a:solidFill>
                <a:srgbClr val="FF0000"/>
              </a:solidFill>
            </a:endParaRPr>
          </a:p>
        </p:txBody>
      </p:sp>
    </p:spTree>
    <p:extLst>
      <p:ext uri="{BB962C8B-B14F-4D97-AF65-F5344CB8AC3E}">
        <p14:creationId xmlns:p14="http://schemas.microsoft.com/office/powerpoint/2010/main" val="30394605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309606" y="621396"/>
            <a:ext cx="5971775" cy="1569660"/>
          </a:xfrm>
          <a:prstGeom prst="rect">
            <a:avLst/>
          </a:prstGeom>
          <a:solidFill>
            <a:srgbClr val="FFFDF9"/>
          </a:solidFill>
        </p:spPr>
        <p:txBody>
          <a:bodyPr wrap="square" rtlCol="0">
            <a:spAutoFit/>
          </a:bodyPr>
          <a:lstStyle/>
          <a:p>
            <a:pPr algn="l"/>
            <a:r>
              <a:rPr lang="de-DE" sz="2400" dirty="0">
                <a:solidFill>
                  <a:srgbClr val="FF0000"/>
                </a:solidFill>
                <a:highlight>
                  <a:srgbClr val="FFFF00"/>
                </a:highlight>
              </a:rPr>
              <a:t>EINSTIEG</a:t>
            </a:r>
          </a:p>
          <a:p>
            <a:pPr algn="l"/>
            <a:endParaRPr lang="de-DE" sz="2400" dirty="0">
              <a:solidFill>
                <a:srgbClr val="FF0000"/>
              </a:solidFill>
            </a:endParaRPr>
          </a:p>
          <a:p>
            <a:pPr algn="l"/>
            <a:r>
              <a:rPr lang="de-DE" sz="2400" dirty="0">
                <a:solidFill>
                  <a:srgbClr val="FF0000"/>
                </a:solidFill>
              </a:rPr>
              <a:t>Hello World Beispiel mit </a:t>
            </a:r>
            <a:r>
              <a:rPr lang="de-DE" sz="2400" dirty="0" err="1">
                <a:solidFill>
                  <a:srgbClr val="FF0000"/>
                </a:solidFill>
              </a:rPr>
              <a:t>click</a:t>
            </a:r>
            <a:r>
              <a:rPr lang="de-DE" sz="2400" dirty="0">
                <a:solidFill>
                  <a:srgbClr val="FF0000"/>
                </a:solidFill>
              </a:rPr>
              <a:t> auf div</a:t>
            </a:r>
          </a:p>
          <a:p>
            <a:pPr algn="l"/>
            <a:r>
              <a:rPr lang="de-DE" sz="2400" dirty="0">
                <a:solidFill>
                  <a:srgbClr val="FF0000"/>
                </a:solidFill>
              </a:rPr>
              <a:t>  =&gt; Prinzip ist einfach zu verstehen!</a:t>
            </a:r>
          </a:p>
        </p:txBody>
      </p:sp>
    </p:spTree>
    <p:extLst>
      <p:ext uri="{BB962C8B-B14F-4D97-AF65-F5344CB8AC3E}">
        <p14:creationId xmlns:p14="http://schemas.microsoft.com/office/powerpoint/2010/main" val="761102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309606" y="621396"/>
            <a:ext cx="5971775" cy="3046988"/>
          </a:xfrm>
          <a:prstGeom prst="rect">
            <a:avLst/>
          </a:prstGeom>
          <a:solidFill>
            <a:srgbClr val="FFFDF9"/>
          </a:solidFill>
        </p:spPr>
        <p:txBody>
          <a:bodyPr wrap="square" rtlCol="0">
            <a:spAutoFit/>
          </a:bodyPr>
          <a:lstStyle/>
          <a:p>
            <a:pPr algn="l"/>
            <a:r>
              <a:rPr lang="de-DE" sz="2400" dirty="0">
                <a:solidFill>
                  <a:srgbClr val="FF0000"/>
                </a:solidFill>
                <a:highlight>
                  <a:srgbClr val="FFFF00"/>
                </a:highlight>
              </a:rPr>
              <a:t>EINSTIEG</a:t>
            </a:r>
          </a:p>
          <a:p>
            <a:pPr algn="l"/>
            <a:endParaRPr lang="de-DE" sz="2400" dirty="0">
              <a:solidFill>
                <a:srgbClr val="FF0000"/>
              </a:solidFill>
            </a:endParaRPr>
          </a:p>
          <a:p>
            <a:pPr algn="l"/>
            <a:r>
              <a:rPr lang="de-DE" sz="2400" dirty="0">
                <a:solidFill>
                  <a:srgbClr val="FF0000"/>
                </a:solidFill>
              </a:rPr>
              <a:t>Vergleich mit SPA (oder anderen Technologien)</a:t>
            </a:r>
          </a:p>
          <a:p>
            <a:pPr marL="342900" indent="-342900" algn="l">
              <a:buFont typeface="Symbol" pitchFamily="2" charset="2"/>
              <a:buChar char="Þ"/>
            </a:pPr>
            <a:r>
              <a:rPr lang="de-DE" sz="2400" dirty="0">
                <a:solidFill>
                  <a:srgbClr val="FF0000"/>
                </a:solidFill>
              </a:rPr>
              <a:t>Template-Sprache bzw. Backend mit Berücksichtigen</a:t>
            </a:r>
          </a:p>
          <a:p>
            <a:pPr marL="342900" indent="-342900" algn="l">
              <a:buFont typeface="Symbol" pitchFamily="2" charset="2"/>
              <a:buChar char="Þ"/>
            </a:pPr>
            <a:r>
              <a:rPr lang="de-DE" sz="2400" dirty="0">
                <a:solidFill>
                  <a:srgbClr val="FF0000"/>
                </a:solidFill>
              </a:rPr>
              <a:t>Habe ich eine REST API bereits? </a:t>
            </a:r>
          </a:p>
          <a:p>
            <a:pPr marL="342900" indent="-342900" algn="l">
              <a:buFont typeface="Symbol" pitchFamily="2" charset="2"/>
              <a:buChar char="Þ"/>
            </a:pPr>
            <a:r>
              <a:rPr lang="de-DE" sz="2400" dirty="0">
                <a:solidFill>
                  <a:srgbClr val="FF0000"/>
                </a:solidFill>
              </a:rPr>
              <a:t>IMMER BEDENKEN: FÜR ALLES Und NIX SERVER-CALL </a:t>
            </a:r>
            <a:r>
              <a:rPr lang="de-DE" sz="2400">
                <a:solidFill>
                  <a:srgbClr val="FF0000"/>
                </a:solidFill>
              </a:rPr>
              <a:t>("Clear"-Button)</a:t>
            </a:r>
            <a:endParaRPr lang="de-DE" sz="2400" dirty="0">
              <a:solidFill>
                <a:srgbClr val="FF0000"/>
              </a:solidFill>
            </a:endParaRPr>
          </a:p>
        </p:txBody>
      </p:sp>
    </p:spTree>
    <p:extLst>
      <p:ext uri="{BB962C8B-B14F-4D97-AF65-F5344CB8AC3E}">
        <p14:creationId xmlns:p14="http://schemas.microsoft.com/office/powerpoint/2010/main" val="14123507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309606" y="621396"/>
            <a:ext cx="5971775" cy="3046988"/>
          </a:xfrm>
          <a:prstGeom prst="rect">
            <a:avLst/>
          </a:prstGeom>
          <a:solidFill>
            <a:srgbClr val="FFFDF9"/>
          </a:solidFill>
        </p:spPr>
        <p:txBody>
          <a:bodyPr wrap="square" rtlCol="0">
            <a:spAutoFit/>
          </a:bodyPr>
          <a:lstStyle/>
          <a:p>
            <a:pPr algn="l"/>
            <a:r>
              <a:rPr lang="de-DE" sz="2400" dirty="0" err="1">
                <a:solidFill>
                  <a:srgbClr val="FF0000"/>
                </a:solidFill>
              </a:rPr>
              <a:t>Thymeleaf</a:t>
            </a:r>
            <a:r>
              <a:rPr lang="de-DE" sz="2400" dirty="0">
                <a:solidFill>
                  <a:srgbClr val="FF0000"/>
                </a:solidFill>
              </a:rPr>
              <a:t> hat kein richtiges Komponenten-Modell</a:t>
            </a:r>
          </a:p>
          <a:p>
            <a:pPr marL="342900" indent="-342900" algn="l">
              <a:buFont typeface="Wingdings" pitchFamily="2" charset="2"/>
              <a:buChar char="è"/>
            </a:pPr>
            <a:r>
              <a:rPr lang="de-DE" sz="2400" dirty="0">
                <a:solidFill>
                  <a:srgbClr val="FF0000"/>
                </a:solidFill>
              </a:rPr>
              <a:t>spricht nicht gegen </a:t>
            </a:r>
            <a:r>
              <a:rPr lang="de-DE" sz="2400" dirty="0" err="1">
                <a:solidFill>
                  <a:srgbClr val="FF0000"/>
                </a:solidFill>
              </a:rPr>
              <a:t>Thymeleaf</a:t>
            </a:r>
            <a:r>
              <a:rPr lang="de-DE" sz="2400" dirty="0">
                <a:solidFill>
                  <a:srgbClr val="FF0000"/>
                </a:solidFill>
              </a:rPr>
              <a:t>,</a:t>
            </a:r>
          </a:p>
          <a:p>
            <a:pPr marL="342900" indent="-342900" algn="l">
              <a:buFont typeface="Wingdings" pitchFamily="2" charset="2"/>
              <a:buChar char="è"/>
            </a:pPr>
            <a:r>
              <a:rPr lang="de-DE" sz="2400" dirty="0">
                <a:solidFill>
                  <a:srgbClr val="FF0000"/>
                </a:solidFill>
              </a:rPr>
              <a:t>nur dass es für HTMX m.E. nicht geeignet ist</a:t>
            </a:r>
          </a:p>
          <a:p>
            <a:pPr marL="342900" indent="-342900" algn="l">
              <a:buFont typeface="Wingdings" pitchFamily="2" charset="2"/>
              <a:buChar char="è"/>
            </a:pPr>
            <a:endParaRPr lang="de-DE" sz="2400" dirty="0">
              <a:solidFill>
                <a:srgbClr val="FF0000"/>
              </a:solidFill>
            </a:endParaRPr>
          </a:p>
          <a:p>
            <a:pPr marL="342900" indent="-342900" algn="l">
              <a:buFont typeface="Wingdings" pitchFamily="2" charset="2"/>
              <a:buChar char="è"/>
            </a:pPr>
            <a:r>
              <a:rPr lang="de-DE" sz="2400" dirty="0">
                <a:solidFill>
                  <a:srgbClr val="FF0000"/>
                </a:solidFill>
              </a:rPr>
              <a:t>keine Typsicherheit!</a:t>
            </a:r>
          </a:p>
          <a:p>
            <a:pPr marL="342900" indent="-342900" algn="l">
              <a:buFont typeface="Wingdings" pitchFamily="2" charset="2"/>
              <a:buChar char="è"/>
            </a:pPr>
            <a:r>
              <a:rPr lang="de-DE" sz="2400" dirty="0">
                <a:solidFill>
                  <a:srgbClr val="FF0000"/>
                </a:solidFill>
              </a:rPr>
              <a:t>Im Gegensatz zu HTMX aber sprechende Fehlermeldungen</a:t>
            </a:r>
          </a:p>
        </p:txBody>
      </p:sp>
    </p:spTree>
    <p:extLst>
      <p:ext uri="{BB962C8B-B14F-4D97-AF65-F5344CB8AC3E}">
        <p14:creationId xmlns:p14="http://schemas.microsoft.com/office/powerpoint/2010/main" val="15960326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309606" y="621396"/>
            <a:ext cx="5971775" cy="1569660"/>
          </a:xfrm>
          <a:prstGeom prst="rect">
            <a:avLst/>
          </a:prstGeom>
          <a:solidFill>
            <a:srgbClr val="FFFDF9"/>
          </a:solidFill>
        </p:spPr>
        <p:txBody>
          <a:bodyPr wrap="square" rtlCol="0">
            <a:spAutoFit/>
          </a:bodyPr>
          <a:lstStyle/>
          <a:p>
            <a:pPr algn="l"/>
            <a:r>
              <a:rPr lang="de-DE" sz="2400" dirty="0" err="1">
                <a:solidFill>
                  <a:srgbClr val="FF0000"/>
                </a:solidFill>
              </a:rPr>
              <a:t>React</a:t>
            </a:r>
            <a:r>
              <a:rPr lang="de-DE" sz="2400" dirty="0">
                <a:solidFill>
                  <a:srgbClr val="FF0000"/>
                </a:solidFill>
              </a:rPr>
              <a:t> &lt;-&gt; </a:t>
            </a:r>
            <a:r>
              <a:rPr lang="de-DE" sz="2400" dirty="0" err="1">
                <a:solidFill>
                  <a:srgbClr val="FF0000"/>
                </a:solidFill>
              </a:rPr>
              <a:t>Thymeleaf</a:t>
            </a:r>
            <a:r>
              <a:rPr lang="de-DE" sz="2400" dirty="0">
                <a:solidFill>
                  <a:srgbClr val="FF0000"/>
                </a:solidFill>
              </a:rPr>
              <a:t>/HTMX-Stack besonders </a:t>
            </a:r>
            <a:r>
              <a:rPr lang="de-DE" sz="2400" dirty="0" err="1">
                <a:solidFill>
                  <a:srgbClr val="FF0000"/>
                </a:solidFill>
              </a:rPr>
              <a:t>ausgenscheinlich</a:t>
            </a:r>
            <a:r>
              <a:rPr lang="de-DE" sz="2400" dirty="0">
                <a:solidFill>
                  <a:srgbClr val="FF0000"/>
                </a:solidFill>
              </a:rPr>
              <a:t>: bei </a:t>
            </a:r>
            <a:r>
              <a:rPr lang="de-DE" sz="2400" dirty="0" err="1">
                <a:solidFill>
                  <a:srgbClr val="FF0000"/>
                </a:solidFill>
              </a:rPr>
              <a:t>React</a:t>
            </a:r>
            <a:r>
              <a:rPr lang="de-DE" sz="2400" dirty="0">
                <a:solidFill>
                  <a:srgbClr val="FF0000"/>
                </a:solidFill>
              </a:rPr>
              <a:t> ist alles </a:t>
            </a:r>
            <a:r>
              <a:rPr lang="de-DE" sz="2400" dirty="0" err="1">
                <a:solidFill>
                  <a:srgbClr val="FF0000"/>
                </a:solidFill>
              </a:rPr>
              <a:t>javaScript</a:t>
            </a:r>
            <a:r>
              <a:rPr lang="de-DE" sz="2400" dirty="0">
                <a:solidFill>
                  <a:srgbClr val="FF0000"/>
                </a:solidFill>
              </a:rPr>
              <a:t>, bei </a:t>
            </a:r>
            <a:r>
              <a:rPr lang="de-DE" sz="2400" dirty="0" err="1">
                <a:solidFill>
                  <a:srgbClr val="FF0000"/>
                </a:solidFill>
              </a:rPr>
              <a:t>Thymeleaf</a:t>
            </a:r>
            <a:r>
              <a:rPr lang="de-DE" sz="2400" dirty="0">
                <a:solidFill>
                  <a:srgbClr val="FF0000"/>
                </a:solidFill>
              </a:rPr>
              <a:t>/HTMX hat man es mit </a:t>
            </a:r>
            <a:r>
              <a:rPr lang="de-DE" sz="2400" dirty="0" err="1">
                <a:solidFill>
                  <a:srgbClr val="FF0000"/>
                </a:solidFill>
              </a:rPr>
              <a:t>meheren</a:t>
            </a:r>
            <a:r>
              <a:rPr lang="de-DE" sz="2400" dirty="0">
                <a:solidFill>
                  <a:srgbClr val="FF0000"/>
                </a:solidFill>
              </a:rPr>
              <a:t> Sprachen zu tun (JavaScript, Java, </a:t>
            </a:r>
            <a:r>
              <a:rPr lang="de-DE" sz="2400" dirty="0" err="1">
                <a:solidFill>
                  <a:srgbClr val="FF0000"/>
                </a:solidFill>
              </a:rPr>
              <a:t>Thymeleaf</a:t>
            </a:r>
            <a:r>
              <a:rPr lang="de-DE" sz="2400" dirty="0">
                <a:solidFill>
                  <a:srgbClr val="FF0000"/>
                </a:solidFill>
              </a:rPr>
              <a:t>)</a:t>
            </a:r>
          </a:p>
        </p:txBody>
      </p:sp>
    </p:spTree>
    <p:extLst>
      <p:ext uri="{BB962C8B-B14F-4D97-AF65-F5344CB8AC3E}">
        <p14:creationId xmlns:p14="http://schemas.microsoft.com/office/powerpoint/2010/main" val="411681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pic>
        <p:nvPicPr>
          <p:cNvPr id="4" name="Grafik 3">
            <a:extLst>
              <a:ext uri="{FF2B5EF4-FFF2-40B4-BE49-F238E27FC236}">
                <a16:creationId xmlns:a16="http://schemas.microsoft.com/office/drawing/2014/main" id="{43F17967-8C06-59B9-AAD1-ECD6E3F5C56F}"/>
              </a:ext>
            </a:extLst>
          </p:cNvPr>
          <p:cNvPicPr>
            <a:picLocks noChangeAspect="1"/>
          </p:cNvPicPr>
          <p:nvPr/>
        </p:nvPicPr>
        <p:blipFill>
          <a:blip r:embed="rId2"/>
          <a:stretch>
            <a:fillRect/>
          </a:stretch>
        </p:blipFill>
        <p:spPr>
          <a:xfrm>
            <a:off x="6287445" y="626114"/>
            <a:ext cx="2489234" cy="1945636"/>
          </a:xfrm>
          <a:prstGeom prst="rect">
            <a:avLst/>
          </a:prstGeom>
        </p:spPr>
      </p:pic>
      <p:pic>
        <p:nvPicPr>
          <p:cNvPr id="5" name="Grafik 4">
            <a:extLst>
              <a:ext uri="{FF2B5EF4-FFF2-40B4-BE49-F238E27FC236}">
                <a16:creationId xmlns:a16="http://schemas.microsoft.com/office/drawing/2014/main" id="{50763B04-5C93-FE2A-F88A-1042B799CFFF}"/>
              </a:ext>
            </a:extLst>
          </p:cNvPr>
          <p:cNvPicPr>
            <a:picLocks noChangeAspect="1"/>
          </p:cNvPicPr>
          <p:nvPr/>
        </p:nvPicPr>
        <p:blipFill>
          <a:blip r:embed="rId3"/>
          <a:stretch>
            <a:fillRect/>
          </a:stretch>
        </p:blipFill>
        <p:spPr>
          <a:xfrm flipH="1">
            <a:off x="6759927" y="2849246"/>
            <a:ext cx="2016752" cy="1576335"/>
          </a:xfrm>
          <a:prstGeom prst="rect">
            <a:avLst/>
          </a:prstGeom>
        </p:spPr>
      </p:pic>
      <p:pic>
        <p:nvPicPr>
          <p:cNvPr id="6" name="Grafik 5">
            <a:extLst>
              <a:ext uri="{FF2B5EF4-FFF2-40B4-BE49-F238E27FC236}">
                <a16:creationId xmlns:a16="http://schemas.microsoft.com/office/drawing/2014/main" id="{186C7FA0-6B44-111A-A1F6-F6D44AA88BB0}"/>
              </a:ext>
            </a:extLst>
          </p:cNvPr>
          <p:cNvPicPr>
            <a:picLocks noChangeAspect="1"/>
          </p:cNvPicPr>
          <p:nvPr/>
        </p:nvPicPr>
        <p:blipFill>
          <a:blip r:embed="rId4"/>
          <a:stretch>
            <a:fillRect/>
          </a:stretch>
        </p:blipFill>
        <p:spPr>
          <a:xfrm>
            <a:off x="1696962" y="373446"/>
            <a:ext cx="2695024" cy="2695024"/>
          </a:xfrm>
          <a:prstGeom prst="rect">
            <a:avLst/>
          </a:prstGeom>
        </p:spPr>
      </p:pic>
      <p:pic>
        <p:nvPicPr>
          <p:cNvPr id="7" name="Grafik 6">
            <a:extLst>
              <a:ext uri="{FF2B5EF4-FFF2-40B4-BE49-F238E27FC236}">
                <a16:creationId xmlns:a16="http://schemas.microsoft.com/office/drawing/2014/main" id="{C6144710-8F06-BD14-0F74-AF3EAAEFC9D1}"/>
              </a:ext>
            </a:extLst>
          </p:cNvPr>
          <p:cNvPicPr>
            <a:picLocks noChangeAspect="1"/>
          </p:cNvPicPr>
          <p:nvPr/>
        </p:nvPicPr>
        <p:blipFill>
          <a:blip r:embed="rId5"/>
          <a:stretch>
            <a:fillRect/>
          </a:stretch>
        </p:blipFill>
        <p:spPr>
          <a:xfrm>
            <a:off x="47065" y="1795299"/>
            <a:ext cx="2254085" cy="1999778"/>
          </a:xfrm>
          <a:prstGeom prst="rect">
            <a:avLst/>
          </a:prstGeom>
        </p:spPr>
      </p:pic>
      <p:pic>
        <p:nvPicPr>
          <p:cNvPr id="8" name="Grafik 7">
            <a:extLst>
              <a:ext uri="{FF2B5EF4-FFF2-40B4-BE49-F238E27FC236}">
                <a16:creationId xmlns:a16="http://schemas.microsoft.com/office/drawing/2014/main" id="{6F293D96-8770-EBFB-0A9C-F587D8B53F92}"/>
              </a:ext>
            </a:extLst>
          </p:cNvPr>
          <p:cNvPicPr>
            <a:picLocks noChangeAspect="1"/>
          </p:cNvPicPr>
          <p:nvPr/>
        </p:nvPicPr>
        <p:blipFill>
          <a:blip r:embed="rId6"/>
          <a:stretch>
            <a:fillRect/>
          </a:stretch>
        </p:blipFill>
        <p:spPr>
          <a:xfrm>
            <a:off x="3699981" y="895193"/>
            <a:ext cx="2935253" cy="2294254"/>
          </a:xfrm>
          <a:prstGeom prst="rect">
            <a:avLst/>
          </a:prstGeom>
        </p:spPr>
      </p:pic>
      <p:pic>
        <p:nvPicPr>
          <p:cNvPr id="9" name="Grafik 8">
            <a:extLst>
              <a:ext uri="{FF2B5EF4-FFF2-40B4-BE49-F238E27FC236}">
                <a16:creationId xmlns:a16="http://schemas.microsoft.com/office/drawing/2014/main" id="{C8E8DFB1-3812-2E7C-F89D-F14BC23597B3}"/>
              </a:ext>
            </a:extLst>
          </p:cNvPr>
          <p:cNvPicPr>
            <a:picLocks noChangeAspect="1"/>
          </p:cNvPicPr>
          <p:nvPr/>
        </p:nvPicPr>
        <p:blipFill>
          <a:blip r:embed="rId7"/>
          <a:stretch>
            <a:fillRect/>
          </a:stretch>
        </p:blipFill>
        <p:spPr>
          <a:xfrm>
            <a:off x="2502168" y="2759887"/>
            <a:ext cx="3288649" cy="2294255"/>
          </a:xfrm>
          <a:prstGeom prst="rect">
            <a:avLst/>
          </a:prstGeom>
        </p:spPr>
      </p:pic>
      <p:pic>
        <p:nvPicPr>
          <p:cNvPr id="10" name="Grafik 9">
            <a:extLst>
              <a:ext uri="{FF2B5EF4-FFF2-40B4-BE49-F238E27FC236}">
                <a16:creationId xmlns:a16="http://schemas.microsoft.com/office/drawing/2014/main" id="{1E51FE24-8333-F033-130C-CF1CCEF65AD6}"/>
              </a:ext>
            </a:extLst>
          </p:cNvPr>
          <p:cNvPicPr>
            <a:picLocks noChangeAspect="1"/>
          </p:cNvPicPr>
          <p:nvPr/>
        </p:nvPicPr>
        <p:blipFill>
          <a:blip r:embed="rId8"/>
          <a:stretch>
            <a:fillRect/>
          </a:stretch>
        </p:blipFill>
        <p:spPr>
          <a:xfrm>
            <a:off x="852545" y="2759887"/>
            <a:ext cx="2044920" cy="2086076"/>
          </a:xfrm>
          <a:prstGeom prst="rect">
            <a:avLst/>
          </a:prstGeom>
        </p:spPr>
      </p:pic>
      <p:pic>
        <p:nvPicPr>
          <p:cNvPr id="11" name="Grafik 10">
            <a:extLst>
              <a:ext uri="{FF2B5EF4-FFF2-40B4-BE49-F238E27FC236}">
                <a16:creationId xmlns:a16="http://schemas.microsoft.com/office/drawing/2014/main" id="{AC71CFB2-6877-F935-89BF-9CC284CC843E}"/>
              </a:ext>
            </a:extLst>
          </p:cNvPr>
          <p:cNvPicPr>
            <a:picLocks noChangeAspect="1"/>
          </p:cNvPicPr>
          <p:nvPr/>
        </p:nvPicPr>
        <p:blipFill>
          <a:blip r:embed="rId9"/>
          <a:stretch>
            <a:fillRect/>
          </a:stretch>
        </p:blipFill>
        <p:spPr>
          <a:xfrm>
            <a:off x="406051" y="895193"/>
            <a:ext cx="2695024" cy="2236749"/>
          </a:xfrm>
          <a:prstGeom prst="rect">
            <a:avLst/>
          </a:prstGeom>
        </p:spPr>
      </p:pic>
      <p:pic>
        <p:nvPicPr>
          <p:cNvPr id="12" name="Grafik 11">
            <a:extLst>
              <a:ext uri="{FF2B5EF4-FFF2-40B4-BE49-F238E27FC236}">
                <a16:creationId xmlns:a16="http://schemas.microsoft.com/office/drawing/2014/main" id="{1022A5E3-2280-21A4-0F8C-9D7ABAB4701B}"/>
              </a:ext>
            </a:extLst>
          </p:cNvPr>
          <p:cNvPicPr>
            <a:picLocks noChangeAspect="1"/>
          </p:cNvPicPr>
          <p:nvPr/>
        </p:nvPicPr>
        <p:blipFill>
          <a:blip r:embed="rId10"/>
          <a:stretch>
            <a:fillRect/>
          </a:stretch>
        </p:blipFill>
        <p:spPr>
          <a:xfrm>
            <a:off x="4829561" y="1722597"/>
            <a:ext cx="2935254" cy="2417802"/>
          </a:xfrm>
          <a:prstGeom prst="rect">
            <a:avLst/>
          </a:prstGeom>
        </p:spPr>
      </p:pic>
      <p:pic>
        <p:nvPicPr>
          <p:cNvPr id="1026" name="Picture 2" descr="petclinic-screenshot">
            <a:extLst>
              <a:ext uri="{FF2B5EF4-FFF2-40B4-BE49-F238E27FC236}">
                <a16:creationId xmlns:a16="http://schemas.microsoft.com/office/drawing/2014/main" id="{BEE28DE4-49F9-E459-98BB-0CD23954F0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6942" y="2699834"/>
            <a:ext cx="2615870" cy="1674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35754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309606" y="621396"/>
            <a:ext cx="5971775" cy="461665"/>
          </a:xfrm>
          <a:prstGeom prst="rect">
            <a:avLst/>
          </a:prstGeom>
          <a:solidFill>
            <a:srgbClr val="FFFDF9"/>
          </a:solidFill>
        </p:spPr>
        <p:txBody>
          <a:bodyPr wrap="square" rtlCol="0">
            <a:spAutoFit/>
          </a:bodyPr>
          <a:lstStyle/>
          <a:p>
            <a:pPr algn="l"/>
            <a:r>
              <a:rPr lang="de-DE" sz="2400" dirty="0">
                <a:solidFill>
                  <a:srgbClr val="FF0000"/>
                </a:solidFill>
                <a:highlight>
                  <a:srgbClr val="FFFF00"/>
                </a:highlight>
              </a:rPr>
              <a:t>BEISPIELE</a:t>
            </a:r>
          </a:p>
        </p:txBody>
      </p:sp>
    </p:spTree>
    <p:extLst>
      <p:ext uri="{BB962C8B-B14F-4D97-AF65-F5344CB8AC3E}">
        <p14:creationId xmlns:p14="http://schemas.microsoft.com/office/powerpoint/2010/main" val="1323071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309606" y="621396"/>
            <a:ext cx="5971775" cy="2677656"/>
          </a:xfrm>
          <a:prstGeom prst="rect">
            <a:avLst/>
          </a:prstGeom>
          <a:solidFill>
            <a:srgbClr val="FFFDF9"/>
          </a:solidFill>
        </p:spPr>
        <p:txBody>
          <a:bodyPr wrap="square" rtlCol="0">
            <a:spAutoFit/>
          </a:bodyPr>
          <a:lstStyle/>
          <a:p>
            <a:pPr algn="l"/>
            <a:r>
              <a:rPr lang="de-DE" sz="2400" dirty="0" err="1">
                <a:solidFill>
                  <a:srgbClr val="FF0000"/>
                </a:solidFill>
              </a:rPr>
              <a:t>RecipeSummaryCard</a:t>
            </a:r>
            <a:r>
              <a:rPr lang="de-DE" sz="2400" dirty="0">
                <a:solidFill>
                  <a:srgbClr val="FF0000"/>
                </a:solidFill>
              </a:rPr>
              <a:t>: kann man öffnen/</a:t>
            </a:r>
            <a:r>
              <a:rPr lang="de-DE" sz="2400" dirty="0" err="1">
                <a:solidFill>
                  <a:srgbClr val="FF0000"/>
                </a:solidFill>
              </a:rPr>
              <a:t>schliessen</a:t>
            </a:r>
            <a:r>
              <a:rPr lang="de-DE" sz="2400" dirty="0">
                <a:solidFill>
                  <a:srgbClr val="FF0000"/>
                </a:solidFill>
              </a:rPr>
              <a:t>. Mit SPA relativ einfach </a:t>
            </a:r>
            <a:r>
              <a:rPr lang="de-DE" sz="2400" dirty="0" err="1">
                <a:solidFill>
                  <a:srgbClr val="FF0000"/>
                </a:solidFill>
              </a:rPr>
              <a:t>onclick</a:t>
            </a:r>
            <a:r>
              <a:rPr lang="de-DE" sz="2400" dirty="0">
                <a:solidFill>
                  <a:srgbClr val="FF0000"/>
                </a:solidFill>
              </a:rPr>
              <a:t>, </a:t>
            </a:r>
            <a:r>
              <a:rPr lang="de-DE" sz="2400" dirty="0" err="1">
                <a:solidFill>
                  <a:srgbClr val="FF0000"/>
                </a:solidFill>
              </a:rPr>
              <a:t>state</a:t>
            </a:r>
            <a:r>
              <a:rPr lang="de-DE" sz="2400" dirty="0">
                <a:solidFill>
                  <a:srgbClr val="FF0000"/>
                </a:solidFill>
              </a:rPr>
              <a:t>, ob offen oder zu</a:t>
            </a:r>
          </a:p>
          <a:p>
            <a:pPr algn="l"/>
            <a:r>
              <a:rPr lang="de-DE" sz="2400" dirty="0">
                <a:solidFill>
                  <a:srgbClr val="FF0000"/>
                </a:solidFill>
              </a:rPr>
              <a:t>Mit HTMX (ohne JS) relativ kompliziert</a:t>
            </a:r>
          </a:p>
          <a:p>
            <a:pPr algn="l"/>
            <a:endParaRPr lang="de-DE" sz="2400" dirty="0">
              <a:solidFill>
                <a:srgbClr val="FF0000"/>
              </a:solidFill>
            </a:endParaRPr>
          </a:p>
          <a:p>
            <a:pPr algn="l"/>
            <a:r>
              <a:rPr lang="de-DE" sz="2400" dirty="0">
                <a:solidFill>
                  <a:srgbClr val="FF0000"/>
                </a:solidFill>
              </a:rPr>
              <a:t>- Probleme u.a. wir bekommen die Card einmal als Liste und einmal einzeln</a:t>
            </a:r>
          </a:p>
        </p:txBody>
      </p:sp>
    </p:spTree>
    <p:extLst>
      <p:ext uri="{BB962C8B-B14F-4D97-AF65-F5344CB8AC3E}">
        <p14:creationId xmlns:p14="http://schemas.microsoft.com/office/powerpoint/2010/main" val="4214710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335006" y="0"/>
            <a:ext cx="5971775" cy="1569660"/>
          </a:xfrm>
          <a:prstGeom prst="rect">
            <a:avLst/>
          </a:prstGeom>
          <a:solidFill>
            <a:srgbClr val="FFFDF9"/>
          </a:solidFill>
        </p:spPr>
        <p:txBody>
          <a:bodyPr wrap="square" rtlCol="0">
            <a:spAutoFit/>
          </a:bodyPr>
          <a:lstStyle/>
          <a:p>
            <a:pPr algn="l"/>
            <a:r>
              <a:rPr lang="de-DE" sz="2400" dirty="0">
                <a:solidFill>
                  <a:srgbClr val="FF0000"/>
                </a:solidFill>
              </a:rPr>
              <a:t>was ist hier falsch? </a:t>
            </a:r>
            <a:r>
              <a:rPr lang="de-DE" sz="2400" dirty="0" err="1">
                <a:solidFill>
                  <a:srgbClr val="FF0000"/>
                </a:solidFill>
              </a:rPr>
              <a:t>hx</a:t>
            </a:r>
            <a:r>
              <a:rPr lang="de-DE" sz="2400" dirty="0">
                <a:solidFill>
                  <a:srgbClr val="FF0000"/>
                </a:solidFill>
              </a:rPr>
              <a:t>-target muss </a:t>
            </a:r>
            <a:r>
              <a:rPr lang="de-DE" sz="2400" dirty="0" err="1">
                <a:solidFill>
                  <a:srgbClr val="FF0000"/>
                </a:solidFill>
              </a:rPr>
              <a:t>th:hx-target</a:t>
            </a:r>
            <a:r>
              <a:rPr lang="de-DE" sz="2400" dirty="0">
                <a:solidFill>
                  <a:srgbClr val="FF0000"/>
                </a:solidFill>
              </a:rPr>
              <a:t> sein. Kein </a:t>
            </a:r>
            <a:r>
              <a:rPr lang="de-DE" sz="2400" dirty="0" err="1">
                <a:solidFill>
                  <a:srgbClr val="FF0000"/>
                </a:solidFill>
              </a:rPr>
              <a:t>Compile</a:t>
            </a:r>
            <a:r>
              <a:rPr lang="de-DE" sz="2400" dirty="0">
                <a:solidFill>
                  <a:srgbClr val="FF0000"/>
                </a:solidFill>
              </a:rPr>
              <a:t>-Fehler o.ä. erst zur Laufzeit knallt es</a:t>
            </a:r>
          </a:p>
          <a:p>
            <a:pPr algn="l"/>
            <a:endParaRPr lang="de-DE" sz="2400" dirty="0">
              <a:solidFill>
                <a:srgbClr val="FF0000"/>
              </a:solidFill>
            </a:endParaRPr>
          </a:p>
        </p:txBody>
      </p:sp>
      <p:pic>
        <p:nvPicPr>
          <p:cNvPr id="3" name="Grafik 2">
            <a:extLst>
              <a:ext uri="{FF2B5EF4-FFF2-40B4-BE49-F238E27FC236}">
                <a16:creationId xmlns:a16="http://schemas.microsoft.com/office/drawing/2014/main" id="{BBAE1570-F447-A7BF-9ED6-BF64B10B5376}"/>
              </a:ext>
            </a:extLst>
          </p:cNvPr>
          <p:cNvPicPr>
            <a:picLocks noChangeAspect="1"/>
          </p:cNvPicPr>
          <p:nvPr/>
        </p:nvPicPr>
        <p:blipFill>
          <a:blip r:embed="rId2"/>
          <a:stretch>
            <a:fillRect/>
          </a:stretch>
        </p:blipFill>
        <p:spPr>
          <a:xfrm>
            <a:off x="685800" y="1346010"/>
            <a:ext cx="7772400" cy="2451480"/>
          </a:xfrm>
          <a:prstGeom prst="rect">
            <a:avLst/>
          </a:prstGeom>
        </p:spPr>
      </p:pic>
    </p:spTree>
    <p:extLst>
      <p:ext uri="{BB962C8B-B14F-4D97-AF65-F5344CB8AC3E}">
        <p14:creationId xmlns:p14="http://schemas.microsoft.com/office/powerpoint/2010/main" val="1761224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B0EEE8-AAC4-EDAF-7C7E-2FC487423A27}"/>
              </a:ext>
            </a:extLst>
          </p:cNvPr>
          <p:cNvSpPr>
            <a:spLocks noGrp="1"/>
          </p:cNvSpPr>
          <p:nvPr>
            <p:ph type="title"/>
          </p:nvPr>
        </p:nvSpPr>
        <p:spPr/>
        <p:txBody>
          <a:bodyPr/>
          <a:lstStyle/>
          <a:p>
            <a:endParaRPr lang="de-DE"/>
          </a:p>
        </p:txBody>
      </p:sp>
      <p:sp>
        <p:nvSpPr>
          <p:cNvPr id="4" name="Textfeld 3">
            <a:extLst>
              <a:ext uri="{FF2B5EF4-FFF2-40B4-BE49-F238E27FC236}">
                <a16:creationId xmlns:a16="http://schemas.microsoft.com/office/drawing/2014/main" id="{3534015B-1AC0-3F4D-1594-7A45F28CC2D7}"/>
              </a:ext>
            </a:extLst>
          </p:cNvPr>
          <p:cNvSpPr txBox="1"/>
          <p:nvPr/>
        </p:nvSpPr>
        <p:spPr>
          <a:xfrm>
            <a:off x="1309606" y="621396"/>
            <a:ext cx="5971775" cy="830997"/>
          </a:xfrm>
          <a:prstGeom prst="rect">
            <a:avLst/>
          </a:prstGeom>
          <a:solidFill>
            <a:srgbClr val="FFFDF9"/>
          </a:solidFill>
        </p:spPr>
        <p:txBody>
          <a:bodyPr wrap="square" rtlCol="0">
            <a:spAutoFit/>
          </a:bodyPr>
          <a:lstStyle/>
          <a:p>
            <a:pPr algn="l"/>
            <a:r>
              <a:rPr lang="de-DE" sz="2400" dirty="0">
                <a:solidFill>
                  <a:srgbClr val="FF0000"/>
                </a:solidFill>
              </a:rPr>
              <a:t>evtl. </a:t>
            </a:r>
            <a:r>
              <a:rPr lang="de-DE" sz="2400" dirty="0" err="1">
                <a:solidFill>
                  <a:srgbClr val="FF0000"/>
                </a:solidFill>
              </a:rPr>
              <a:t>Next.js</a:t>
            </a:r>
            <a:r>
              <a:rPr lang="de-DE" sz="2400" dirty="0">
                <a:solidFill>
                  <a:srgbClr val="FF0000"/>
                </a:solidFill>
              </a:rPr>
              <a:t> / </a:t>
            </a:r>
            <a:r>
              <a:rPr lang="de-DE" sz="2400" dirty="0" err="1">
                <a:solidFill>
                  <a:srgbClr val="FF0000"/>
                </a:solidFill>
              </a:rPr>
              <a:t>Fullstack</a:t>
            </a:r>
            <a:r>
              <a:rPr lang="de-DE" sz="2400" dirty="0">
                <a:solidFill>
                  <a:srgbClr val="FF0000"/>
                </a:solidFill>
              </a:rPr>
              <a:t> als (bessere) Alternative</a:t>
            </a:r>
          </a:p>
        </p:txBody>
      </p:sp>
    </p:spTree>
    <p:extLst>
      <p:ext uri="{BB962C8B-B14F-4D97-AF65-F5344CB8AC3E}">
        <p14:creationId xmlns:p14="http://schemas.microsoft.com/office/powerpoint/2010/main" val="15067315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F313D7-BEBD-D9C2-0935-E0C6C8E491C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22ED9614-AC4A-B9B4-68B6-E2B8BA5EBA18}"/>
              </a:ext>
            </a:extLst>
          </p:cNvPr>
          <p:cNvSpPr>
            <a:spLocks noGrp="1"/>
          </p:cNvSpPr>
          <p:nvPr>
            <p:ph sz="quarter" idx="10"/>
          </p:nvPr>
        </p:nvSpPr>
        <p:spPr/>
        <p:txBody>
          <a:bodyPr/>
          <a:lstStyle/>
          <a:p>
            <a:r>
              <a:rPr lang="de-DE" dirty="0"/>
              <a:t>Warum keine serverseitig gerenderte Anwendung (Spring MVC etc.)?</a:t>
            </a:r>
          </a:p>
          <a:p>
            <a:pPr lvl="1"/>
            <a:r>
              <a:rPr lang="de-DE" dirty="0"/>
              <a:t>Wenn wir Interaktion benötigen, wollen oder brauchen wir JavaScript</a:t>
            </a:r>
          </a:p>
          <a:p>
            <a:pPr lvl="1"/>
            <a:r>
              <a:rPr lang="de-DE" dirty="0"/>
              <a:t>Zu dem Punkt kommt man vielleicht schneller, als man denkt</a:t>
            </a:r>
          </a:p>
          <a:p>
            <a:pPr marL="685800" lvl="2" indent="0">
              <a:buNone/>
            </a:pPr>
            <a:endParaRPr lang="de-DE" dirty="0"/>
          </a:p>
        </p:txBody>
      </p:sp>
    </p:spTree>
    <p:extLst>
      <p:ext uri="{BB962C8B-B14F-4D97-AF65-F5344CB8AC3E}">
        <p14:creationId xmlns:p14="http://schemas.microsoft.com/office/powerpoint/2010/main" val="32294069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C9F5C-716F-2B5F-7BF9-DCC84005C1C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C482118-8095-7B17-9165-3D8B58E44EE6}"/>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28931909-184B-73CA-A079-107FE5AAC3F7}"/>
              </a:ext>
            </a:extLst>
          </p:cNvPr>
          <p:cNvSpPr>
            <a:spLocks noGrp="1"/>
          </p:cNvSpPr>
          <p:nvPr>
            <p:ph sz="quarter" idx="10"/>
          </p:nvPr>
        </p:nvSpPr>
        <p:spPr/>
        <p:txBody>
          <a:bodyPr/>
          <a:lstStyle/>
          <a:p>
            <a:r>
              <a:rPr lang="de-DE" dirty="0"/>
              <a:t>Interaktion</a:t>
            </a:r>
          </a:p>
          <a:p>
            <a:pPr lvl="1"/>
            <a:r>
              <a:rPr lang="de-DE" dirty="0"/>
              <a:t>Es gibt Interaktionen, die kommen ohne JavaScript aus</a:t>
            </a:r>
          </a:p>
          <a:p>
            <a:pPr lvl="2"/>
            <a:r>
              <a:rPr lang="de-DE" dirty="0"/>
              <a:t>Klicken auf Links</a:t>
            </a:r>
          </a:p>
          <a:p>
            <a:pPr lvl="2"/>
            <a:r>
              <a:rPr lang="de-DE" dirty="0"/>
              <a:t>UI Updates/Änderung der Darstellung per CSS</a:t>
            </a:r>
          </a:p>
          <a:p>
            <a:pPr lvl="2"/>
            <a:r>
              <a:rPr lang="de-DE" dirty="0"/>
              <a:t>Validierung von Formularen (etwas eingeschränkt, aber geht ohne JS)</a:t>
            </a:r>
          </a:p>
          <a:p>
            <a:pPr lvl="1"/>
            <a:r>
              <a:rPr lang="de-DE" dirty="0"/>
              <a:t>Bei den meisten anderen Interaktionen brauchen wir aber JavaScript</a:t>
            </a:r>
          </a:p>
          <a:p>
            <a:pPr lvl="2"/>
            <a:r>
              <a:rPr lang="de-DE" dirty="0"/>
              <a:t>Komplexere Validierungen von Formularen</a:t>
            </a:r>
          </a:p>
          <a:p>
            <a:pPr lvl="2"/>
            <a:r>
              <a:rPr lang="de-DE" dirty="0" err="1"/>
              <a:t>Feingranualare</a:t>
            </a:r>
            <a:r>
              <a:rPr lang="de-DE" dirty="0"/>
              <a:t> UI Updates, unterhalb des Seitenwechsels:</a:t>
            </a:r>
          </a:p>
          <a:p>
            <a:pPr lvl="3"/>
            <a:r>
              <a:rPr lang="de-DE" dirty="0"/>
              <a:t>ein- und ausblenden von Dingen, </a:t>
            </a:r>
          </a:p>
          <a:p>
            <a:pPr lvl="3"/>
            <a:r>
              <a:rPr lang="de-DE" dirty="0"/>
              <a:t>Sortieren von Listen</a:t>
            </a:r>
          </a:p>
          <a:p>
            <a:pPr lvl="3"/>
            <a:r>
              <a:rPr lang="de-DE" dirty="0"/>
              <a:t>Pop-ups und Benachrichtigungen</a:t>
            </a:r>
          </a:p>
          <a:p>
            <a:pPr lvl="3"/>
            <a:r>
              <a:rPr lang="de-DE" dirty="0" err="1"/>
              <a:t>Timer</a:t>
            </a:r>
            <a:r>
              <a:rPr lang="de-DE" dirty="0"/>
              <a:t>, Benachrichtigungen</a:t>
            </a:r>
          </a:p>
          <a:p>
            <a:pPr lvl="3"/>
            <a:r>
              <a:rPr lang="de-DE" dirty="0"/>
              <a:t>Feedback nach Formular </a:t>
            </a:r>
            <a:r>
              <a:rPr lang="de-DE" dirty="0" err="1"/>
              <a:t>Submit</a:t>
            </a:r>
            <a:endParaRPr lang="de-DE" dirty="0"/>
          </a:p>
          <a:p>
            <a:pPr lvl="3"/>
            <a:r>
              <a:rPr lang="de-DE" dirty="0"/>
              <a:t>Verhindern von Double </a:t>
            </a:r>
            <a:r>
              <a:rPr lang="de-DE" dirty="0" err="1"/>
              <a:t>Submits</a:t>
            </a:r>
            <a:endParaRPr lang="de-DE" dirty="0"/>
          </a:p>
          <a:p>
            <a:pPr lvl="2"/>
            <a:endParaRPr lang="de-DE" dirty="0"/>
          </a:p>
          <a:p>
            <a:pPr lvl="2"/>
            <a:endParaRPr lang="de-DE" dirty="0"/>
          </a:p>
          <a:p>
            <a:pPr marL="685800" lvl="2" indent="0">
              <a:buNone/>
            </a:pPr>
            <a:endParaRPr lang="de-DE" dirty="0"/>
          </a:p>
        </p:txBody>
      </p:sp>
    </p:spTree>
    <p:extLst>
      <p:ext uri="{BB962C8B-B14F-4D97-AF65-F5344CB8AC3E}">
        <p14:creationId xmlns:p14="http://schemas.microsoft.com/office/powerpoint/2010/main" val="34274765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55364-2872-E14D-8ECC-5C815F6FF3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60D147E-84BB-9FEC-E446-643B5FFC878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E69DF77C-FF8F-7FDD-AC5E-4370853D8F03}"/>
              </a:ext>
            </a:extLst>
          </p:cNvPr>
          <p:cNvSpPr>
            <a:spLocks noGrp="1"/>
          </p:cNvSpPr>
          <p:nvPr>
            <p:ph sz="quarter" idx="10"/>
          </p:nvPr>
        </p:nvSpPr>
        <p:spPr/>
        <p:txBody>
          <a:bodyPr/>
          <a:lstStyle/>
          <a:p>
            <a:r>
              <a:rPr lang="de-DE" dirty="0"/>
              <a:t>Warum nicht einfach </a:t>
            </a:r>
            <a:r>
              <a:rPr lang="de-DE" dirty="0" err="1"/>
              <a:t>plain</a:t>
            </a:r>
            <a:r>
              <a:rPr lang="de-DE" dirty="0"/>
              <a:t> ("</a:t>
            </a:r>
            <a:r>
              <a:rPr lang="de-DE" dirty="0" err="1"/>
              <a:t>vanilla</a:t>
            </a:r>
            <a:r>
              <a:rPr lang="de-DE" dirty="0"/>
              <a:t>") JavaScript? </a:t>
            </a:r>
          </a:p>
          <a:p>
            <a:pPr lvl="1"/>
            <a:r>
              <a:rPr lang="de-DE" dirty="0"/>
              <a:t>Ich mach einfach eine statische Web-Anwendung, die auf dem Server gerendert wird, und füge hier und da JavaScript-Schnipsel hinzu</a:t>
            </a:r>
          </a:p>
          <a:p>
            <a:pPr lvl="1"/>
            <a:r>
              <a:rPr lang="de-DE" dirty="0"/>
              <a:t>Browser APIs sind sehr mächtig heutzutage</a:t>
            </a:r>
          </a:p>
          <a:p>
            <a:pPr lvl="1"/>
            <a:r>
              <a:rPr lang="de-DE" dirty="0"/>
              <a:t>und funktionieren weitgehend Browser übergreifend</a:t>
            </a:r>
          </a:p>
          <a:p>
            <a:pPr lvl="1"/>
            <a:r>
              <a:rPr lang="de-DE" dirty="0"/>
              <a:t>Problem ist die Menge, die man schreiben muss</a:t>
            </a:r>
          </a:p>
          <a:p>
            <a:pPr lvl="2"/>
            <a:r>
              <a:rPr lang="de-DE" dirty="0"/>
              <a:t>hier ein Schnipsel, dort ein Schnipsel, plötzlich Chaos</a:t>
            </a:r>
          </a:p>
          <a:p>
            <a:pPr lvl="1"/>
            <a:r>
              <a:rPr lang="de-DE" dirty="0"/>
              <a:t>Die APIs im Browser sind eher </a:t>
            </a:r>
            <a:r>
              <a:rPr lang="de-DE" dirty="0" err="1"/>
              <a:t>low</a:t>
            </a:r>
            <a:r>
              <a:rPr lang="de-DE" dirty="0"/>
              <a:t>-level für komplexere Aufgaben fehlen Abstraktionen</a:t>
            </a:r>
          </a:p>
          <a:p>
            <a:pPr lvl="2"/>
            <a:r>
              <a:rPr lang="de-DE" dirty="0"/>
              <a:t>Wenn man Bibliotheken nimmt, wird es u.U. schon wieder schwieriger</a:t>
            </a:r>
          </a:p>
          <a:p>
            <a:pPr lvl="1"/>
            <a:endParaRPr lang="de-DE" dirty="0"/>
          </a:p>
          <a:p>
            <a:pPr lvl="2"/>
            <a:endParaRPr lang="de-DE" dirty="0"/>
          </a:p>
          <a:p>
            <a:pPr lvl="2"/>
            <a:endParaRPr lang="de-DE" dirty="0"/>
          </a:p>
          <a:p>
            <a:pPr marL="685800" lvl="2" indent="0">
              <a:buNone/>
            </a:pPr>
            <a:endParaRPr lang="de-DE" dirty="0"/>
          </a:p>
        </p:txBody>
      </p:sp>
    </p:spTree>
    <p:extLst>
      <p:ext uri="{BB962C8B-B14F-4D97-AF65-F5344CB8AC3E}">
        <p14:creationId xmlns:p14="http://schemas.microsoft.com/office/powerpoint/2010/main" val="16723391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ED411-EB25-F861-EE58-3360164D04D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FBC0500-BE1A-B239-E8D0-2B85F5678A38}"/>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41A9922-B2C3-178F-C672-6D1EBCBA8C37}"/>
              </a:ext>
            </a:extLst>
          </p:cNvPr>
          <p:cNvSpPr>
            <a:spLocks noGrp="1"/>
          </p:cNvSpPr>
          <p:nvPr>
            <p:ph sz="quarter" idx="10"/>
          </p:nvPr>
        </p:nvSpPr>
        <p:spPr/>
        <p:txBody>
          <a:bodyPr/>
          <a:lstStyle/>
          <a:p>
            <a:r>
              <a:rPr lang="de-DE" dirty="0"/>
              <a:t>Es kommt auf die Anforderungen an</a:t>
            </a:r>
          </a:p>
          <a:p>
            <a:pPr lvl="1"/>
            <a:r>
              <a:rPr lang="de-DE" dirty="0" err="1"/>
              <a:t>Recipify</a:t>
            </a:r>
            <a:r>
              <a:rPr lang="de-DE" dirty="0"/>
              <a:t> eher "öffentliche" Anwendung</a:t>
            </a:r>
          </a:p>
          <a:p>
            <a:pPr marL="685800" lvl="2" indent="0">
              <a:buNone/>
            </a:pPr>
            <a:endParaRPr lang="de-DE" dirty="0"/>
          </a:p>
        </p:txBody>
      </p:sp>
    </p:spTree>
    <p:extLst>
      <p:ext uri="{BB962C8B-B14F-4D97-AF65-F5344CB8AC3E}">
        <p14:creationId xmlns:p14="http://schemas.microsoft.com/office/powerpoint/2010/main" val="2736873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BD414-0D6C-5FCD-239D-84B7A6C95AB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06BBFA2-6833-B70F-241D-AFD14342FC42}"/>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258D24D7-3BAB-3167-E6D7-C08F2D63C018}"/>
              </a:ext>
            </a:extLst>
          </p:cNvPr>
          <p:cNvSpPr>
            <a:spLocks noGrp="1"/>
          </p:cNvSpPr>
          <p:nvPr>
            <p:ph sz="quarter" idx="10"/>
          </p:nvPr>
        </p:nvSpPr>
        <p:spPr/>
        <p:txBody>
          <a:bodyPr/>
          <a:lstStyle/>
          <a:p>
            <a:r>
              <a:rPr lang="de-DE" dirty="0"/>
              <a:t>Was spricht gegen Single-Page-Anwendungen?</a:t>
            </a:r>
          </a:p>
          <a:p>
            <a:pPr lvl="1"/>
            <a:r>
              <a:rPr lang="de-DE" dirty="0"/>
              <a:t>Man hat keine Lust auf JS</a:t>
            </a:r>
          </a:p>
          <a:p>
            <a:pPr lvl="1"/>
            <a:r>
              <a:rPr lang="de-DE" dirty="0"/>
              <a:t>...oder kein </a:t>
            </a:r>
            <a:r>
              <a:rPr lang="de-DE" dirty="0" err="1"/>
              <a:t>Know-How</a:t>
            </a:r>
            <a:endParaRPr lang="de-DE" dirty="0"/>
          </a:p>
          <a:p>
            <a:pPr lvl="1"/>
            <a:r>
              <a:rPr lang="de-DE" dirty="0"/>
              <a:t>...man will es jedenfalls nicht machen</a:t>
            </a:r>
          </a:p>
          <a:p>
            <a:pPr marL="685800" lvl="2" indent="0">
              <a:buNone/>
            </a:pPr>
            <a:endParaRPr lang="de-DE" dirty="0"/>
          </a:p>
        </p:txBody>
      </p:sp>
    </p:spTree>
    <p:extLst>
      <p:ext uri="{BB962C8B-B14F-4D97-AF65-F5344CB8AC3E}">
        <p14:creationId xmlns:p14="http://schemas.microsoft.com/office/powerpoint/2010/main" val="21169531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816B3-ADBF-CBC6-3BFB-EA5B55A63D9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30E4E08-AF09-C75A-D20A-5D296213922E}"/>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CE17399C-2920-71C5-4A2D-369C6BC0911E}"/>
              </a:ext>
            </a:extLst>
          </p:cNvPr>
          <p:cNvSpPr>
            <a:spLocks noGrp="1"/>
          </p:cNvSpPr>
          <p:nvPr>
            <p:ph sz="quarter" idx="10"/>
          </p:nvPr>
        </p:nvSpPr>
        <p:spPr/>
        <p:txBody>
          <a:bodyPr/>
          <a:lstStyle/>
          <a:p>
            <a:r>
              <a:rPr lang="de-DE" dirty="0"/>
              <a:t>Was spricht gegen Single-Page-Anwendungen?</a:t>
            </a:r>
          </a:p>
          <a:p>
            <a:pPr lvl="1"/>
            <a:r>
              <a:rPr lang="de-DE" dirty="0"/>
              <a:t>man kann die Performance-Nachteile gegenüber serverseitigen Apps nicht akzeptieren</a:t>
            </a:r>
          </a:p>
          <a:p>
            <a:pPr marL="685800" lvl="2" indent="0">
              <a:buNone/>
            </a:pPr>
            <a:endParaRPr lang="de-DE" dirty="0"/>
          </a:p>
        </p:txBody>
      </p:sp>
    </p:spTree>
    <p:extLst>
      <p:ext uri="{BB962C8B-B14F-4D97-AF65-F5344CB8AC3E}">
        <p14:creationId xmlns:p14="http://schemas.microsoft.com/office/powerpoint/2010/main" val="2403888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326C3-B1FE-964D-FB58-A93C7898B942}"/>
              </a:ext>
            </a:extLst>
          </p:cNvPr>
          <p:cNvSpPr>
            <a:spLocks noGrp="1"/>
          </p:cNvSpPr>
          <p:nvPr>
            <p:ph type="title"/>
          </p:nvPr>
        </p:nvSpPr>
        <p:spPr/>
        <p:txBody>
          <a:bodyPr/>
          <a:lstStyle/>
          <a:p>
            <a:r>
              <a:rPr lang="de-DE" dirty="0"/>
              <a:t>Webanwendungen</a:t>
            </a:r>
          </a:p>
        </p:txBody>
      </p:sp>
      <p:pic>
        <p:nvPicPr>
          <p:cNvPr id="4" name="Grafik 3">
            <a:extLst>
              <a:ext uri="{FF2B5EF4-FFF2-40B4-BE49-F238E27FC236}">
                <a16:creationId xmlns:a16="http://schemas.microsoft.com/office/drawing/2014/main" id="{43F17967-8C06-59B9-AAD1-ECD6E3F5C56F}"/>
              </a:ext>
            </a:extLst>
          </p:cNvPr>
          <p:cNvPicPr>
            <a:picLocks noChangeAspect="1"/>
          </p:cNvPicPr>
          <p:nvPr/>
        </p:nvPicPr>
        <p:blipFill>
          <a:blip r:embed="rId2"/>
          <a:stretch>
            <a:fillRect/>
          </a:stretch>
        </p:blipFill>
        <p:spPr>
          <a:xfrm>
            <a:off x="6287445" y="626114"/>
            <a:ext cx="2489234" cy="1945636"/>
          </a:xfrm>
          <a:prstGeom prst="rect">
            <a:avLst/>
          </a:prstGeom>
        </p:spPr>
      </p:pic>
      <p:pic>
        <p:nvPicPr>
          <p:cNvPr id="5" name="Grafik 4">
            <a:extLst>
              <a:ext uri="{FF2B5EF4-FFF2-40B4-BE49-F238E27FC236}">
                <a16:creationId xmlns:a16="http://schemas.microsoft.com/office/drawing/2014/main" id="{50763B04-5C93-FE2A-F88A-1042B799CFFF}"/>
              </a:ext>
            </a:extLst>
          </p:cNvPr>
          <p:cNvPicPr>
            <a:picLocks noChangeAspect="1"/>
          </p:cNvPicPr>
          <p:nvPr/>
        </p:nvPicPr>
        <p:blipFill>
          <a:blip r:embed="rId3"/>
          <a:stretch>
            <a:fillRect/>
          </a:stretch>
        </p:blipFill>
        <p:spPr>
          <a:xfrm flipH="1">
            <a:off x="6759927" y="2849246"/>
            <a:ext cx="2016752" cy="1576335"/>
          </a:xfrm>
          <a:prstGeom prst="rect">
            <a:avLst/>
          </a:prstGeom>
        </p:spPr>
      </p:pic>
      <p:pic>
        <p:nvPicPr>
          <p:cNvPr id="6" name="Grafik 5">
            <a:extLst>
              <a:ext uri="{FF2B5EF4-FFF2-40B4-BE49-F238E27FC236}">
                <a16:creationId xmlns:a16="http://schemas.microsoft.com/office/drawing/2014/main" id="{186C7FA0-6B44-111A-A1F6-F6D44AA88BB0}"/>
              </a:ext>
            </a:extLst>
          </p:cNvPr>
          <p:cNvPicPr>
            <a:picLocks noChangeAspect="1"/>
          </p:cNvPicPr>
          <p:nvPr/>
        </p:nvPicPr>
        <p:blipFill>
          <a:blip r:embed="rId4"/>
          <a:stretch>
            <a:fillRect/>
          </a:stretch>
        </p:blipFill>
        <p:spPr>
          <a:xfrm>
            <a:off x="1696962" y="373446"/>
            <a:ext cx="2695024" cy="2695024"/>
          </a:xfrm>
          <a:prstGeom prst="rect">
            <a:avLst/>
          </a:prstGeom>
        </p:spPr>
      </p:pic>
      <p:pic>
        <p:nvPicPr>
          <p:cNvPr id="7" name="Grafik 6">
            <a:extLst>
              <a:ext uri="{FF2B5EF4-FFF2-40B4-BE49-F238E27FC236}">
                <a16:creationId xmlns:a16="http://schemas.microsoft.com/office/drawing/2014/main" id="{C6144710-8F06-BD14-0F74-AF3EAAEFC9D1}"/>
              </a:ext>
            </a:extLst>
          </p:cNvPr>
          <p:cNvPicPr>
            <a:picLocks noChangeAspect="1"/>
          </p:cNvPicPr>
          <p:nvPr/>
        </p:nvPicPr>
        <p:blipFill>
          <a:blip r:embed="rId5"/>
          <a:stretch>
            <a:fillRect/>
          </a:stretch>
        </p:blipFill>
        <p:spPr>
          <a:xfrm>
            <a:off x="47065" y="1795299"/>
            <a:ext cx="2254085" cy="1999778"/>
          </a:xfrm>
          <a:prstGeom prst="rect">
            <a:avLst/>
          </a:prstGeom>
        </p:spPr>
      </p:pic>
      <p:pic>
        <p:nvPicPr>
          <p:cNvPr id="8" name="Grafik 7">
            <a:extLst>
              <a:ext uri="{FF2B5EF4-FFF2-40B4-BE49-F238E27FC236}">
                <a16:creationId xmlns:a16="http://schemas.microsoft.com/office/drawing/2014/main" id="{6F293D96-8770-EBFB-0A9C-F587D8B53F92}"/>
              </a:ext>
            </a:extLst>
          </p:cNvPr>
          <p:cNvPicPr>
            <a:picLocks noChangeAspect="1"/>
          </p:cNvPicPr>
          <p:nvPr/>
        </p:nvPicPr>
        <p:blipFill>
          <a:blip r:embed="rId6"/>
          <a:stretch>
            <a:fillRect/>
          </a:stretch>
        </p:blipFill>
        <p:spPr>
          <a:xfrm>
            <a:off x="3699981" y="895193"/>
            <a:ext cx="2935253" cy="2294254"/>
          </a:xfrm>
          <a:prstGeom prst="rect">
            <a:avLst/>
          </a:prstGeom>
        </p:spPr>
      </p:pic>
      <p:pic>
        <p:nvPicPr>
          <p:cNvPr id="9" name="Grafik 8">
            <a:extLst>
              <a:ext uri="{FF2B5EF4-FFF2-40B4-BE49-F238E27FC236}">
                <a16:creationId xmlns:a16="http://schemas.microsoft.com/office/drawing/2014/main" id="{C8E8DFB1-3812-2E7C-F89D-F14BC23597B3}"/>
              </a:ext>
            </a:extLst>
          </p:cNvPr>
          <p:cNvPicPr>
            <a:picLocks noChangeAspect="1"/>
          </p:cNvPicPr>
          <p:nvPr/>
        </p:nvPicPr>
        <p:blipFill>
          <a:blip r:embed="rId7"/>
          <a:stretch>
            <a:fillRect/>
          </a:stretch>
        </p:blipFill>
        <p:spPr>
          <a:xfrm>
            <a:off x="2502168" y="2759887"/>
            <a:ext cx="3288649" cy="2294255"/>
          </a:xfrm>
          <a:prstGeom prst="rect">
            <a:avLst/>
          </a:prstGeom>
        </p:spPr>
      </p:pic>
      <p:pic>
        <p:nvPicPr>
          <p:cNvPr id="10" name="Grafik 9">
            <a:extLst>
              <a:ext uri="{FF2B5EF4-FFF2-40B4-BE49-F238E27FC236}">
                <a16:creationId xmlns:a16="http://schemas.microsoft.com/office/drawing/2014/main" id="{1E51FE24-8333-F033-130C-CF1CCEF65AD6}"/>
              </a:ext>
            </a:extLst>
          </p:cNvPr>
          <p:cNvPicPr>
            <a:picLocks noChangeAspect="1"/>
          </p:cNvPicPr>
          <p:nvPr/>
        </p:nvPicPr>
        <p:blipFill>
          <a:blip r:embed="rId8"/>
          <a:stretch>
            <a:fillRect/>
          </a:stretch>
        </p:blipFill>
        <p:spPr>
          <a:xfrm>
            <a:off x="852545" y="2759887"/>
            <a:ext cx="2044920" cy="2086076"/>
          </a:xfrm>
          <a:prstGeom prst="rect">
            <a:avLst/>
          </a:prstGeom>
        </p:spPr>
      </p:pic>
      <p:pic>
        <p:nvPicPr>
          <p:cNvPr id="11" name="Grafik 10">
            <a:extLst>
              <a:ext uri="{FF2B5EF4-FFF2-40B4-BE49-F238E27FC236}">
                <a16:creationId xmlns:a16="http://schemas.microsoft.com/office/drawing/2014/main" id="{AC71CFB2-6877-F935-89BF-9CC284CC843E}"/>
              </a:ext>
            </a:extLst>
          </p:cNvPr>
          <p:cNvPicPr>
            <a:picLocks noChangeAspect="1"/>
          </p:cNvPicPr>
          <p:nvPr/>
        </p:nvPicPr>
        <p:blipFill>
          <a:blip r:embed="rId9"/>
          <a:stretch>
            <a:fillRect/>
          </a:stretch>
        </p:blipFill>
        <p:spPr>
          <a:xfrm>
            <a:off x="406051" y="895193"/>
            <a:ext cx="2695024" cy="2236749"/>
          </a:xfrm>
          <a:prstGeom prst="rect">
            <a:avLst/>
          </a:prstGeom>
        </p:spPr>
      </p:pic>
      <p:pic>
        <p:nvPicPr>
          <p:cNvPr id="12" name="Grafik 11">
            <a:extLst>
              <a:ext uri="{FF2B5EF4-FFF2-40B4-BE49-F238E27FC236}">
                <a16:creationId xmlns:a16="http://schemas.microsoft.com/office/drawing/2014/main" id="{1022A5E3-2280-21A4-0F8C-9D7ABAB4701B}"/>
              </a:ext>
            </a:extLst>
          </p:cNvPr>
          <p:cNvPicPr>
            <a:picLocks noChangeAspect="1"/>
          </p:cNvPicPr>
          <p:nvPr/>
        </p:nvPicPr>
        <p:blipFill>
          <a:blip r:embed="rId10"/>
          <a:stretch>
            <a:fillRect/>
          </a:stretch>
        </p:blipFill>
        <p:spPr>
          <a:xfrm>
            <a:off x="4829561" y="1722597"/>
            <a:ext cx="2935254" cy="2417802"/>
          </a:xfrm>
          <a:prstGeom prst="rect">
            <a:avLst/>
          </a:prstGeom>
        </p:spPr>
      </p:pic>
      <p:pic>
        <p:nvPicPr>
          <p:cNvPr id="1026" name="Picture 2" descr="petclinic-screenshot">
            <a:extLst>
              <a:ext uri="{FF2B5EF4-FFF2-40B4-BE49-F238E27FC236}">
                <a16:creationId xmlns:a16="http://schemas.microsoft.com/office/drawing/2014/main" id="{BEE28DE4-49F9-E459-98BB-0CD23954F0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6942" y="2699834"/>
            <a:ext cx="2615870" cy="1674322"/>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E2916A3E-983F-4270-C487-C485BF180132}"/>
              </a:ext>
            </a:extLst>
          </p:cNvPr>
          <p:cNvSpPr txBox="1"/>
          <p:nvPr/>
        </p:nvSpPr>
        <p:spPr>
          <a:xfrm rot="21030843">
            <a:off x="737147" y="758694"/>
            <a:ext cx="6646371" cy="646331"/>
          </a:xfrm>
          <a:prstGeom prst="rect">
            <a:avLst/>
          </a:prstGeom>
          <a:solidFill>
            <a:srgbClr val="FFFDF9"/>
          </a:solidFill>
          <a:ln w="15875">
            <a:solidFill>
              <a:schemeClr val="accent1"/>
            </a:solidFill>
          </a:ln>
          <a:effectLst>
            <a:outerShdw blurRad="241085" dist="106743" dir="3480000" sx="100928" sy="100928" algn="tl" rotWithShape="0">
              <a:prstClr val="black">
                <a:alpha val="32000"/>
              </a:prstClr>
            </a:outerShdw>
          </a:effectLst>
        </p:spPr>
        <p:txBody>
          <a:bodyPr wrap="none" rtlCol="0">
            <a:spAutoFit/>
          </a:bodyPr>
          <a:lstStyle/>
          <a:p>
            <a:pPr algn="l"/>
            <a:r>
              <a:rPr lang="de-DE" sz="3600" b="1" i="1" dirty="0">
                <a:solidFill>
                  <a:srgbClr val="5AB88F"/>
                </a:solidFill>
                <a:latin typeface="Source Sans Pro SemiBold" panose="020B0503030403020204" pitchFamily="34" charset="0"/>
              </a:rPr>
              <a:t>Die</a:t>
            </a:r>
            <a:r>
              <a:rPr lang="de-DE" sz="3600" b="1" dirty="0">
                <a:solidFill>
                  <a:srgbClr val="36544F"/>
                </a:solidFill>
                <a:latin typeface="Source Sans Pro SemiBold" panose="020B0503030403020204" pitchFamily="34" charset="0"/>
              </a:rPr>
              <a:t> Webanwendung gibt es nicht</a:t>
            </a:r>
          </a:p>
        </p:txBody>
      </p:sp>
    </p:spTree>
    <p:extLst>
      <p:ext uri="{BB962C8B-B14F-4D97-AF65-F5344CB8AC3E}">
        <p14:creationId xmlns:p14="http://schemas.microsoft.com/office/powerpoint/2010/main" val="12875912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A3BE0-B2CA-379D-419A-02971C99753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7BA5ED7-03E1-E885-D392-88E03B08DB7B}"/>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31B025D2-98FC-AA36-4088-6DEDCC6228AB}"/>
              </a:ext>
            </a:extLst>
          </p:cNvPr>
          <p:cNvSpPr>
            <a:spLocks noGrp="1"/>
          </p:cNvSpPr>
          <p:nvPr>
            <p:ph sz="quarter" idx="10"/>
          </p:nvPr>
        </p:nvSpPr>
        <p:spPr/>
        <p:txBody>
          <a:bodyPr/>
          <a:lstStyle/>
          <a:p>
            <a:r>
              <a:rPr lang="de-DE" dirty="0"/>
              <a:t>Was spricht gegen Single-Page-Anwendungen?</a:t>
            </a:r>
          </a:p>
          <a:p>
            <a:pPr lvl="1"/>
            <a:r>
              <a:rPr lang="de-DE" dirty="0"/>
              <a:t>man kann die Performance-Nachteile gegenüber serverseitigen Apps nicht akzeptieren</a:t>
            </a:r>
          </a:p>
          <a:p>
            <a:pPr lvl="1"/>
            <a:r>
              <a:rPr lang="de-DE" dirty="0"/>
              <a:t>wann hat man die eigentlich?</a:t>
            </a:r>
          </a:p>
          <a:p>
            <a:pPr marL="685800" lvl="2" indent="0">
              <a:buNone/>
            </a:pPr>
            <a:endParaRPr lang="de-DE" dirty="0"/>
          </a:p>
        </p:txBody>
      </p:sp>
    </p:spTree>
    <p:extLst>
      <p:ext uri="{BB962C8B-B14F-4D97-AF65-F5344CB8AC3E}">
        <p14:creationId xmlns:p14="http://schemas.microsoft.com/office/powerpoint/2010/main" val="42289495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744FA-4E6F-A6A2-E1B6-EC801A11EFC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6244E83-97D9-79ED-F91E-5CED28A15415}"/>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6A3DED95-8E6C-5B97-2DB1-90AB154D90EA}"/>
              </a:ext>
            </a:extLst>
          </p:cNvPr>
          <p:cNvSpPr>
            <a:spLocks noGrp="1"/>
          </p:cNvSpPr>
          <p:nvPr>
            <p:ph sz="quarter" idx="10"/>
          </p:nvPr>
        </p:nvSpPr>
        <p:spPr/>
        <p:txBody>
          <a:bodyPr/>
          <a:lstStyle/>
          <a:p>
            <a:r>
              <a:rPr lang="de-DE" dirty="0"/>
              <a:t>Was ist mit "</a:t>
            </a:r>
            <a:r>
              <a:rPr lang="de-DE" dirty="0" err="1"/>
              <a:t>Fullstack</a:t>
            </a:r>
            <a:r>
              <a:rPr lang="de-DE" dirty="0"/>
              <a:t>-Anwendungen"</a:t>
            </a:r>
          </a:p>
          <a:p>
            <a:pPr lvl="1"/>
            <a:r>
              <a:rPr lang="de-DE" dirty="0"/>
              <a:t>ähnliches Verhalten wie bei HTMX: auch hier wird zur Laufzeit nur der JS-Code ausgeliefert, der benötigt wird</a:t>
            </a:r>
          </a:p>
          <a:p>
            <a:pPr lvl="1"/>
            <a:r>
              <a:rPr lang="de-DE" dirty="0"/>
              <a:t>Aber: der "Schnitt" passiert mehr oder minder vom Framework</a:t>
            </a:r>
          </a:p>
          <a:p>
            <a:pPr lvl="1"/>
            <a:r>
              <a:rPr lang="de-DE" dirty="0"/>
              <a:t>Die Anwendung wird aus "einem Guss" entwickelt</a:t>
            </a:r>
          </a:p>
          <a:p>
            <a:pPr lvl="2"/>
            <a:r>
              <a:rPr lang="de-DE" dirty="0"/>
              <a:t>ein Framework, eine Sprache, ein </a:t>
            </a:r>
            <a:r>
              <a:rPr lang="de-DE" dirty="0" err="1"/>
              <a:t>Tooling</a:t>
            </a:r>
            <a:r>
              <a:rPr lang="de-DE" dirty="0"/>
              <a:t> etc.</a:t>
            </a:r>
          </a:p>
          <a:p>
            <a:pPr lvl="1"/>
            <a:r>
              <a:rPr lang="de-DE" dirty="0"/>
              <a:t>Zudem macht es aus Code-Sicht (fast) keinen Unterschied, ob der JavaScript-</a:t>
            </a:r>
            <a:r>
              <a:rPr lang="de-DE" dirty="0" err="1"/>
              <a:t>Cpde</a:t>
            </a:r>
            <a:r>
              <a:rPr lang="de-DE" dirty="0"/>
              <a:t> nur auf dem Server (rendern) oder auch zur Laufzeit (</a:t>
            </a:r>
            <a:r>
              <a:rPr lang="de-DE" dirty="0" err="1"/>
              <a:t>interaktion</a:t>
            </a:r>
            <a:r>
              <a:rPr lang="de-DE" dirty="0"/>
              <a:t>) gebraucht wird</a:t>
            </a:r>
          </a:p>
          <a:p>
            <a:pPr marL="685800" lvl="2" indent="0">
              <a:buNone/>
            </a:pPr>
            <a:endParaRPr lang="de-DE" dirty="0"/>
          </a:p>
        </p:txBody>
      </p:sp>
    </p:spTree>
    <p:extLst>
      <p:ext uri="{BB962C8B-B14F-4D97-AF65-F5344CB8AC3E}">
        <p14:creationId xmlns:p14="http://schemas.microsoft.com/office/powerpoint/2010/main" val="40002983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CC5AD1-B492-E323-8E73-5CABB498AD61}"/>
              </a:ext>
            </a:extLst>
          </p:cNvPr>
          <p:cNvSpPr>
            <a:spLocks noGrp="1"/>
          </p:cNvSpPr>
          <p:nvPr>
            <p:ph type="title"/>
          </p:nvPr>
        </p:nvSpPr>
        <p:spPr/>
        <p:txBody>
          <a:bodyPr/>
          <a:lstStyle/>
          <a:p>
            <a:r>
              <a:rPr lang="de-DE" dirty="0"/>
              <a:t>Architekturen von Web-Anwendungen</a:t>
            </a:r>
          </a:p>
        </p:txBody>
      </p:sp>
      <p:sp>
        <p:nvSpPr>
          <p:cNvPr id="3" name="Inhaltsplatzhalter 2">
            <a:extLst>
              <a:ext uri="{FF2B5EF4-FFF2-40B4-BE49-F238E27FC236}">
                <a16:creationId xmlns:a16="http://schemas.microsoft.com/office/drawing/2014/main" id="{980CE740-6FF5-D1D1-AB08-40954C2AD074}"/>
              </a:ext>
            </a:extLst>
          </p:cNvPr>
          <p:cNvSpPr>
            <a:spLocks noGrp="1"/>
          </p:cNvSpPr>
          <p:nvPr>
            <p:ph sz="quarter" idx="10"/>
          </p:nvPr>
        </p:nvSpPr>
        <p:spPr>
          <a:xfrm>
            <a:off x="187570" y="769545"/>
            <a:ext cx="5140458" cy="3996928"/>
          </a:xfrm>
        </p:spPr>
        <p:txBody>
          <a:bodyPr>
            <a:normAutofit/>
          </a:bodyPr>
          <a:lstStyle/>
          <a:p>
            <a:pPr marL="0" indent="0">
              <a:buNone/>
            </a:pPr>
            <a:r>
              <a:rPr lang="de-DE" dirty="0"/>
              <a:t>"Klassische" Web-Anwendung (Web 1.0)</a:t>
            </a:r>
          </a:p>
          <a:p>
            <a:pPr marL="0" indent="0">
              <a:buNone/>
            </a:pPr>
            <a:r>
              <a:rPr lang="de-DE" b="0" dirty="0">
                <a:solidFill>
                  <a:srgbClr val="36544F"/>
                </a:solidFill>
              </a:rPr>
              <a:t>Browser ist nur für die Darstellung zuständig</a:t>
            </a:r>
          </a:p>
          <a:p>
            <a:r>
              <a:rPr lang="de-DE" b="0" dirty="0">
                <a:solidFill>
                  <a:srgbClr val="36544F"/>
                </a:solidFill>
              </a:rPr>
              <a:t>UI wird auf dem Server erzeugt</a:t>
            </a:r>
            <a:br>
              <a:rPr lang="de-DE" b="0" dirty="0">
                <a:solidFill>
                  <a:srgbClr val="36544F"/>
                </a:solidFill>
              </a:rPr>
            </a:br>
            <a:r>
              <a:rPr lang="de-DE" b="0" dirty="0">
                <a:solidFill>
                  <a:srgbClr val="36544F"/>
                </a:solidFill>
              </a:rPr>
              <a:t>(z.B. JSP/JSF, ASP, PHP)</a:t>
            </a:r>
          </a:p>
          <a:p>
            <a:endParaRPr lang="de-DE" b="0" dirty="0">
              <a:solidFill>
                <a:srgbClr val="36544F"/>
              </a:solidFill>
            </a:endParaRPr>
          </a:p>
          <a:p>
            <a:pPr marL="0" indent="0">
              <a:buNone/>
            </a:pPr>
            <a:r>
              <a:rPr lang="de-DE" b="0" dirty="0">
                <a:solidFill>
                  <a:srgbClr val="36544F"/>
                </a:solidFill>
              </a:rPr>
              <a:t>Konsequenz: </a:t>
            </a:r>
          </a:p>
          <a:p>
            <a:r>
              <a:rPr lang="de-DE" b="0" dirty="0" err="1">
                <a:solidFill>
                  <a:srgbClr val="36544F"/>
                </a:solidFill>
              </a:rPr>
              <a:t>Roundtrips</a:t>
            </a:r>
            <a:r>
              <a:rPr lang="de-DE" b="0" dirty="0">
                <a:solidFill>
                  <a:srgbClr val="36544F"/>
                </a:solidFill>
              </a:rPr>
              <a:t> für jede Kleinigkeit </a:t>
            </a:r>
          </a:p>
          <a:p>
            <a:r>
              <a:rPr lang="de-DE" b="0" dirty="0">
                <a:solidFill>
                  <a:srgbClr val="36544F"/>
                </a:solidFill>
              </a:rPr>
              <a:t>Dynamik / Interaktion fast unmöglich</a:t>
            </a:r>
          </a:p>
        </p:txBody>
      </p:sp>
      <p:pic>
        <p:nvPicPr>
          <p:cNvPr id="4" name="Grafik 3">
            <a:extLst>
              <a:ext uri="{FF2B5EF4-FFF2-40B4-BE49-F238E27FC236}">
                <a16:creationId xmlns:a16="http://schemas.microsoft.com/office/drawing/2014/main" id="{8E66B92E-F18A-54F6-9759-23BC0EAFC5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28028" y="1099198"/>
            <a:ext cx="3379842" cy="3058757"/>
          </a:xfrm>
          <a:prstGeom prst="rect">
            <a:avLst/>
          </a:prstGeom>
        </p:spPr>
      </p:pic>
    </p:spTree>
    <p:extLst>
      <p:ext uri="{BB962C8B-B14F-4D97-AF65-F5344CB8AC3E}">
        <p14:creationId xmlns:p14="http://schemas.microsoft.com/office/powerpoint/2010/main" val="5810871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CC5AD1-B492-E323-8E73-5CABB498AD61}"/>
              </a:ext>
            </a:extLst>
          </p:cNvPr>
          <p:cNvSpPr>
            <a:spLocks noGrp="1"/>
          </p:cNvSpPr>
          <p:nvPr>
            <p:ph type="title"/>
          </p:nvPr>
        </p:nvSpPr>
        <p:spPr/>
        <p:txBody>
          <a:bodyPr/>
          <a:lstStyle/>
          <a:p>
            <a:r>
              <a:rPr lang="de-DE" dirty="0"/>
              <a:t>Architekturen von Web-Anwendungen</a:t>
            </a:r>
          </a:p>
        </p:txBody>
      </p:sp>
      <p:sp>
        <p:nvSpPr>
          <p:cNvPr id="3" name="Inhaltsplatzhalter 2">
            <a:extLst>
              <a:ext uri="{FF2B5EF4-FFF2-40B4-BE49-F238E27FC236}">
                <a16:creationId xmlns:a16="http://schemas.microsoft.com/office/drawing/2014/main" id="{980CE740-6FF5-D1D1-AB08-40954C2AD074}"/>
              </a:ext>
            </a:extLst>
          </p:cNvPr>
          <p:cNvSpPr>
            <a:spLocks noGrp="1"/>
          </p:cNvSpPr>
          <p:nvPr>
            <p:ph sz="quarter" idx="10"/>
          </p:nvPr>
        </p:nvSpPr>
        <p:spPr>
          <a:xfrm>
            <a:off x="187570" y="769545"/>
            <a:ext cx="5140458" cy="3996928"/>
          </a:xfrm>
        </p:spPr>
        <p:txBody>
          <a:bodyPr>
            <a:normAutofit/>
          </a:bodyPr>
          <a:lstStyle/>
          <a:p>
            <a:pPr marL="0" indent="0">
              <a:buNone/>
            </a:pPr>
            <a:r>
              <a:rPr lang="de-DE" dirty="0"/>
              <a:t>"Klassische" Web-Anwendung (Web 2.0)</a:t>
            </a:r>
          </a:p>
          <a:p>
            <a:pPr marL="0" indent="0">
              <a:buNone/>
            </a:pPr>
            <a:r>
              <a:rPr lang="de-DE" b="0" dirty="0">
                <a:solidFill>
                  <a:srgbClr val="36544F"/>
                </a:solidFill>
              </a:rPr>
              <a:t>Mit JavaScript-</a:t>
            </a:r>
            <a:r>
              <a:rPr lang="de-DE" b="0" dirty="0" err="1">
                <a:solidFill>
                  <a:srgbClr val="36544F"/>
                </a:solidFill>
              </a:rPr>
              <a:t>Schnippseln</a:t>
            </a:r>
            <a:r>
              <a:rPr lang="de-DE" b="0" dirty="0">
                <a:solidFill>
                  <a:srgbClr val="36544F"/>
                </a:solidFill>
              </a:rPr>
              <a:t> (früher </a:t>
            </a:r>
            <a:r>
              <a:rPr lang="de-DE" b="0" dirty="0" err="1">
                <a:solidFill>
                  <a:srgbClr val="36544F"/>
                </a:solidFill>
              </a:rPr>
              <a:t>jQuery</a:t>
            </a:r>
            <a:r>
              <a:rPr lang="de-DE" b="0" dirty="0">
                <a:solidFill>
                  <a:srgbClr val="36544F"/>
                </a:solidFill>
              </a:rPr>
              <a:t>):</a:t>
            </a:r>
          </a:p>
          <a:p>
            <a:r>
              <a:rPr lang="de-DE" b="0" dirty="0">
                <a:solidFill>
                  <a:srgbClr val="36544F"/>
                </a:solidFill>
              </a:rPr>
              <a:t>Interaktion</a:t>
            </a:r>
          </a:p>
          <a:p>
            <a:r>
              <a:rPr lang="de-DE" b="0" dirty="0">
                <a:solidFill>
                  <a:srgbClr val="36544F"/>
                </a:solidFill>
              </a:rPr>
              <a:t>Validierung</a:t>
            </a:r>
          </a:p>
          <a:p>
            <a:r>
              <a:rPr lang="de-DE" b="0" dirty="0">
                <a:solidFill>
                  <a:srgbClr val="36544F"/>
                </a:solidFill>
              </a:rPr>
              <a:t>Animationen </a:t>
            </a:r>
            <a:r>
              <a:rPr lang="de-DE" sz="1800" b="0" dirty="0">
                <a:solidFill>
                  <a:srgbClr val="36544F"/>
                </a:solidFill>
              </a:rPr>
              <a:t>🤩</a:t>
            </a:r>
            <a:endParaRPr lang="de-DE" b="0" dirty="0">
              <a:solidFill>
                <a:srgbClr val="36544F"/>
              </a:solidFill>
            </a:endParaRPr>
          </a:p>
          <a:p>
            <a:endParaRPr lang="de-DE" b="0" dirty="0">
              <a:solidFill>
                <a:srgbClr val="36544F"/>
              </a:solidFill>
            </a:endParaRPr>
          </a:p>
          <a:p>
            <a:pPr marL="0" indent="0">
              <a:buNone/>
            </a:pPr>
            <a:r>
              <a:rPr lang="de-DE" b="0" dirty="0">
                <a:solidFill>
                  <a:srgbClr val="36544F"/>
                </a:solidFill>
              </a:rPr>
              <a:t>Konsequenz:</a:t>
            </a:r>
          </a:p>
          <a:p>
            <a:r>
              <a:rPr lang="de-DE" b="0" dirty="0">
                <a:solidFill>
                  <a:srgbClr val="36544F"/>
                </a:solidFill>
              </a:rPr>
              <a:t>Unsaubere Architektur (was ist wo?)</a:t>
            </a:r>
          </a:p>
          <a:p>
            <a:r>
              <a:rPr lang="de-DE" b="0" dirty="0">
                <a:solidFill>
                  <a:srgbClr val="36544F"/>
                </a:solidFill>
              </a:rPr>
              <a:t>Wartungshölle</a:t>
            </a:r>
          </a:p>
          <a:p>
            <a:endParaRPr lang="de-DE" b="0" dirty="0">
              <a:solidFill>
                <a:srgbClr val="36544F"/>
              </a:solidFill>
            </a:endParaRPr>
          </a:p>
          <a:p>
            <a:pPr marL="0" indent="0">
              <a:buNone/>
            </a:pPr>
            <a:endParaRPr lang="de-DE" b="0" dirty="0">
              <a:solidFill>
                <a:srgbClr val="36544F"/>
              </a:solidFill>
            </a:endParaRPr>
          </a:p>
        </p:txBody>
      </p:sp>
      <p:pic>
        <p:nvPicPr>
          <p:cNvPr id="6" name="Grafik 5">
            <a:extLst>
              <a:ext uri="{FF2B5EF4-FFF2-40B4-BE49-F238E27FC236}">
                <a16:creationId xmlns:a16="http://schemas.microsoft.com/office/drawing/2014/main" id="{8F31E27E-768A-8676-39F4-A2960B8CBE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28028" y="965071"/>
            <a:ext cx="3283172" cy="3192884"/>
          </a:xfrm>
          <a:prstGeom prst="rect">
            <a:avLst/>
          </a:prstGeom>
        </p:spPr>
      </p:pic>
    </p:spTree>
    <p:extLst>
      <p:ext uri="{BB962C8B-B14F-4D97-AF65-F5344CB8AC3E}">
        <p14:creationId xmlns:p14="http://schemas.microsoft.com/office/powerpoint/2010/main" val="38023934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CC5AD1-B492-E323-8E73-5CABB498AD61}"/>
              </a:ext>
            </a:extLst>
          </p:cNvPr>
          <p:cNvSpPr>
            <a:spLocks noGrp="1"/>
          </p:cNvSpPr>
          <p:nvPr>
            <p:ph type="title"/>
          </p:nvPr>
        </p:nvSpPr>
        <p:spPr/>
        <p:txBody>
          <a:bodyPr/>
          <a:lstStyle/>
          <a:p>
            <a:r>
              <a:rPr lang="de-DE" dirty="0"/>
              <a:t>Architekturen von Web-Anwendungen</a:t>
            </a:r>
          </a:p>
        </p:txBody>
      </p:sp>
      <p:sp>
        <p:nvSpPr>
          <p:cNvPr id="3" name="Inhaltsplatzhalter 2">
            <a:extLst>
              <a:ext uri="{FF2B5EF4-FFF2-40B4-BE49-F238E27FC236}">
                <a16:creationId xmlns:a16="http://schemas.microsoft.com/office/drawing/2014/main" id="{980CE740-6FF5-D1D1-AB08-40954C2AD074}"/>
              </a:ext>
            </a:extLst>
          </p:cNvPr>
          <p:cNvSpPr>
            <a:spLocks noGrp="1"/>
          </p:cNvSpPr>
          <p:nvPr>
            <p:ph sz="quarter" idx="10"/>
          </p:nvPr>
        </p:nvSpPr>
        <p:spPr>
          <a:xfrm>
            <a:off x="187570" y="769545"/>
            <a:ext cx="5817230" cy="3996928"/>
          </a:xfrm>
        </p:spPr>
        <p:txBody>
          <a:bodyPr>
            <a:normAutofit/>
          </a:bodyPr>
          <a:lstStyle/>
          <a:p>
            <a:pPr marL="0" indent="0">
              <a:buNone/>
            </a:pPr>
            <a:r>
              <a:rPr lang="de-DE" dirty="0"/>
              <a:t>Single-Page-Anwendungen (ca. seit 2010)</a:t>
            </a:r>
          </a:p>
          <a:p>
            <a:r>
              <a:rPr lang="de-DE" b="0" dirty="0">
                <a:solidFill>
                  <a:srgbClr val="36544F"/>
                </a:solidFill>
              </a:rPr>
              <a:t>Client ist vollständig in JavaScript geschrieben</a:t>
            </a:r>
          </a:p>
          <a:p>
            <a:r>
              <a:rPr lang="de-DE" b="0" dirty="0">
                <a:solidFill>
                  <a:srgbClr val="36544F"/>
                </a:solidFill>
              </a:rPr>
              <a:t>Client läuft vollständig im Browser</a:t>
            </a:r>
          </a:p>
          <a:p>
            <a:endParaRPr lang="de-DE" b="0" dirty="0">
              <a:solidFill>
                <a:srgbClr val="36544F"/>
              </a:solidFill>
            </a:endParaRPr>
          </a:p>
          <a:p>
            <a:pPr marL="0" indent="0">
              <a:buNone/>
            </a:pPr>
            <a:r>
              <a:rPr lang="de-DE" b="0" dirty="0">
                <a:solidFill>
                  <a:srgbClr val="36544F"/>
                </a:solidFill>
              </a:rPr>
              <a:t>Konsequenz: </a:t>
            </a:r>
          </a:p>
          <a:p>
            <a:r>
              <a:rPr lang="de-DE" b="0" dirty="0">
                <a:solidFill>
                  <a:srgbClr val="36544F"/>
                </a:solidFill>
              </a:rPr>
              <a:t>Klare Trennung zwischen Backend und Frontend</a:t>
            </a:r>
          </a:p>
          <a:p>
            <a:r>
              <a:rPr lang="de-DE" b="0" dirty="0">
                <a:solidFill>
                  <a:srgbClr val="36544F"/>
                </a:solidFill>
              </a:rPr>
              <a:t>Server "nur" für Geschäftslogik, Datenhaltung...</a:t>
            </a:r>
          </a:p>
          <a:p>
            <a:r>
              <a:rPr lang="de-DE" b="0" dirty="0">
                <a:solidFill>
                  <a:srgbClr val="36544F"/>
                </a:solidFill>
              </a:rPr>
              <a:t>Frontend "nur" für Darstellung und Interaktion</a:t>
            </a:r>
          </a:p>
          <a:p>
            <a:r>
              <a:rPr lang="de-DE" b="0" dirty="0">
                <a:solidFill>
                  <a:srgbClr val="36544F"/>
                </a:solidFill>
              </a:rPr>
              <a:t>Server muss APIs bereit stellen</a:t>
            </a:r>
          </a:p>
          <a:p>
            <a:endParaRPr lang="de-DE" b="0" dirty="0">
              <a:solidFill>
                <a:srgbClr val="36544F"/>
              </a:solidFill>
            </a:endParaRPr>
          </a:p>
          <a:p>
            <a:endParaRPr lang="de-DE" b="0" dirty="0">
              <a:solidFill>
                <a:srgbClr val="36544F"/>
              </a:solidFill>
            </a:endParaRPr>
          </a:p>
          <a:p>
            <a:endParaRPr lang="de-DE" b="0" dirty="0">
              <a:solidFill>
                <a:srgbClr val="36544F"/>
              </a:solidFill>
            </a:endParaRPr>
          </a:p>
          <a:p>
            <a:pPr marL="0" indent="0">
              <a:buNone/>
            </a:pPr>
            <a:endParaRPr lang="de-DE" b="0" dirty="0">
              <a:solidFill>
                <a:srgbClr val="36544F"/>
              </a:solidFill>
            </a:endParaRPr>
          </a:p>
        </p:txBody>
      </p:sp>
      <p:pic>
        <p:nvPicPr>
          <p:cNvPr id="5" name="Grafik 4">
            <a:extLst>
              <a:ext uri="{FF2B5EF4-FFF2-40B4-BE49-F238E27FC236}">
                <a16:creationId xmlns:a16="http://schemas.microsoft.com/office/drawing/2014/main" id="{BF88CAD8-C1C4-0F6A-E46A-AA8A8A87258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09601" y="965070"/>
            <a:ext cx="3069914" cy="3223409"/>
          </a:xfrm>
          <a:prstGeom prst="rect">
            <a:avLst/>
          </a:prstGeom>
        </p:spPr>
      </p:pic>
    </p:spTree>
    <p:extLst>
      <p:ext uri="{BB962C8B-B14F-4D97-AF65-F5344CB8AC3E}">
        <p14:creationId xmlns:p14="http://schemas.microsoft.com/office/powerpoint/2010/main" val="147552655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7896374"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Wir bauen Schritt-für-Schritt eine Anwendung</a:t>
            </a:r>
          </a:p>
          <a:p>
            <a:pPr>
              <a:lnSpc>
                <a:spcPct val="140000"/>
              </a:lnSpc>
            </a:pPr>
            <a:r>
              <a:rPr lang="de-DE" sz="1600" b="0" dirty="0">
                <a:solidFill>
                  <a:srgbClr val="36544F"/>
                </a:solidFill>
              </a:rPr>
              <a:t>Zu jedem Schritt überlegen wir, wie wir die Anwendung bauen würden:</a:t>
            </a:r>
          </a:p>
          <a:p>
            <a:pPr lvl="1">
              <a:lnSpc>
                <a:spcPct val="140000"/>
              </a:lnSpc>
            </a:pPr>
            <a:r>
              <a:rPr lang="de-DE" sz="1400" b="1" dirty="0"/>
              <a:t>"klassisch"</a:t>
            </a:r>
            <a:r>
              <a:rPr lang="de-DE" sz="1400" dirty="0"/>
              <a:t>: serverseitig, statisch gerenderte Anwendung (z.B. PHP, Spring </a:t>
            </a:r>
            <a:r>
              <a:rPr lang="de-DE" sz="1400" dirty="0" err="1"/>
              <a:t>WebMVC</a:t>
            </a:r>
            <a:r>
              <a:rPr lang="de-DE" sz="1400" dirty="0"/>
              <a:t> oder </a:t>
            </a:r>
            <a:r>
              <a:rPr lang="de-DE" sz="1400" dirty="0" err="1"/>
              <a:t>ASP.net</a:t>
            </a:r>
            <a:r>
              <a:rPr lang="de-DE" sz="1400" dirty="0"/>
              <a:t>)</a:t>
            </a:r>
          </a:p>
          <a:p>
            <a:pPr lvl="1">
              <a:lnSpc>
                <a:spcPct val="140000"/>
              </a:lnSpc>
            </a:pPr>
            <a:r>
              <a:rPr lang="de-DE" sz="1400" b="0" dirty="0">
                <a:solidFill>
                  <a:srgbClr val="36544F"/>
                </a:solidFill>
              </a:rPr>
              <a:t>"</a:t>
            </a:r>
            <a:r>
              <a:rPr lang="de-DE" sz="1400" b="1" dirty="0">
                <a:solidFill>
                  <a:srgbClr val="36544F"/>
                </a:solidFill>
              </a:rPr>
              <a:t>klassisch + JS</a:t>
            </a:r>
            <a:r>
              <a:rPr lang="de-DE" sz="1400" b="0" dirty="0">
                <a:solidFill>
                  <a:srgbClr val="36544F"/>
                </a:solidFill>
              </a:rPr>
              <a:t>" wie "</a:t>
            </a:r>
            <a:r>
              <a:rPr lang="de-DE" sz="1400" dirty="0"/>
              <a:t>klassisch" </a:t>
            </a:r>
            <a:r>
              <a:rPr lang="de-DE" sz="1400" b="0" dirty="0">
                <a:solidFill>
                  <a:srgbClr val="36544F"/>
                </a:solidFill>
              </a:rPr>
              <a:t>aber hier und da mit JavaScript-</a:t>
            </a:r>
            <a:r>
              <a:rPr lang="de-DE" sz="1400" b="0" dirty="0" err="1">
                <a:solidFill>
                  <a:srgbClr val="36544F"/>
                </a:solidFill>
              </a:rPr>
              <a:t>Schnippseln</a:t>
            </a:r>
            <a:r>
              <a:rPr lang="de-DE" sz="1400" b="0" dirty="0">
                <a:solidFill>
                  <a:srgbClr val="36544F"/>
                </a:solidFill>
              </a:rPr>
              <a:t> ("</a:t>
            </a:r>
            <a:r>
              <a:rPr lang="de-DE" sz="1400" b="0" dirty="0" err="1">
                <a:solidFill>
                  <a:srgbClr val="36544F"/>
                </a:solidFill>
              </a:rPr>
              <a:t>jQuery</a:t>
            </a:r>
            <a:r>
              <a:rPr lang="de-DE" sz="1400" b="0" dirty="0">
                <a:solidFill>
                  <a:srgbClr val="36544F"/>
                </a:solidFill>
              </a:rPr>
              <a:t>")</a:t>
            </a:r>
          </a:p>
          <a:p>
            <a:pPr lvl="1">
              <a:lnSpc>
                <a:spcPct val="140000"/>
              </a:lnSpc>
            </a:pPr>
            <a:r>
              <a:rPr lang="de-DE" sz="1400" dirty="0"/>
              <a:t>"</a:t>
            </a:r>
            <a:r>
              <a:rPr lang="de-DE" sz="1400" b="1" dirty="0"/>
              <a:t>Single-Page-App</a:t>
            </a:r>
            <a:r>
              <a:rPr lang="de-DE" sz="1400" dirty="0"/>
              <a:t>": Frontend komplett in JS, Daten im Backend, Kommunikation per HTTP API</a:t>
            </a:r>
            <a:endParaRPr lang="de-DE" sz="1400" b="0" dirty="0">
              <a:solidFill>
                <a:srgbClr val="36544F"/>
              </a:solidFill>
            </a:endParaRPr>
          </a:p>
          <a:p>
            <a:pPr>
              <a:lnSpc>
                <a:spcPct val="140000"/>
              </a:lnSpc>
            </a:pPr>
            <a:r>
              <a:rPr lang="de-DE" sz="1700" b="0" dirty="0">
                <a:solidFill>
                  <a:srgbClr val="36544F"/>
                </a:solidFill>
              </a:rPr>
              <a:t>Es geht nicht (nur) darum, ob es technisch eindeutig eine klare Option gibt, sondern auch, welche Option "sinnvoll" ist</a:t>
            </a:r>
          </a:p>
          <a:p>
            <a:pPr>
              <a:lnSpc>
                <a:spcPct val="140000"/>
              </a:lnSpc>
            </a:pPr>
            <a:r>
              <a:rPr lang="de-DE" sz="1700" b="0" dirty="0">
                <a:solidFill>
                  <a:srgbClr val="36544F"/>
                </a:solidFill>
              </a:rPr>
              <a:t>Wenn ihr eine Anforderung für die Art der Anwendung unsinnig findet, könnt ihr das auch sagen</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spTree>
    <p:extLst>
      <p:ext uri="{BB962C8B-B14F-4D97-AF65-F5344CB8AC3E}">
        <p14:creationId xmlns:p14="http://schemas.microsoft.com/office/powerpoint/2010/main" val="31518984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Inhaltsverzeichnis für die Artikel einer Blogging-</a:t>
            </a:r>
            <a:r>
              <a:rPr lang="de-DE" sz="1600" b="0" dirty="0" err="1">
                <a:solidFill>
                  <a:srgbClr val="36544F"/>
                </a:solidFill>
              </a:rPr>
              <a:t>Platform</a:t>
            </a:r>
            <a:endParaRPr lang="de-DE" sz="1600" b="0" dirty="0">
              <a:solidFill>
                <a:srgbClr val="36544F"/>
              </a:solidFill>
            </a:endParaRP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Mit dem Klick auf einen Button wird die Liste der Titel umsortiert</a:t>
            </a:r>
          </a:p>
          <a:p>
            <a:pPr>
              <a:lnSpc>
                <a:spcPct val="140000"/>
              </a:lnSpc>
            </a:pPr>
            <a:r>
              <a:rPr lang="de-DE" sz="1600" b="0" dirty="0">
                <a:solidFill>
                  <a:srgbClr val="36544F"/>
                </a:solidFill>
              </a:rPr>
              <a:t>Der Button für die aktuelle Sortierung ist disabled</a:t>
            </a:r>
          </a:p>
          <a:p>
            <a:pPr>
              <a:lnSpc>
                <a:spcPct val="140000"/>
              </a:lnSpc>
            </a:pPr>
            <a:r>
              <a:rPr lang="de-DE" sz="1600" b="0" dirty="0">
                <a:solidFill>
                  <a:srgbClr val="36544F"/>
                </a:solidFill>
              </a:rPr>
              <a:t>Klick auf einen Blog-Titel öffnet den entsprechenden Artikel</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5" name="Grafik 4">
            <a:extLst>
              <a:ext uri="{FF2B5EF4-FFF2-40B4-BE49-F238E27FC236}">
                <a16:creationId xmlns:a16="http://schemas.microsoft.com/office/drawing/2014/main" id="{09DC7CDE-342B-0458-0803-F1FB26A80EAB}"/>
              </a:ext>
            </a:extLst>
          </p:cNvPr>
          <p:cNvPicPr>
            <a:picLocks noChangeAspect="1"/>
          </p:cNvPicPr>
          <p:nvPr/>
        </p:nvPicPr>
        <p:blipFill>
          <a:blip r:embed="rId2"/>
          <a:stretch>
            <a:fillRect/>
          </a:stretch>
        </p:blipFill>
        <p:spPr>
          <a:xfrm>
            <a:off x="4389941" y="855589"/>
            <a:ext cx="4496682" cy="2652854"/>
          </a:xfrm>
          <a:prstGeom prst="rect">
            <a:avLst/>
          </a:prstGeom>
        </p:spPr>
      </p:pic>
      <p:sp>
        <p:nvSpPr>
          <p:cNvPr id="6" name="Textfeld 5">
            <a:extLst>
              <a:ext uri="{FF2B5EF4-FFF2-40B4-BE49-F238E27FC236}">
                <a16:creationId xmlns:a16="http://schemas.microsoft.com/office/drawing/2014/main" id="{C6323567-7EBD-F20F-1573-174BC729DD56}"/>
              </a:ext>
            </a:extLst>
          </p:cNvPr>
          <p:cNvSpPr txBox="1"/>
          <p:nvPr/>
        </p:nvSpPr>
        <p:spPr>
          <a:xfrm>
            <a:off x="4676503" y="3901440"/>
            <a:ext cx="2438488" cy="584775"/>
          </a:xfrm>
          <a:prstGeom prst="rect">
            <a:avLst/>
          </a:prstGeom>
          <a:solidFill>
            <a:srgbClr val="FFFDF9"/>
          </a:solidFill>
        </p:spPr>
        <p:txBody>
          <a:bodyPr wrap="none" rtlCol="0">
            <a:spAutoFit/>
          </a:bodyPr>
          <a:lstStyle/>
          <a:p>
            <a:pPr algn="l"/>
            <a:r>
              <a:rPr lang="de-DE" sz="3200" b="1" dirty="0">
                <a:solidFill>
                  <a:srgbClr val="FF0000"/>
                </a:solidFill>
              </a:rPr>
              <a:t>Rezepte-Liste</a:t>
            </a:r>
          </a:p>
        </p:txBody>
      </p:sp>
    </p:spTree>
    <p:extLst>
      <p:ext uri="{BB962C8B-B14F-4D97-AF65-F5344CB8AC3E}">
        <p14:creationId xmlns:p14="http://schemas.microsoft.com/office/powerpoint/2010/main" val="34271175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marL="0" indent="0">
              <a:lnSpc>
                <a:spcPct val="140000"/>
              </a:lnSpc>
              <a:buNone/>
            </a:pPr>
            <a:r>
              <a:rPr lang="de-DE" sz="1600" b="0" u="sng" dirty="0">
                <a:solidFill>
                  <a:srgbClr val="36544F"/>
                </a:solidFill>
              </a:rPr>
              <a:t>Ohne JS möglich, klassische HTML-Seite:</a:t>
            </a:r>
          </a:p>
          <a:p>
            <a:pPr>
              <a:lnSpc>
                <a:spcPct val="140000"/>
              </a:lnSpc>
            </a:pPr>
            <a:r>
              <a:rPr lang="de-DE" sz="1600" b="0" dirty="0">
                <a:solidFill>
                  <a:srgbClr val="36544F"/>
                </a:solidFill>
              </a:rPr>
              <a:t>Serverseitig wird die Seite fertig als HTML gerendert</a:t>
            </a:r>
          </a:p>
          <a:p>
            <a:pPr>
              <a:lnSpc>
                <a:spcPct val="140000"/>
              </a:lnSpc>
            </a:pPr>
            <a:r>
              <a:rPr lang="de-DE" sz="1600" b="0" dirty="0">
                <a:solidFill>
                  <a:srgbClr val="36544F"/>
                </a:solidFill>
              </a:rPr>
              <a:t>Die Buttons zum Sortieren sind Links (a-Elemente)</a:t>
            </a:r>
          </a:p>
          <a:p>
            <a:pPr>
              <a:lnSpc>
                <a:spcPct val="140000"/>
              </a:lnSpc>
            </a:pPr>
            <a:r>
              <a:rPr lang="de-DE" sz="1600" b="0" dirty="0">
                <a:solidFill>
                  <a:srgbClr val="36544F"/>
                </a:solidFill>
              </a:rPr>
              <a:t>Der Server setzt entsprechende HTML- bzw. CSS-Attribute um die Button zu </a:t>
            </a:r>
            <a:r>
              <a:rPr lang="de-DE" sz="1600" b="0" dirty="0" err="1">
                <a:solidFill>
                  <a:srgbClr val="36544F"/>
                </a:solidFill>
              </a:rPr>
              <a:t>disablen</a:t>
            </a:r>
            <a:endParaRPr lang="de-DE" sz="1600" b="0" dirty="0">
              <a:solidFill>
                <a:srgbClr val="36544F"/>
              </a:solidFill>
            </a:endParaRP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5" name="Grafik 4">
            <a:extLst>
              <a:ext uri="{FF2B5EF4-FFF2-40B4-BE49-F238E27FC236}">
                <a16:creationId xmlns:a16="http://schemas.microsoft.com/office/drawing/2014/main" id="{09DC7CDE-342B-0458-0803-F1FB26A80EAB}"/>
              </a:ext>
            </a:extLst>
          </p:cNvPr>
          <p:cNvPicPr>
            <a:picLocks noChangeAspect="1"/>
          </p:cNvPicPr>
          <p:nvPr/>
        </p:nvPicPr>
        <p:blipFill>
          <a:blip r:embed="rId2"/>
          <a:stretch>
            <a:fillRect/>
          </a:stretch>
        </p:blipFill>
        <p:spPr>
          <a:xfrm>
            <a:off x="4389941" y="855589"/>
            <a:ext cx="4496682" cy="2652854"/>
          </a:xfrm>
          <a:prstGeom prst="rect">
            <a:avLst/>
          </a:prstGeom>
        </p:spPr>
      </p:pic>
    </p:spTree>
    <p:extLst>
      <p:ext uri="{BB962C8B-B14F-4D97-AF65-F5344CB8AC3E}">
        <p14:creationId xmlns:p14="http://schemas.microsoft.com/office/powerpoint/2010/main" val="6291246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a:lnSpc>
                <a:spcPct val="140000"/>
              </a:lnSpc>
            </a:pPr>
            <a:r>
              <a:rPr lang="de-DE" sz="1600" b="0" dirty="0">
                <a:solidFill>
                  <a:srgbClr val="36544F"/>
                </a:solidFill>
              </a:rPr>
              <a:t>Artikel in einer Blog-Anwendung</a:t>
            </a:r>
          </a:p>
          <a:p>
            <a:pPr marL="0" indent="0">
              <a:lnSpc>
                <a:spcPct val="140000"/>
              </a:lnSpc>
              <a:buNone/>
            </a:pPr>
            <a:r>
              <a:rPr lang="de-DE" sz="1600" b="0" u="sng" dirty="0">
                <a:solidFill>
                  <a:srgbClr val="36544F"/>
                </a:solidFill>
              </a:rPr>
              <a:t>Anforderungen:</a:t>
            </a:r>
          </a:p>
          <a:p>
            <a:pPr>
              <a:lnSpc>
                <a:spcPct val="140000"/>
              </a:lnSpc>
            </a:pPr>
            <a:r>
              <a:rPr lang="de-DE" sz="1600" b="0" dirty="0">
                <a:solidFill>
                  <a:srgbClr val="36544F"/>
                </a:solidFill>
              </a:rPr>
              <a:t>Mit den Pfeilen kann man vorherigen/nächsten Blog-Post anzeigen</a:t>
            </a:r>
          </a:p>
          <a:p>
            <a:pPr>
              <a:lnSpc>
                <a:spcPct val="140000"/>
              </a:lnSpc>
            </a:pPr>
            <a:r>
              <a:rPr lang="de-DE" sz="1600" b="0" dirty="0">
                <a:solidFill>
                  <a:srgbClr val="36544F"/>
                </a:solidFill>
              </a:rPr>
              <a:t>Die einzelnen Posts sind per Link adressierbar/als Bookmark speicherbar</a:t>
            </a:r>
          </a:p>
          <a:p>
            <a:pPr>
              <a:lnSpc>
                <a:spcPct val="140000"/>
              </a:lnSpc>
            </a:pPr>
            <a:r>
              <a:rPr lang="de-DE" sz="1600" b="0" dirty="0">
                <a:solidFill>
                  <a:srgbClr val="36544F"/>
                </a:solidFill>
              </a:rPr>
              <a:t>Die Artikel werden von Google gefunden (SEO)</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7" name="Grafik 6">
            <a:extLst>
              <a:ext uri="{FF2B5EF4-FFF2-40B4-BE49-F238E27FC236}">
                <a16:creationId xmlns:a16="http://schemas.microsoft.com/office/drawing/2014/main" id="{FE0D54F2-474B-F63A-61F0-C2D23825CF69}"/>
              </a:ext>
            </a:extLst>
          </p:cNvPr>
          <p:cNvPicPr>
            <a:picLocks noChangeAspect="1"/>
          </p:cNvPicPr>
          <p:nvPr/>
        </p:nvPicPr>
        <p:blipFill>
          <a:blip r:embed="rId2"/>
          <a:stretch>
            <a:fillRect/>
          </a:stretch>
        </p:blipFill>
        <p:spPr>
          <a:xfrm>
            <a:off x="4431687" y="839640"/>
            <a:ext cx="4524744" cy="3996928"/>
          </a:xfrm>
          <a:prstGeom prst="rect">
            <a:avLst/>
          </a:prstGeom>
        </p:spPr>
      </p:pic>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step_01</a:t>
            </a:r>
          </a:p>
        </p:txBody>
      </p:sp>
      <p:sp>
        <p:nvSpPr>
          <p:cNvPr id="5" name="Textfeld 4">
            <a:extLst>
              <a:ext uri="{FF2B5EF4-FFF2-40B4-BE49-F238E27FC236}">
                <a16:creationId xmlns:a16="http://schemas.microsoft.com/office/drawing/2014/main" id="{A3CA5CBB-B9FC-B0D4-DEE8-0CC02CB7DF77}"/>
              </a:ext>
            </a:extLst>
          </p:cNvPr>
          <p:cNvSpPr txBox="1"/>
          <p:nvPr/>
        </p:nvSpPr>
        <p:spPr>
          <a:xfrm>
            <a:off x="4841966" y="2768009"/>
            <a:ext cx="4067139" cy="1569660"/>
          </a:xfrm>
          <a:prstGeom prst="rect">
            <a:avLst/>
          </a:prstGeom>
          <a:solidFill>
            <a:srgbClr val="FFFDF9"/>
          </a:solidFill>
        </p:spPr>
        <p:txBody>
          <a:bodyPr wrap="none" rtlCol="0">
            <a:spAutoFit/>
          </a:bodyPr>
          <a:lstStyle/>
          <a:p>
            <a:pPr algn="l"/>
            <a:r>
              <a:rPr lang="de-DE" sz="3200" b="1" dirty="0">
                <a:solidFill>
                  <a:srgbClr val="FF0000"/>
                </a:solidFill>
              </a:rPr>
              <a:t>Rezept-Seite -&gt; Rezept,</a:t>
            </a:r>
          </a:p>
          <a:p>
            <a:pPr algn="l"/>
            <a:r>
              <a:rPr lang="de-DE" sz="3200" b="1" dirty="0">
                <a:solidFill>
                  <a:srgbClr val="FF0000"/>
                </a:solidFill>
              </a:rPr>
              <a:t>über Klicken auf </a:t>
            </a:r>
          </a:p>
          <a:p>
            <a:pPr algn="l"/>
            <a:r>
              <a:rPr lang="de-DE" sz="3200" b="1" dirty="0">
                <a:solidFill>
                  <a:srgbClr val="FF0000"/>
                </a:solidFill>
              </a:rPr>
              <a:t>Bild von Post</a:t>
            </a:r>
          </a:p>
        </p:txBody>
      </p:sp>
    </p:spTree>
    <p:extLst>
      <p:ext uri="{BB962C8B-B14F-4D97-AF65-F5344CB8AC3E}">
        <p14:creationId xmlns:p14="http://schemas.microsoft.com/office/powerpoint/2010/main" val="4417499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37ABB7-BD05-2E49-AC3C-676347BADF36}"/>
              </a:ext>
            </a:extLst>
          </p:cNvPr>
          <p:cNvSpPr>
            <a:spLocks noGrp="1"/>
          </p:cNvSpPr>
          <p:nvPr>
            <p:ph type="title"/>
          </p:nvPr>
        </p:nvSpPr>
        <p:spPr/>
        <p:txBody>
          <a:bodyPr/>
          <a:lstStyle/>
          <a:p>
            <a:r>
              <a:rPr lang="de-DE" dirty="0"/>
              <a:t>Eine Web-Anwendung</a:t>
            </a:r>
          </a:p>
        </p:txBody>
      </p:sp>
      <p:sp>
        <p:nvSpPr>
          <p:cNvPr id="3" name="Inhaltsplatzhalter 2">
            <a:extLst>
              <a:ext uri="{FF2B5EF4-FFF2-40B4-BE49-F238E27FC236}">
                <a16:creationId xmlns:a16="http://schemas.microsoft.com/office/drawing/2014/main" id="{BC2645F8-40EA-0743-87FF-B885E3718B7D}"/>
              </a:ext>
            </a:extLst>
          </p:cNvPr>
          <p:cNvSpPr>
            <a:spLocks noGrp="1"/>
          </p:cNvSpPr>
          <p:nvPr>
            <p:ph sz="quarter" idx="10"/>
          </p:nvPr>
        </p:nvSpPr>
        <p:spPr>
          <a:xfrm>
            <a:off x="187569" y="769545"/>
            <a:ext cx="4135049" cy="3996928"/>
          </a:xfrm>
        </p:spPr>
        <p:txBody>
          <a:bodyPr>
            <a:noAutofit/>
          </a:bodyPr>
          <a:lstStyle/>
          <a:p>
            <a:pPr marL="0" indent="0">
              <a:buNone/>
            </a:pPr>
            <a:r>
              <a:rPr lang="de-DE" dirty="0"/>
              <a:t>Klassisch, mit JavaScript oder SPA?</a:t>
            </a:r>
            <a:endParaRPr lang="de-DE" sz="1800" b="0" dirty="0">
              <a:solidFill>
                <a:srgbClr val="9E60B8"/>
              </a:solidFill>
            </a:endParaRPr>
          </a:p>
          <a:p>
            <a:pPr marL="0" indent="0">
              <a:lnSpc>
                <a:spcPct val="140000"/>
              </a:lnSpc>
              <a:buNone/>
            </a:pPr>
            <a:r>
              <a:rPr lang="de-DE" sz="1600" b="0" u="sng" dirty="0">
                <a:solidFill>
                  <a:srgbClr val="36544F"/>
                </a:solidFill>
              </a:rPr>
              <a:t>Ohne JS möglich, klassische Website</a:t>
            </a:r>
          </a:p>
          <a:p>
            <a:pPr>
              <a:lnSpc>
                <a:spcPct val="140000"/>
              </a:lnSpc>
            </a:pPr>
            <a:r>
              <a:rPr lang="de-DE" sz="1600" b="0" dirty="0">
                <a:solidFill>
                  <a:srgbClr val="36544F"/>
                </a:solidFill>
              </a:rPr>
              <a:t>Seite kommt fertig als HTML vom Server</a:t>
            </a:r>
          </a:p>
          <a:p>
            <a:pPr>
              <a:lnSpc>
                <a:spcPct val="140000"/>
              </a:lnSpc>
            </a:pPr>
            <a:r>
              <a:rPr lang="de-DE" sz="1600" b="0" dirty="0">
                <a:solidFill>
                  <a:srgbClr val="36544F"/>
                </a:solidFill>
              </a:rPr>
              <a:t>Die </a:t>
            </a:r>
            <a:r>
              <a:rPr lang="de-DE" sz="1600" b="0" dirty="0" err="1">
                <a:solidFill>
                  <a:srgbClr val="36544F"/>
                </a:solidFill>
              </a:rPr>
              <a:t>Id</a:t>
            </a:r>
            <a:r>
              <a:rPr lang="de-DE" sz="1600" b="0" dirty="0">
                <a:solidFill>
                  <a:srgbClr val="36544F"/>
                </a:solidFill>
              </a:rPr>
              <a:t> des Blog-Posts ist in der URL vorhanden und kann verlinkt werden</a:t>
            </a:r>
          </a:p>
          <a:p>
            <a:pPr>
              <a:lnSpc>
                <a:spcPct val="140000"/>
              </a:lnSpc>
            </a:pPr>
            <a:r>
              <a:rPr lang="de-DE" sz="1600" b="0" dirty="0">
                <a:solidFill>
                  <a:srgbClr val="36544F"/>
                </a:solidFill>
              </a:rPr>
              <a:t>Die Pfeile sind reguläre HTML-Links</a:t>
            </a:r>
          </a:p>
        </p:txBody>
      </p:sp>
      <p:sp>
        <p:nvSpPr>
          <p:cNvPr id="4" name="Textfeld 3">
            <a:extLst>
              <a:ext uri="{FF2B5EF4-FFF2-40B4-BE49-F238E27FC236}">
                <a16:creationId xmlns:a16="http://schemas.microsoft.com/office/drawing/2014/main" id="{514C4F62-181B-B0B2-7B5E-BD0CC7917181}"/>
              </a:ext>
            </a:extLst>
          </p:cNvPr>
          <p:cNvSpPr txBox="1"/>
          <p:nvPr/>
        </p:nvSpPr>
        <p:spPr>
          <a:xfrm>
            <a:off x="107092" y="-1902941"/>
            <a:ext cx="1821524" cy="369332"/>
          </a:xfrm>
          <a:prstGeom prst="rect">
            <a:avLst/>
          </a:prstGeom>
          <a:noFill/>
        </p:spPr>
        <p:txBody>
          <a:bodyPr wrap="none" rtlCol="0">
            <a:spAutoFit/>
          </a:bodyPr>
          <a:lstStyle/>
          <a:p>
            <a:r>
              <a:rPr lang="de-DE" dirty="0"/>
              <a:t>SCREENSHOT o.ä.</a:t>
            </a:r>
          </a:p>
        </p:txBody>
      </p:sp>
      <p:pic>
        <p:nvPicPr>
          <p:cNvPr id="7" name="Grafik 6">
            <a:extLst>
              <a:ext uri="{FF2B5EF4-FFF2-40B4-BE49-F238E27FC236}">
                <a16:creationId xmlns:a16="http://schemas.microsoft.com/office/drawing/2014/main" id="{FE0D54F2-474B-F63A-61F0-C2D23825CF69}"/>
              </a:ext>
            </a:extLst>
          </p:cNvPr>
          <p:cNvPicPr>
            <a:picLocks noChangeAspect="1"/>
          </p:cNvPicPr>
          <p:nvPr/>
        </p:nvPicPr>
        <p:blipFill>
          <a:blip r:embed="rId2"/>
          <a:stretch>
            <a:fillRect/>
          </a:stretch>
        </p:blipFill>
        <p:spPr>
          <a:xfrm>
            <a:off x="4431687" y="839640"/>
            <a:ext cx="4524744" cy="3996928"/>
          </a:xfrm>
          <a:prstGeom prst="rect">
            <a:avLst/>
          </a:prstGeom>
        </p:spPr>
      </p:pic>
      <p:sp>
        <p:nvSpPr>
          <p:cNvPr id="8" name="Textfeld 7">
            <a:extLst>
              <a:ext uri="{FF2B5EF4-FFF2-40B4-BE49-F238E27FC236}">
                <a16:creationId xmlns:a16="http://schemas.microsoft.com/office/drawing/2014/main" id="{34FA6819-DE82-885E-3AC4-B6BE719E4815}"/>
              </a:ext>
            </a:extLst>
          </p:cNvPr>
          <p:cNvSpPr txBox="1"/>
          <p:nvPr/>
        </p:nvSpPr>
        <p:spPr>
          <a:xfrm>
            <a:off x="4488873" y="4836568"/>
            <a:ext cx="987771" cy="307777"/>
          </a:xfrm>
          <a:prstGeom prst="rect">
            <a:avLst/>
          </a:prstGeom>
          <a:noFill/>
        </p:spPr>
        <p:txBody>
          <a:bodyPr wrap="none" rtlCol="0">
            <a:spAutoFit/>
          </a:bodyPr>
          <a:lstStyle/>
          <a:p>
            <a:r>
              <a:rPr lang="de-DE" sz="1400" dirty="0">
                <a:solidFill>
                  <a:srgbClr val="B58900"/>
                </a:solidFill>
              </a:rPr>
              <a:t>🕵️‍♂️ step_01</a:t>
            </a:r>
          </a:p>
        </p:txBody>
      </p:sp>
    </p:spTree>
    <p:extLst>
      <p:ext uri="{BB962C8B-B14F-4D97-AF65-F5344CB8AC3E}">
        <p14:creationId xmlns:p14="http://schemas.microsoft.com/office/powerpoint/2010/main" val="958912622"/>
      </p:ext>
    </p:extLst>
  </p:cSld>
  <p:clrMapOvr>
    <a:masterClrMapping/>
  </p:clrMapOvr>
</p:sld>
</file>

<file path=ppt/theme/theme1.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5875">
          <a:solidFill>
            <a:srgbClr val="FB8E2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txDef>
      <a:spPr>
        <a:solidFill>
          <a:srgbClr val="FFFDF9"/>
        </a:solidFill>
      </a:spPr>
      <a:bodyPr wrap="none" rtlCol="0">
        <a:spAutoFit/>
      </a:bodyPr>
      <a:lstStyle>
        <a:defPPr algn="l">
          <a:defRPr sz="2400" dirty="0" smtClean="0">
            <a:solidFill>
              <a:srgbClr val="FF0000"/>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8843</Words>
  <Application>Microsoft Macintosh PowerPoint</Application>
  <PresentationFormat>Bildschirmpräsentation (16:9)</PresentationFormat>
  <Paragraphs>1501</Paragraphs>
  <Slides>248</Slides>
  <Notes>1</Notes>
  <HiddenSlides>5</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248</vt:i4>
      </vt:variant>
    </vt:vector>
  </HeadingPairs>
  <TitlesOfParts>
    <vt:vector size="259" baseType="lpstr">
      <vt:lpstr>Arial</vt:lpstr>
      <vt:lpstr>Calibri</vt:lpstr>
      <vt:lpstr>Calibri Light</vt:lpstr>
      <vt:lpstr>Courier New</vt:lpstr>
      <vt:lpstr>Montserrat</vt:lpstr>
      <vt:lpstr>Source Code Pro</vt:lpstr>
      <vt:lpstr>Source Sans Pro</vt:lpstr>
      <vt:lpstr>Source Sans Pro SemiBold</vt:lpstr>
      <vt:lpstr>Symbol</vt:lpstr>
      <vt:lpstr>Wingdings</vt:lpstr>
      <vt:lpstr>Office-Design</vt:lpstr>
      <vt:lpstr>Jax | Mainz, 24. April 2024 | @nilshartmann</vt:lpstr>
      <vt:lpstr>PowerPoint-Präsentation</vt:lpstr>
      <vt:lpstr>https://nilshartmann.net</vt:lpstr>
      <vt:lpstr>PowerPoint-Präsentation</vt:lpstr>
      <vt:lpstr>PowerPoint-Präsentation</vt:lpstr>
      <vt:lpstr>PowerPoint-Präsentation</vt:lpstr>
      <vt:lpstr>Frontend-</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Webanwendungen</vt:lpstr>
      <vt:lpstr>PowerPoint-Präsentation</vt:lpstr>
      <vt:lpstr>PowerPoint-Präsentation</vt:lpstr>
      <vt:lpstr>PowerPoint-Präsentation</vt:lpstr>
      <vt:lpstr>PowerPoint-Präsentation</vt:lpstr>
      <vt:lpstr>Fazit</vt:lpstr>
      <vt:lpstr>Fazit</vt:lpstr>
      <vt:lpstr>Fazit</vt:lpstr>
      <vt:lpstr>Fazit</vt:lpstr>
      <vt:lpstr>Fazit</vt:lpstr>
      <vt:lpstr>Webanwendungen</vt:lpstr>
      <vt:lpstr>Webanwendungen</vt:lpstr>
      <vt:lpstr>Webanwendungen</vt:lpstr>
      <vt:lpstr>Webanwendungen</vt:lpstr>
      <vt:lpstr>Webanwendungen</vt:lpstr>
      <vt:lpstr>Webanwendungen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Architekturen von Web-Anwendungen</vt:lpstr>
      <vt:lpstr>Architekturen von Web-Anwendungen</vt:lpstr>
      <vt:lpstr>Architekturen von Web-Anwendungen</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Ansätze von Web-Anwendungen</vt:lpstr>
      <vt:lpstr>Ansätze von Web-Anwendungen</vt:lpstr>
      <vt:lpstr>PowerPoint-Präsentation</vt:lpstr>
      <vt:lpstr>Ansätze von Web-Anwendungen</vt:lpstr>
      <vt:lpstr>Ansätze von Web-Anwendungen</vt:lpstr>
      <vt:lpstr>Ansätze von Web-Anwendungen</vt:lpstr>
      <vt:lpstr>Ansätze von Web-Anwendungen</vt:lpstr>
      <vt:lpstr>Single-Page-Anwendungen</vt:lpstr>
      <vt:lpstr>Single-Page-Anwendungen</vt:lpstr>
      <vt:lpstr>Single-Page-Anwendungen</vt:lpstr>
      <vt:lpstr>Single-Page-Anwendungen</vt:lpstr>
      <vt:lpstr>Single-Page-Anwendungen</vt:lpstr>
      <vt:lpstr>Single-Page-Anwendungen</vt:lpstr>
      <vt:lpstr>Single-Page-Anwendungen</vt:lpstr>
      <vt:lpstr>Single-Page-Anwendungen</vt:lpstr>
      <vt:lpstr>Single-Page-Anwendungen</vt:lpstr>
      <vt:lpstr>Single-Page-Anwendungen</vt:lpstr>
      <vt:lpstr>Single-Page-Anwendungen</vt:lpstr>
      <vt:lpstr>Single-Page-Anwendungen</vt:lpstr>
      <vt:lpstr>Single-Page-Anwendungen</vt:lpstr>
      <vt:lpstr>Single-Page-Anwendungen</vt:lpstr>
      <vt:lpstr>Single-Page-Anwendungen</vt:lpstr>
      <vt:lpstr>Single-Page-Anwendungen</vt:lpstr>
      <vt:lpstr>Performance</vt:lpstr>
      <vt:lpstr>Performance</vt:lpstr>
      <vt:lpstr>Performance</vt:lpstr>
      <vt:lpstr>Performance</vt:lpstr>
      <vt:lpstr>Single-Page-Anwendungen</vt:lpstr>
      <vt:lpstr>Single-Page-Anwendungen</vt:lpstr>
      <vt:lpstr>Single-Page-Anwendungen</vt:lpstr>
      <vt:lpstr>Single-Page-Anwendungen</vt:lpstr>
      <vt:lpstr>Single-Page-Anwendungen</vt:lpstr>
      <vt:lpstr>PowerPoint-Präsentation</vt:lpstr>
      <vt:lpstr>Fullstack Ansätze</vt:lpstr>
      <vt:lpstr>Fullstack Ansätze</vt:lpstr>
      <vt:lpstr>Fullstack Ansätze</vt:lpstr>
      <vt:lpstr>Fullstack Ansätze</vt:lpstr>
      <vt:lpstr>Fullstack Ansätze</vt:lpstr>
      <vt:lpstr>Fullstack Ansätze</vt:lpstr>
      <vt:lpstr>Fullstack Ansätze</vt:lpstr>
      <vt:lpstr>Fullstack Ansätze</vt:lpstr>
      <vt:lpstr>Fullstack Ansätze</vt:lpstr>
      <vt:lpstr>Fullstack Ansätze</vt:lpstr>
      <vt:lpstr>Fullstack Ansätze</vt:lpstr>
      <vt:lpstr>Fullstack Ansätze</vt:lpstr>
      <vt:lpstr>Fullstack Ansätze</vt:lpstr>
      <vt:lpstr>Fullstack Ansätze</vt:lpstr>
      <vt:lpstr>Fullstack Ansätze</vt:lpstr>
      <vt:lpstr>PowerPoint-Präsentation</vt:lpstr>
      <vt:lpstr>Next.js</vt:lpstr>
      <vt:lpstr>Fazit</vt:lpstr>
      <vt:lpstr>PowerPoint-Präsentation</vt:lpstr>
      <vt:lpstr>Routing</vt:lpstr>
      <vt:lpstr>Routing</vt:lpstr>
      <vt:lpstr>Routing</vt:lpstr>
      <vt:lpstr>Routing</vt:lpstr>
      <vt:lpstr>Routing</vt:lpstr>
      <vt:lpstr>PowerPoint-Präsentation</vt:lpstr>
      <vt:lpstr>Server Components</vt:lpstr>
      <vt:lpstr>Server Components</vt:lpstr>
      <vt:lpstr>Arten von Komponenten</vt:lpstr>
      <vt:lpstr>Arten von Komponenten</vt:lpstr>
      <vt:lpstr>Arten von Komponenten</vt:lpstr>
      <vt:lpstr>Arten von Komponenten</vt:lpstr>
      <vt:lpstr>Arten von Komponenten</vt:lpstr>
      <vt:lpstr>Arten von Komponenten</vt:lpstr>
      <vt:lpstr>Arten von Komponenten</vt:lpstr>
      <vt:lpstr>Arten von Komponenten</vt:lpstr>
      <vt:lpstr>Arbeiten mit serverseitigen Daten</vt:lpstr>
      <vt:lpstr>Data Fetching</vt:lpstr>
      <vt:lpstr>PowerPoint-Präsentation</vt:lpstr>
      <vt:lpstr>suspense</vt:lpstr>
      <vt:lpstr>suspense</vt:lpstr>
      <vt:lpstr>suspense</vt:lpstr>
      <vt:lpstr>PowerPoint-Präsentation</vt:lpstr>
      <vt:lpstr>suspense</vt:lpstr>
      <vt:lpstr>suspense</vt:lpstr>
      <vt:lpstr>suspense</vt:lpstr>
      <vt:lpstr>suspense</vt:lpstr>
      <vt:lpstr>suspense</vt:lpstr>
      <vt:lpstr>suspense</vt:lpstr>
      <vt:lpstr>PowerPoint-Präsentation</vt:lpstr>
      <vt:lpstr>Sortierung des Inhaltsverzeichnisses</vt:lpstr>
      <vt:lpstr>can you spot the problem?</vt:lpstr>
      <vt:lpstr>can you spot the problem?</vt:lpstr>
      <vt:lpstr>Eine React Anwendung im Browser</vt:lpstr>
      <vt:lpstr>Eine React Anwendung im Browser</vt:lpstr>
      <vt:lpstr>Eine React Anwendung im Browser</vt:lpstr>
      <vt:lpstr>Eine React Anwendung im Browser</vt:lpstr>
      <vt:lpstr>...und auf dem Server</vt:lpstr>
      <vt:lpstr>...und auf dem Server</vt:lpstr>
      <vt:lpstr>...und auf dem Server</vt:lpstr>
      <vt:lpstr>...und auf dem Server</vt:lpstr>
      <vt:lpstr>...und auf dem Server</vt:lpstr>
      <vt:lpstr>...und auf dem Server</vt:lpstr>
      <vt:lpstr>...und auf dem Server</vt:lpstr>
      <vt:lpstr>...und auf dem Server</vt:lpstr>
      <vt:lpstr>...und auf dem Server</vt:lpstr>
      <vt:lpstr>Client und Server Daten</vt:lpstr>
      <vt:lpstr>Client und Server Daten</vt:lpstr>
      <vt:lpstr>Client und Server Daten</vt:lpstr>
      <vt:lpstr>PowerPoint-Präsentation</vt:lpstr>
      <vt:lpstr>Mutations</vt:lpstr>
      <vt:lpstr>Mutations</vt:lpstr>
      <vt:lpstr>Mutations</vt:lpstr>
      <vt:lpstr>Mutations</vt:lpstr>
      <vt:lpstr>Mutations</vt:lpstr>
      <vt:lpstr>Mutations</vt:lpstr>
      <vt:lpstr>Mutations</vt:lpstr>
      <vt:lpstr>Mutations</vt:lpstr>
      <vt:lpstr>Mutations</vt:lpstr>
      <vt:lpstr>PowerPoint-Präsentation</vt:lpstr>
      <vt:lpstr>Fazit</vt:lpstr>
      <vt:lpstr>Fazit</vt:lpstr>
      <vt:lpstr>Fazit</vt:lpstr>
      <vt:lpstr>Fazit</vt:lpstr>
      <vt:lpstr>PowerPoint-Präsentation</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lpstr>Eine Web-Anwendung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Hartmann</dc:creator>
  <cp:lastModifiedBy>Nils Hartmann</cp:lastModifiedBy>
  <cp:revision>1355</cp:revision>
  <cp:lastPrinted>2019-09-04T14:49:47Z</cp:lastPrinted>
  <dcterms:created xsi:type="dcterms:W3CDTF">2016-03-28T15:59:53Z</dcterms:created>
  <dcterms:modified xsi:type="dcterms:W3CDTF">2024-04-21T13:41:48Z</dcterms:modified>
</cp:coreProperties>
</file>